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 id="2147483702" r:id="rId2"/>
  </p:sldMasterIdLst>
  <p:notesMasterIdLst>
    <p:notesMasterId r:id="rId135"/>
  </p:notesMasterIdLst>
  <p:handoutMasterIdLst>
    <p:handoutMasterId r:id="rId136"/>
  </p:handoutMasterIdLst>
  <p:sldIdLst>
    <p:sldId id="256" r:id="rId3"/>
    <p:sldId id="421" r:id="rId4"/>
    <p:sldId id="422" r:id="rId5"/>
    <p:sldId id="423" r:id="rId6"/>
    <p:sldId id="424" r:id="rId7"/>
    <p:sldId id="258" r:id="rId8"/>
    <p:sldId id="259" r:id="rId9"/>
    <p:sldId id="267" r:id="rId10"/>
    <p:sldId id="510" r:id="rId11"/>
    <p:sldId id="409" r:id="rId12"/>
    <p:sldId id="513" r:id="rId13"/>
    <p:sldId id="410" r:id="rId14"/>
    <p:sldId id="425" r:id="rId15"/>
    <p:sldId id="268" r:id="rId16"/>
    <p:sldId id="460" r:id="rId17"/>
    <p:sldId id="511" r:id="rId18"/>
    <p:sldId id="507" r:id="rId19"/>
    <p:sldId id="512" r:id="rId20"/>
    <p:sldId id="426" r:id="rId21"/>
    <p:sldId id="270" r:id="rId22"/>
    <p:sldId id="427" r:id="rId23"/>
    <p:sldId id="428" r:id="rId24"/>
    <p:sldId id="420" r:id="rId25"/>
    <p:sldId id="514" r:id="rId26"/>
    <p:sldId id="515" r:id="rId27"/>
    <p:sldId id="429" r:id="rId28"/>
    <p:sldId id="430" r:id="rId29"/>
    <p:sldId id="431" r:id="rId30"/>
    <p:sldId id="432" r:id="rId31"/>
    <p:sldId id="517" r:id="rId32"/>
    <p:sldId id="516" r:id="rId33"/>
    <p:sldId id="434" r:id="rId34"/>
    <p:sldId id="435" r:id="rId35"/>
    <p:sldId id="436" r:id="rId36"/>
    <p:sldId id="437" r:id="rId37"/>
    <p:sldId id="438" r:id="rId38"/>
    <p:sldId id="439" r:id="rId39"/>
    <p:sldId id="441" r:id="rId40"/>
    <p:sldId id="440" r:id="rId41"/>
    <p:sldId id="442" r:id="rId42"/>
    <p:sldId id="443" r:id="rId43"/>
    <p:sldId id="444" r:id="rId44"/>
    <p:sldId id="446" r:id="rId45"/>
    <p:sldId id="445" r:id="rId46"/>
    <p:sldId id="518" r:id="rId47"/>
    <p:sldId id="461" r:id="rId48"/>
    <p:sldId id="506" r:id="rId49"/>
    <p:sldId id="463" r:id="rId50"/>
    <p:sldId id="464" r:id="rId51"/>
    <p:sldId id="465" r:id="rId52"/>
    <p:sldId id="466" r:id="rId53"/>
    <p:sldId id="467" r:id="rId54"/>
    <p:sldId id="468" r:id="rId55"/>
    <p:sldId id="469" r:id="rId56"/>
    <p:sldId id="470" r:id="rId57"/>
    <p:sldId id="471" r:id="rId58"/>
    <p:sldId id="472" r:id="rId59"/>
    <p:sldId id="473" r:id="rId60"/>
    <p:sldId id="519" r:id="rId61"/>
    <p:sldId id="361" r:id="rId62"/>
    <p:sldId id="474" r:id="rId63"/>
    <p:sldId id="475" r:id="rId64"/>
    <p:sldId id="279" r:id="rId65"/>
    <p:sldId id="360" r:id="rId66"/>
    <p:sldId id="520" r:id="rId67"/>
    <p:sldId id="362" r:id="rId68"/>
    <p:sldId id="476" r:id="rId69"/>
    <p:sldId id="521" r:id="rId70"/>
    <p:sldId id="447" r:id="rId71"/>
    <p:sldId id="448" r:id="rId72"/>
    <p:sldId id="449" r:id="rId73"/>
    <p:sldId id="450" r:id="rId74"/>
    <p:sldId id="451" r:id="rId75"/>
    <p:sldId id="452" r:id="rId76"/>
    <p:sldId id="453" r:id="rId77"/>
    <p:sldId id="454" r:id="rId78"/>
    <p:sldId id="455" r:id="rId79"/>
    <p:sldId id="456" r:id="rId80"/>
    <p:sldId id="457" r:id="rId81"/>
    <p:sldId id="458" r:id="rId82"/>
    <p:sldId id="459" r:id="rId83"/>
    <p:sldId id="527" r:id="rId84"/>
    <p:sldId id="525" r:id="rId85"/>
    <p:sldId id="526" r:id="rId86"/>
    <p:sldId id="478" r:id="rId87"/>
    <p:sldId id="479" r:id="rId88"/>
    <p:sldId id="480" r:id="rId89"/>
    <p:sldId id="481" r:id="rId90"/>
    <p:sldId id="528" r:id="rId91"/>
    <p:sldId id="482" r:id="rId92"/>
    <p:sldId id="483" r:id="rId93"/>
    <p:sldId id="484" r:id="rId94"/>
    <p:sldId id="485" r:id="rId95"/>
    <p:sldId id="529" r:id="rId96"/>
    <p:sldId id="486" r:id="rId97"/>
    <p:sldId id="487" r:id="rId98"/>
    <p:sldId id="291" r:id="rId99"/>
    <p:sldId id="292" r:id="rId100"/>
    <p:sldId id="305" r:id="rId101"/>
    <p:sldId id="531" r:id="rId102"/>
    <p:sldId id="532" r:id="rId103"/>
    <p:sldId id="488" r:id="rId104"/>
    <p:sldId id="489" r:id="rId105"/>
    <p:sldId id="490" r:id="rId106"/>
    <p:sldId id="491" r:id="rId107"/>
    <p:sldId id="492" r:id="rId108"/>
    <p:sldId id="493" r:id="rId109"/>
    <p:sldId id="494" r:id="rId110"/>
    <p:sldId id="495" r:id="rId111"/>
    <p:sldId id="533" r:id="rId112"/>
    <p:sldId id="534" r:id="rId113"/>
    <p:sldId id="535" r:id="rId114"/>
    <p:sldId id="536" r:id="rId115"/>
    <p:sldId id="496" r:id="rId116"/>
    <p:sldId id="497" r:id="rId117"/>
    <p:sldId id="499" r:id="rId118"/>
    <p:sldId id="498" r:id="rId119"/>
    <p:sldId id="537" r:id="rId120"/>
    <p:sldId id="538" r:id="rId121"/>
    <p:sldId id="539" r:id="rId122"/>
    <p:sldId id="540" r:id="rId123"/>
    <p:sldId id="500" r:id="rId124"/>
    <p:sldId id="541" r:id="rId125"/>
    <p:sldId id="309" r:id="rId126"/>
    <p:sldId id="501" r:id="rId127"/>
    <p:sldId id="417" r:id="rId128"/>
    <p:sldId id="502" r:id="rId129"/>
    <p:sldId id="503" r:id="rId130"/>
    <p:sldId id="504" r:id="rId131"/>
    <p:sldId id="418" r:id="rId132"/>
    <p:sldId id="505" r:id="rId133"/>
    <p:sldId id="310" r:id="rId13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8A2"/>
    <a:srgbClr val="FF6600"/>
    <a:srgbClr val="0099CC"/>
    <a:srgbClr val="0099FF"/>
    <a:srgbClr val="33CC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85" autoAdjust="0"/>
  </p:normalViewPr>
  <p:slideViewPr>
    <p:cSldViewPr>
      <p:cViewPr varScale="1">
        <p:scale>
          <a:sx n="80" d="100"/>
          <a:sy n="80" d="100"/>
        </p:scale>
        <p:origin x="-1272" y="-84"/>
      </p:cViewPr>
      <p:guideLst>
        <p:guide orient="horz" pos="2880"/>
        <p:guide pos="216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Lst>
  </p:outlineViewPr>
  <p:notesTextViewPr>
    <p:cViewPr>
      <p:scale>
        <a:sx n="100" d="100"/>
        <a:sy n="100" d="100"/>
      </p:scale>
      <p:origin x="0" y="0"/>
    </p:cViewPr>
  </p:notesTextViewPr>
  <p:notesViewPr>
    <p:cSldViewPr>
      <p:cViewPr varScale="1">
        <p:scale>
          <a:sx n="70" d="100"/>
          <a:sy n="70" d="100"/>
        </p:scale>
        <p:origin x="-281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viewProps" Target="viewProp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slide" Target="slides/slide127.xml"/><Relationship Id="rId13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handoutMaster" Target="handoutMasters/handoutMaster1.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s>
</file>

<file path=ppt/_rels/viewProps.xml.rels><?xml version="1.0" encoding="UTF-8" standalone="yes"?>
<Relationships xmlns="http://schemas.openxmlformats.org/package/2006/relationships"><Relationship Id="rId8" Type="http://schemas.openxmlformats.org/officeDocument/2006/relationships/slide" Target="slides/slide45.xml"/><Relationship Id="rId13" Type="http://schemas.openxmlformats.org/officeDocument/2006/relationships/slide" Target="slides/slide84.xml"/><Relationship Id="rId18" Type="http://schemas.openxmlformats.org/officeDocument/2006/relationships/slide" Target="slides/slide99.xml"/><Relationship Id="rId3" Type="http://schemas.openxmlformats.org/officeDocument/2006/relationships/slide" Target="slides/slide8.xml"/><Relationship Id="rId21" Type="http://schemas.openxmlformats.org/officeDocument/2006/relationships/slide" Target="slides/slide111.xml"/><Relationship Id="rId7" Type="http://schemas.openxmlformats.org/officeDocument/2006/relationships/slide" Target="slides/slide30.xml"/><Relationship Id="rId12" Type="http://schemas.openxmlformats.org/officeDocument/2006/relationships/slide" Target="slides/slide82.xml"/><Relationship Id="rId17" Type="http://schemas.openxmlformats.org/officeDocument/2006/relationships/slide" Target="slides/slide98.xml"/><Relationship Id="rId2" Type="http://schemas.openxmlformats.org/officeDocument/2006/relationships/slide" Target="slides/slide4.xml"/><Relationship Id="rId16" Type="http://schemas.openxmlformats.org/officeDocument/2006/relationships/slide" Target="slides/slide97.xml"/><Relationship Id="rId20" Type="http://schemas.openxmlformats.org/officeDocument/2006/relationships/slide" Target="slides/slide103.xml"/><Relationship Id="rId1" Type="http://schemas.openxmlformats.org/officeDocument/2006/relationships/slide" Target="slides/slide3.xml"/><Relationship Id="rId6" Type="http://schemas.openxmlformats.org/officeDocument/2006/relationships/slide" Target="slides/slide25.xml"/><Relationship Id="rId11" Type="http://schemas.openxmlformats.org/officeDocument/2006/relationships/slide" Target="slides/slide68.xml"/><Relationship Id="rId5" Type="http://schemas.openxmlformats.org/officeDocument/2006/relationships/slide" Target="slides/slide18.xml"/><Relationship Id="rId15" Type="http://schemas.openxmlformats.org/officeDocument/2006/relationships/slide" Target="slides/slide94.xml"/><Relationship Id="rId10" Type="http://schemas.openxmlformats.org/officeDocument/2006/relationships/slide" Target="slides/slide66.xml"/><Relationship Id="rId19" Type="http://schemas.openxmlformats.org/officeDocument/2006/relationships/slide" Target="slides/slide101.xml"/><Relationship Id="rId4" Type="http://schemas.openxmlformats.org/officeDocument/2006/relationships/slide" Target="slides/slide9.xml"/><Relationship Id="rId9" Type="http://schemas.openxmlformats.org/officeDocument/2006/relationships/slide" Target="slides/slide59.xml"/><Relationship Id="rId14" Type="http://schemas.openxmlformats.org/officeDocument/2006/relationships/slide" Target="slides/slide89.xml"/><Relationship Id="rId22" Type="http://schemas.openxmlformats.org/officeDocument/2006/relationships/slide" Target="slides/slide13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png"/></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image" Target="../media/image46.wmf"/><Relationship Id="rId7" Type="http://schemas.openxmlformats.org/officeDocument/2006/relationships/image" Target="../media/image50.wmf"/><Relationship Id="rId2" Type="http://schemas.openxmlformats.org/officeDocument/2006/relationships/image" Target="../media/image45.wmf"/><Relationship Id="rId1" Type="http://schemas.openxmlformats.org/officeDocument/2006/relationships/image" Target="../media/image44.wmf"/><Relationship Id="rId6" Type="http://schemas.openxmlformats.org/officeDocument/2006/relationships/image" Target="../media/image49.wmf"/><Relationship Id="rId5" Type="http://schemas.openxmlformats.org/officeDocument/2006/relationships/image" Target="../media/image48.wmf"/><Relationship Id="rId4" Type="http://schemas.openxmlformats.org/officeDocument/2006/relationships/image" Target="../media/image47.wmf"/><Relationship Id="rId9" Type="http://schemas.openxmlformats.org/officeDocument/2006/relationships/image" Target="../media/image52.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image" Target="../media/image57.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60.wmf"/><Relationship Id="rId1" Type="http://schemas.openxmlformats.org/officeDocument/2006/relationships/image" Target="../media/image59.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image" Target="../media/image69.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image" Target="../media/image71.emf"/></Relationships>
</file>

<file path=ppt/drawings/_rels/vmlDrawing31.vml.rels><?xml version="1.0" encoding="UTF-8" standalone="yes"?>
<Relationships xmlns="http://schemas.openxmlformats.org/package/2006/relationships"><Relationship Id="rId2" Type="http://schemas.openxmlformats.org/officeDocument/2006/relationships/image" Target="../media/image74.wmf"/><Relationship Id="rId1" Type="http://schemas.openxmlformats.org/officeDocument/2006/relationships/image" Target="../media/image73.w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36.vml.rels><?xml version="1.0" encoding="UTF-8" standalone="yes"?>
<Relationships xmlns="http://schemas.openxmlformats.org/package/2006/relationships"><Relationship Id="rId2" Type="http://schemas.openxmlformats.org/officeDocument/2006/relationships/image" Target="../media/image83.emf"/><Relationship Id="rId1" Type="http://schemas.openxmlformats.org/officeDocument/2006/relationships/image" Target="../media/image82.e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89.e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 Id="rId6" Type="http://schemas.openxmlformats.org/officeDocument/2006/relationships/image" Target="../media/image95.wmf"/><Relationship Id="rId5" Type="http://schemas.openxmlformats.org/officeDocument/2006/relationships/image" Target="../media/image94.wmf"/><Relationship Id="rId4" Type="http://schemas.openxmlformats.org/officeDocument/2006/relationships/image" Target="../media/image9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0.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96.w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image" Target="../media/image98.e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101.wmf"/><Relationship Id="rId1" Type="http://schemas.openxmlformats.org/officeDocument/2006/relationships/image" Target="../media/image100.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05.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07.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09.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11.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kumimoji="1" sz="1200">
                <a:latin typeface="Times New Roman" pitchFamily="18" charset="0"/>
              </a:defRPr>
            </a:lvl1pPr>
          </a:lstStyle>
          <a:p>
            <a:endParaRPr lang="en-US" altLang="zh-CN"/>
          </a:p>
        </p:txBody>
      </p:sp>
      <p:sp>
        <p:nvSpPr>
          <p:cNvPr id="3075" name="Rectangle 3"/>
          <p:cNvSpPr>
            <a:spLocks noGrp="1" noChangeArrowheads="1"/>
          </p:cNvSpPr>
          <p:nvPr>
            <p:ph type="dt" sz="quarter"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kumimoji="1" sz="1200">
                <a:latin typeface="Times New Roman" pitchFamily="18" charset="0"/>
              </a:defRPr>
            </a:lvl1pPr>
          </a:lstStyle>
          <a:p>
            <a:endParaRPr lang="en-US" altLang="zh-CN"/>
          </a:p>
        </p:txBody>
      </p:sp>
      <p:sp>
        <p:nvSpPr>
          <p:cNvPr id="3076" name="Rectangle 4"/>
          <p:cNvSpPr>
            <a:spLocks noGrp="1" noChangeArrowheads="1"/>
          </p:cNvSpPr>
          <p:nvPr>
            <p:ph type="ftr" sz="quarter" idx="2"/>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kumimoji="1" sz="1200">
                <a:latin typeface="Times New Roman" pitchFamily="18" charset="0"/>
              </a:defRPr>
            </a:lvl1pPr>
          </a:lstStyle>
          <a:p>
            <a:endParaRPr lang="en-US" altLang="zh-CN"/>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kumimoji="1" sz="1200">
                <a:latin typeface="Times New Roman" pitchFamily="18" charset="0"/>
              </a:defRPr>
            </a:lvl1pPr>
          </a:lstStyle>
          <a:p>
            <a:fld id="{F9826417-A2BC-418E-8AF7-CA8BEF7DB8C4}" type="slidenum">
              <a:rPr lang="en-US" altLang="zh-CN"/>
              <a:pPr/>
              <a:t>‹#›</a:t>
            </a:fld>
            <a:endParaRPr lang="en-US" altLang="zh-CN"/>
          </a:p>
        </p:txBody>
      </p:sp>
    </p:spTree>
    <p:extLst>
      <p:ext uri="{BB962C8B-B14F-4D97-AF65-F5344CB8AC3E}">
        <p14:creationId xmlns:p14="http://schemas.microsoft.com/office/powerpoint/2010/main" val="4212502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kumimoji="1" sz="1200">
                <a:latin typeface="Times New Roman" pitchFamily="18" charset="0"/>
              </a:defRPr>
            </a:lvl1pPr>
          </a:lstStyle>
          <a:p>
            <a:endParaRPr lang="en-US" altLang="zh-CN"/>
          </a:p>
        </p:txBody>
      </p:sp>
      <p:sp>
        <p:nvSpPr>
          <p:cNvPr id="205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kumimoji="1" sz="1200">
                <a:latin typeface="Times New Roman" pitchFamily="18" charset="0"/>
              </a:defRPr>
            </a:lvl1pPr>
          </a:lstStyle>
          <a:p>
            <a:endParaRPr lang="en-US" altLang="zh-CN"/>
          </a:p>
        </p:txBody>
      </p:sp>
      <p:sp>
        <p:nvSpPr>
          <p:cNvPr id="2052" name="Rectangle 4"/>
          <p:cNvSpPr>
            <a:spLocks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5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单击以编辑母版文本样式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kumimoji="1" sz="1200">
                <a:latin typeface="Times New Roman" pitchFamily="18" charset="0"/>
              </a:defRPr>
            </a:lvl1pPr>
          </a:lstStyle>
          <a:p>
            <a:endParaRPr lang="en-US" altLang="zh-CN"/>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kumimoji="1" sz="1200">
                <a:latin typeface="Times New Roman" pitchFamily="18" charset="0"/>
              </a:defRPr>
            </a:lvl1pPr>
          </a:lstStyle>
          <a:p>
            <a:fld id="{BC02C77D-6C13-46CF-A701-F41D552AFE5A}" type="slidenum">
              <a:rPr lang="en-US" altLang="zh-CN"/>
              <a:pPr/>
              <a:t>‹#›</a:t>
            </a:fld>
            <a:endParaRPr lang="en-US" altLang="zh-CN"/>
          </a:p>
        </p:txBody>
      </p:sp>
    </p:spTree>
    <p:extLst>
      <p:ext uri="{BB962C8B-B14F-4D97-AF65-F5344CB8AC3E}">
        <p14:creationId xmlns:p14="http://schemas.microsoft.com/office/powerpoint/2010/main" val="24002047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fontAlgn="base">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fontAlgn="base">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fontAlgn="base">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fontAlgn="base">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25986" name="Rectangle 2"/>
          <p:cNvSpPr>
            <a:spLocks noGrp="1" noRot="1" noChangeArrowheads="1"/>
          </p:cNvSpPr>
          <p:nvPr>
            <p:ph type="ctrTitle"/>
          </p:nvPr>
        </p:nvSpPr>
        <p:spPr>
          <a:xfrm>
            <a:off x="685800" y="2286000"/>
            <a:ext cx="7772400" cy="1143000"/>
          </a:xfrm>
        </p:spPr>
        <p:txBody>
          <a:bodyPr/>
          <a:lstStyle>
            <a:lvl1pPr>
              <a:defRPr/>
            </a:lvl1pPr>
          </a:lstStyle>
          <a:p>
            <a:pPr lvl="0"/>
            <a:r>
              <a:rPr lang="zh-CN" altLang="en-US" noProof="0" smtClean="0"/>
              <a:t>单击此处编辑母版标题样式</a:t>
            </a:r>
          </a:p>
        </p:txBody>
      </p:sp>
      <p:sp>
        <p:nvSpPr>
          <p:cNvPr id="425987" name="Rectangle 3"/>
          <p:cNvSpPr>
            <a:spLocks noGrp="1" noRot="1" noChangeArrowheads="1"/>
          </p:cNvSpPr>
          <p:nvPr>
            <p:ph type="subTitle" idx="1"/>
          </p:nvPr>
        </p:nvSpPr>
        <p:spPr>
          <a:xfrm>
            <a:off x="1371600" y="3886200"/>
            <a:ext cx="6400800" cy="1752600"/>
          </a:xfrm>
        </p:spPr>
        <p:txBody>
          <a:bodyPr/>
          <a:lstStyle>
            <a:lvl1pPr marL="0" indent="0" algn="ctr">
              <a:buFont typeface="Wingdings 2" pitchFamily="18" charset="2"/>
              <a:buNone/>
              <a:defRPr/>
            </a:lvl1pPr>
          </a:lstStyle>
          <a:p>
            <a:pPr lvl="0"/>
            <a:r>
              <a:rPr lang="zh-CN" altLang="en-US" noProof="0" smtClean="0"/>
              <a:t>单击此处编辑母版副标题样式</a:t>
            </a:r>
          </a:p>
        </p:txBody>
      </p:sp>
      <p:sp>
        <p:nvSpPr>
          <p:cNvPr id="425988" name="Rectangle 4"/>
          <p:cNvSpPr>
            <a:spLocks noGrp="1" noChangeArrowheads="1"/>
          </p:cNvSpPr>
          <p:nvPr>
            <p:ph type="dt" sz="half" idx="2"/>
          </p:nvPr>
        </p:nvSpPr>
        <p:spPr/>
        <p:txBody>
          <a:bodyPr/>
          <a:lstStyle>
            <a:lvl1pPr>
              <a:defRPr/>
            </a:lvl1pPr>
          </a:lstStyle>
          <a:p>
            <a:endParaRPr lang="en-US" altLang="zh-CN"/>
          </a:p>
        </p:txBody>
      </p:sp>
      <p:sp>
        <p:nvSpPr>
          <p:cNvPr id="425989" name="Rectangle 5"/>
          <p:cNvSpPr>
            <a:spLocks noGrp="1" noChangeArrowheads="1"/>
          </p:cNvSpPr>
          <p:nvPr>
            <p:ph type="ftr" sz="quarter" idx="3"/>
          </p:nvPr>
        </p:nvSpPr>
        <p:spPr/>
        <p:txBody>
          <a:bodyPr/>
          <a:lstStyle>
            <a:lvl1pPr>
              <a:defRPr/>
            </a:lvl1pPr>
          </a:lstStyle>
          <a:p>
            <a:endParaRPr lang="en-US" altLang="zh-CN"/>
          </a:p>
        </p:txBody>
      </p:sp>
      <p:sp>
        <p:nvSpPr>
          <p:cNvPr id="425990" name="Rectangle 6"/>
          <p:cNvSpPr>
            <a:spLocks noGrp="1" noChangeArrowheads="1"/>
          </p:cNvSpPr>
          <p:nvPr>
            <p:ph type="sldNum" sz="quarter" idx="4"/>
          </p:nvPr>
        </p:nvSpPr>
        <p:spPr/>
        <p:txBody>
          <a:bodyPr/>
          <a:lstStyle>
            <a:lvl1pPr>
              <a:defRPr/>
            </a:lvl1pPr>
          </a:lstStyle>
          <a:p>
            <a:fld id="{682AF2AB-535A-4953-BBA9-2802F8ED3D9E}" type="slidenum">
              <a:rPr lang="en-US" altLang="zh-CN"/>
              <a:pPr/>
              <a:t>‹#›</a:t>
            </a:fld>
            <a:endParaRPr lang="en-US" altLang="zh-CN"/>
          </a:p>
        </p:txBody>
      </p:sp>
    </p:spTree>
  </p:cSld>
  <p:clrMapOvr>
    <a:masterClrMapping/>
  </p:clrMapOvr>
  <p:transition>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EECB87C-9C52-4830-AB70-85BDB004D917}" type="slidenum">
              <a:rPr lang="en-US" altLang="zh-CN"/>
              <a:pPr/>
              <a:t>‹#›</a:t>
            </a:fld>
            <a:endParaRPr lang="en-US" altLang="zh-CN"/>
          </a:p>
        </p:txBody>
      </p:sp>
    </p:spTree>
    <p:extLst>
      <p:ext uri="{BB962C8B-B14F-4D97-AF65-F5344CB8AC3E}">
        <p14:creationId xmlns:p14="http://schemas.microsoft.com/office/powerpoint/2010/main" val="2872919413"/>
      </p:ext>
    </p:extLst>
  </p:cSld>
  <p:clrMapOvr>
    <a:masterClrMapping/>
  </p:clrMapOvr>
  <p:transition>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228600"/>
            <a:ext cx="2135187" cy="58705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5" y="228600"/>
            <a:ext cx="6253163" cy="58705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DCD07D3-92F2-4049-A247-BBD789837CA8}" type="slidenum">
              <a:rPr lang="en-US" altLang="zh-CN"/>
              <a:pPr/>
              <a:t>‹#›</a:t>
            </a:fld>
            <a:endParaRPr lang="en-US" altLang="zh-CN"/>
          </a:p>
        </p:txBody>
      </p:sp>
    </p:spTree>
    <p:extLst>
      <p:ext uri="{BB962C8B-B14F-4D97-AF65-F5344CB8AC3E}">
        <p14:creationId xmlns:p14="http://schemas.microsoft.com/office/powerpoint/2010/main" val="3345988118"/>
      </p:ext>
    </p:extLst>
  </p:cSld>
  <p:clrMapOvr>
    <a:masterClrMapping/>
  </p:clrMapOvr>
  <p:transition>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1625" y="1600200"/>
            <a:ext cx="4194175"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194175"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289175" cy="476250"/>
          </a:xfrm>
        </p:spPr>
        <p:txBody>
          <a:bodyPr/>
          <a:lstStyle>
            <a:lvl1pPr>
              <a:defRPr/>
            </a:lvl1pPr>
          </a:lstStyle>
          <a:p>
            <a:fld id="{A659D899-1C40-4AD7-AF49-7DA38D905594}" type="slidenum">
              <a:rPr lang="en-US" altLang="zh-CN"/>
              <a:pPr/>
              <a:t>‹#›</a:t>
            </a:fld>
            <a:endParaRPr lang="en-US" altLang="zh-CN"/>
          </a:p>
        </p:txBody>
      </p:sp>
    </p:spTree>
    <p:extLst>
      <p:ext uri="{BB962C8B-B14F-4D97-AF65-F5344CB8AC3E}">
        <p14:creationId xmlns:p14="http://schemas.microsoft.com/office/powerpoint/2010/main" val="4194425197"/>
      </p:ext>
    </p:extLst>
  </p:cSld>
  <p:clrMapOvr>
    <a:masterClrMapping/>
  </p:clrMapOvr>
  <p:transition>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228600"/>
            <a:ext cx="8540750" cy="5870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289175" cy="476250"/>
          </a:xfrm>
        </p:spPr>
        <p:txBody>
          <a:bodyPr/>
          <a:lstStyle>
            <a:lvl1pPr>
              <a:defRPr/>
            </a:lvl1pPr>
          </a:lstStyle>
          <a:p>
            <a:fld id="{F85915B3-2E68-4B86-948E-50369540AD73}" type="slidenum">
              <a:rPr lang="en-US" altLang="zh-CN"/>
              <a:pPr/>
              <a:t>‹#›</a:t>
            </a:fld>
            <a:endParaRPr lang="en-US" altLang="zh-CN"/>
          </a:p>
        </p:txBody>
      </p:sp>
    </p:spTree>
    <p:extLst>
      <p:ext uri="{BB962C8B-B14F-4D97-AF65-F5344CB8AC3E}">
        <p14:creationId xmlns:p14="http://schemas.microsoft.com/office/powerpoint/2010/main" val="955030310"/>
      </p:ext>
    </p:extLst>
  </p:cSld>
  <p:clrMapOvr>
    <a:masterClrMapping/>
  </p:clrMapOvr>
  <p:transition>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1625" y="1600200"/>
            <a:ext cx="4194175"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194175" cy="2173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25888"/>
            <a:ext cx="4194175" cy="21732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289175" cy="476250"/>
          </a:xfrm>
        </p:spPr>
        <p:txBody>
          <a:bodyPr/>
          <a:lstStyle>
            <a:lvl1pPr>
              <a:defRPr/>
            </a:lvl1pPr>
          </a:lstStyle>
          <a:p>
            <a:fld id="{A0A65202-BDA2-42FE-B27C-5794A6C95E0C}" type="slidenum">
              <a:rPr lang="en-US" altLang="zh-CN"/>
              <a:pPr/>
              <a:t>‹#›</a:t>
            </a:fld>
            <a:endParaRPr lang="en-US" altLang="zh-CN"/>
          </a:p>
        </p:txBody>
      </p:sp>
    </p:spTree>
    <p:extLst>
      <p:ext uri="{BB962C8B-B14F-4D97-AF65-F5344CB8AC3E}">
        <p14:creationId xmlns:p14="http://schemas.microsoft.com/office/powerpoint/2010/main" val="1043014622"/>
      </p:ext>
    </p:extLst>
  </p:cSld>
  <p:clrMapOvr>
    <a:masterClrMapping/>
  </p:clrMapOvr>
  <p:transition>
    <p:blinds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EC99853-FB68-4443-981C-28324C04EB74}" type="slidenum">
              <a:rPr lang="en-US" altLang="zh-CN"/>
              <a:pPr/>
              <a:t>‹#›</a:t>
            </a:fld>
            <a:endParaRPr lang="en-US" altLang="zh-CN"/>
          </a:p>
        </p:txBody>
      </p:sp>
    </p:spTree>
    <p:extLst>
      <p:ext uri="{BB962C8B-B14F-4D97-AF65-F5344CB8AC3E}">
        <p14:creationId xmlns:p14="http://schemas.microsoft.com/office/powerpoint/2010/main" val="666739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8DC3537-C57E-4893-976D-1B874CD7A219}" type="slidenum">
              <a:rPr lang="en-US" altLang="zh-CN"/>
              <a:pPr/>
              <a:t>‹#›</a:t>
            </a:fld>
            <a:endParaRPr lang="en-US" altLang="zh-CN"/>
          </a:p>
        </p:txBody>
      </p:sp>
    </p:spTree>
    <p:extLst>
      <p:ext uri="{BB962C8B-B14F-4D97-AF65-F5344CB8AC3E}">
        <p14:creationId xmlns:p14="http://schemas.microsoft.com/office/powerpoint/2010/main" val="28981358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BB91B37C-3077-46DB-A286-1994B0975664}" type="slidenum">
              <a:rPr lang="en-US" altLang="zh-CN"/>
              <a:pPr/>
              <a:t>‹#›</a:t>
            </a:fld>
            <a:endParaRPr lang="en-US" altLang="zh-CN"/>
          </a:p>
        </p:txBody>
      </p:sp>
    </p:spTree>
    <p:extLst>
      <p:ext uri="{BB962C8B-B14F-4D97-AF65-F5344CB8AC3E}">
        <p14:creationId xmlns:p14="http://schemas.microsoft.com/office/powerpoint/2010/main" val="13400257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8E0F54D6-B85C-4003-B7B3-A3ECAC9BAC9B}" type="slidenum">
              <a:rPr lang="en-US" altLang="zh-CN"/>
              <a:pPr/>
              <a:t>‹#›</a:t>
            </a:fld>
            <a:endParaRPr lang="en-US" altLang="zh-CN"/>
          </a:p>
        </p:txBody>
      </p:sp>
    </p:spTree>
    <p:extLst>
      <p:ext uri="{BB962C8B-B14F-4D97-AF65-F5344CB8AC3E}">
        <p14:creationId xmlns:p14="http://schemas.microsoft.com/office/powerpoint/2010/main" val="21327239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C889C4FC-8A27-4CE6-8D7B-26ABADAE60B8}" type="slidenum">
              <a:rPr lang="en-US" altLang="zh-CN"/>
              <a:pPr/>
              <a:t>‹#›</a:t>
            </a:fld>
            <a:endParaRPr lang="en-US" altLang="zh-CN"/>
          </a:p>
        </p:txBody>
      </p:sp>
    </p:spTree>
    <p:extLst>
      <p:ext uri="{BB962C8B-B14F-4D97-AF65-F5344CB8AC3E}">
        <p14:creationId xmlns:p14="http://schemas.microsoft.com/office/powerpoint/2010/main" val="192676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2F52CDF-7960-4FDE-940E-511F97B88B5E}" type="slidenum">
              <a:rPr lang="en-US" altLang="zh-CN"/>
              <a:pPr/>
              <a:t>‹#›</a:t>
            </a:fld>
            <a:endParaRPr lang="en-US" altLang="zh-CN"/>
          </a:p>
        </p:txBody>
      </p:sp>
    </p:spTree>
    <p:extLst>
      <p:ext uri="{BB962C8B-B14F-4D97-AF65-F5344CB8AC3E}">
        <p14:creationId xmlns:p14="http://schemas.microsoft.com/office/powerpoint/2010/main" val="492496463"/>
      </p:ext>
    </p:extLst>
  </p:cSld>
  <p:clrMapOvr>
    <a:masterClrMapping/>
  </p:clrMapOvr>
  <p:transition>
    <p:blinds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D0ED516D-742A-4F4B-99F2-4A7AD1360B98}" type="slidenum">
              <a:rPr lang="en-US" altLang="zh-CN"/>
              <a:pPr/>
              <a:t>‹#›</a:t>
            </a:fld>
            <a:endParaRPr lang="en-US" altLang="zh-CN"/>
          </a:p>
        </p:txBody>
      </p:sp>
    </p:spTree>
    <p:extLst>
      <p:ext uri="{BB962C8B-B14F-4D97-AF65-F5344CB8AC3E}">
        <p14:creationId xmlns:p14="http://schemas.microsoft.com/office/powerpoint/2010/main" val="3726351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E8DAE536-1CA7-4BA2-B02C-7F7AB25CD95F}" type="slidenum">
              <a:rPr lang="en-US" altLang="zh-CN"/>
              <a:pPr/>
              <a:t>‹#›</a:t>
            </a:fld>
            <a:endParaRPr lang="en-US" altLang="zh-CN"/>
          </a:p>
        </p:txBody>
      </p:sp>
    </p:spTree>
    <p:extLst>
      <p:ext uri="{BB962C8B-B14F-4D97-AF65-F5344CB8AC3E}">
        <p14:creationId xmlns:p14="http://schemas.microsoft.com/office/powerpoint/2010/main" val="267789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2251254-6F84-4688-A471-744EC57A2C99}" type="slidenum">
              <a:rPr lang="en-US" altLang="zh-CN"/>
              <a:pPr/>
              <a:t>‹#›</a:t>
            </a:fld>
            <a:endParaRPr lang="en-US" altLang="zh-CN"/>
          </a:p>
        </p:txBody>
      </p:sp>
    </p:spTree>
    <p:extLst>
      <p:ext uri="{BB962C8B-B14F-4D97-AF65-F5344CB8AC3E}">
        <p14:creationId xmlns:p14="http://schemas.microsoft.com/office/powerpoint/2010/main" val="42396554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701BD785-9053-4E73-88B5-3F0FE1250B9F}" type="slidenum">
              <a:rPr lang="en-US" altLang="zh-CN"/>
              <a:pPr/>
              <a:t>‹#›</a:t>
            </a:fld>
            <a:endParaRPr lang="en-US" altLang="zh-CN"/>
          </a:p>
        </p:txBody>
      </p:sp>
    </p:spTree>
    <p:extLst>
      <p:ext uri="{BB962C8B-B14F-4D97-AF65-F5344CB8AC3E}">
        <p14:creationId xmlns:p14="http://schemas.microsoft.com/office/powerpoint/2010/main" val="21069493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7FB2C9B-EFFD-4F69-A1D2-E6938B84A485}" type="slidenum">
              <a:rPr lang="en-US" altLang="zh-CN"/>
              <a:pPr/>
              <a:t>‹#›</a:t>
            </a:fld>
            <a:endParaRPr lang="en-US" altLang="zh-CN"/>
          </a:p>
        </p:txBody>
      </p:sp>
    </p:spTree>
    <p:extLst>
      <p:ext uri="{BB962C8B-B14F-4D97-AF65-F5344CB8AC3E}">
        <p14:creationId xmlns:p14="http://schemas.microsoft.com/office/powerpoint/2010/main" val="25634156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CE699D1-5D92-4AC2-BB5D-A83D9B7CFB97}" type="slidenum">
              <a:rPr lang="en-US" altLang="zh-CN"/>
              <a:pPr/>
              <a:t>‹#›</a:t>
            </a:fld>
            <a:endParaRPr lang="en-US" altLang="zh-CN"/>
          </a:p>
        </p:txBody>
      </p:sp>
    </p:spTree>
    <p:extLst>
      <p:ext uri="{BB962C8B-B14F-4D97-AF65-F5344CB8AC3E}">
        <p14:creationId xmlns:p14="http://schemas.microsoft.com/office/powerpoint/2010/main" val="676776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21E5CDB-0931-4D4B-BDCC-7F236E257F42}" type="slidenum">
              <a:rPr lang="en-US" altLang="zh-CN"/>
              <a:pPr/>
              <a:t>‹#›</a:t>
            </a:fld>
            <a:endParaRPr lang="en-US" altLang="zh-CN"/>
          </a:p>
        </p:txBody>
      </p:sp>
    </p:spTree>
    <p:extLst>
      <p:ext uri="{BB962C8B-B14F-4D97-AF65-F5344CB8AC3E}">
        <p14:creationId xmlns:p14="http://schemas.microsoft.com/office/powerpoint/2010/main" val="1672201629"/>
      </p:ext>
    </p:extLst>
  </p:cSld>
  <p:clrMapOvr>
    <a:masterClrMapping/>
  </p:clrMapOvr>
  <p:transition>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8D6496A4-9331-47AA-9341-4BE43C3A9C6F}" type="slidenum">
              <a:rPr lang="en-US" altLang="zh-CN"/>
              <a:pPr/>
              <a:t>‹#›</a:t>
            </a:fld>
            <a:endParaRPr lang="en-US" altLang="zh-CN"/>
          </a:p>
        </p:txBody>
      </p:sp>
    </p:spTree>
    <p:extLst>
      <p:ext uri="{BB962C8B-B14F-4D97-AF65-F5344CB8AC3E}">
        <p14:creationId xmlns:p14="http://schemas.microsoft.com/office/powerpoint/2010/main" val="4244296123"/>
      </p:ext>
    </p:extLst>
  </p:cSld>
  <p:clrMapOvr>
    <a:masterClrMapping/>
  </p:clrMapOvr>
  <p:transition>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AC06A252-1BFA-4F49-9E9E-F72F4E1F4D5F}" type="slidenum">
              <a:rPr lang="en-US" altLang="zh-CN"/>
              <a:pPr/>
              <a:t>‹#›</a:t>
            </a:fld>
            <a:endParaRPr lang="en-US" altLang="zh-CN"/>
          </a:p>
        </p:txBody>
      </p:sp>
    </p:spTree>
    <p:extLst>
      <p:ext uri="{BB962C8B-B14F-4D97-AF65-F5344CB8AC3E}">
        <p14:creationId xmlns:p14="http://schemas.microsoft.com/office/powerpoint/2010/main" val="3634796747"/>
      </p:ext>
    </p:extLst>
  </p:cSld>
  <p:clrMapOvr>
    <a:masterClrMapping/>
  </p:clrMapOvr>
  <p:transition>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FBC8622-02DB-4BB6-825A-68599AFB20B2}" type="slidenum">
              <a:rPr lang="en-US" altLang="zh-CN"/>
              <a:pPr/>
              <a:t>‹#›</a:t>
            </a:fld>
            <a:endParaRPr lang="en-US" altLang="zh-CN"/>
          </a:p>
        </p:txBody>
      </p:sp>
    </p:spTree>
    <p:extLst>
      <p:ext uri="{BB962C8B-B14F-4D97-AF65-F5344CB8AC3E}">
        <p14:creationId xmlns:p14="http://schemas.microsoft.com/office/powerpoint/2010/main" val="1475147938"/>
      </p:ext>
    </p:extLst>
  </p:cSld>
  <p:clrMapOvr>
    <a:masterClrMapping/>
  </p:clrMapOvr>
  <p:transition>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4DDB03E7-F6CC-4F79-A30D-1872A876AEF9}" type="slidenum">
              <a:rPr lang="en-US" altLang="zh-CN"/>
              <a:pPr/>
              <a:t>‹#›</a:t>
            </a:fld>
            <a:endParaRPr lang="en-US" altLang="zh-CN"/>
          </a:p>
        </p:txBody>
      </p:sp>
    </p:spTree>
    <p:extLst>
      <p:ext uri="{BB962C8B-B14F-4D97-AF65-F5344CB8AC3E}">
        <p14:creationId xmlns:p14="http://schemas.microsoft.com/office/powerpoint/2010/main" val="4063527952"/>
      </p:ext>
    </p:extLst>
  </p:cSld>
  <p:clrMapOvr>
    <a:masterClrMapping/>
  </p:clrMapOvr>
  <p:transition>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FA0B3C16-75EA-4F80-8F20-39AD6C78AFB3}" type="slidenum">
              <a:rPr lang="en-US" altLang="zh-CN"/>
              <a:pPr/>
              <a:t>‹#›</a:t>
            </a:fld>
            <a:endParaRPr lang="en-US" altLang="zh-CN"/>
          </a:p>
        </p:txBody>
      </p:sp>
    </p:spTree>
    <p:extLst>
      <p:ext uri="{BB962C8B-B14F-4D97-AF65-F5344CB8AC3E}">
        <p14:creationId xmlns:p14="http://schemas.microsoft.com/office/powerpoint/2010/main" val="2580329206"/>
      </p:ext>
    </p:extLst>
  </p:cSld>
  <p:clrMapOvr>
    <a:masterClrMapping/>
  </p:clrMapOvr>
  <p:transition>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3AE0CAAD-1EA5-4AA9-A74F-2635A679D89C}" type="slidenum">
              <a:rPr lang="en-US" altLang="zh-CN"/>
              <a:pPr/>
              <a:t>‹#›</a:t>
            </a:fld>
            <a:endParaRPr lang="en-US" altLang="zh-CN"/>
          </a:p>
        </p:txBody>
      </p:sp>
    </p:spTree>
    <p:extLst>
      <p:ext uri="{BB962C8B-B14F-4D97-AF65-F5344CB8AC3E}">
        <p14:creationId xmlns:p14="http://schemas.microsoft.com/office/powerpoint/2010/main" val="1562661430"/>
      </p:ext>
    </p:extLst>
  </p:cSld>
  <p:clrMapOvr>
    <a:masterClrMapping/>
  </p:clrMapOvr>
  <p:transition>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424962" name="Rectangle 2"/>
          <p:cNvSpPr>
            <a:spLocks noGrp="1" noRot="1" noChangeArrowheads="1"/>
          </p:cNvSpPr>
          <p:nvPr>
            <p:ph type="title"/>
          </p:nvPr>
        </p:nvSpPr>
        <p:spPr bwMode="auto">
          <a:xfrm>
            <a:off x="301625" y="228600"/>
            <a:ext cx="85407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424963" name="Rectangle 3"/>
          <p:cNvSpPr>
            <a:spLocks noGrp="1" noRot="1" noChangeArrowheads="1"/>
          </p:cNvSpPr>
          <p:nvPr>
            <p:ph type="body" idx="1"/>
          </p:nvPr>
        </p:nvSpPr>
        <p:spPr bwMode="auto">
          <a:xfrm>
            <a:off x="301625" y="1600200"/>
            <a:ext cx="8540750" cy="449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24964" name="Rectangle 4"/>
          <p:cNvSpPr>
            <a:spLocks noGrp="1" noChangeArrowheads="1"/>
          </p:cNvSpPr>
          <p:nvPr>
            <p:ph type="dt" sz="half" idx="2"/>
          </p:nvPr>
        </p:nvSpPr>
        <p:spPr bwMode="auto">
          <a:xfrm>
            <a:off x="301625" y="6245225"/>
            <a:ext cx="22891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42496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424966" name="Rectangle 6"/>
          <p:cNvSpPr>
            <a:spLocks noGrp="1" noChangeArrowheads="1"/>
          </p:cNvSpPr>
          <p:nvPr>
            <p:ph type="sldNum" sz="quarter" idx="4"/>
          </p:nvPr>
        </p:nvSpPr>
        <p:spPr bwMode="auto">
          <a:xfrm>
            <a:off x="6553200" y="6245225"/>
            <a:ext cx="22891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DDCC1263-9652-416E-A986-20191D4DC97B}"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01"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24" r:id="rId12"/>
    <p:sldLayoutId id="2147483725" r:id="rId13"/>
    <p:sldLayoutId id="2147483726" r:id="rId14"/>
  </p:sldLayoutIdLst>
  <p:transition>
    <p:blinds dir="vert"/>
  </p:transition>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fontAlgn="base">
        <a:spcBef>
          <a:spcPct val="20000"/>
        </a:spcBef>
        <a:spcAft>
          <a:spcPct val="0"/>
        </a:spcAft>
        <a:buClr>
          <a:schemeClr val="folHlink"/>
        </a:buClr>
        <a:buSzPct val="85000"/>
        <a:buFont typeface="Wingdings 2" pitchFamily="18" charset="2"/>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85000"/>
        <a:buFont typeface="Wingdings" pitchFamily="2" charset="2"/>
        <a:buChar char=""/>
        <a:defRPr sz="2800">
          <a:solidFill>
            <a:schemeClr val="tx1"/>
          </a:solidFill>
          <a:latin typeface="+mn-lt"/>
          <a:ea typeface="+mn-ea"/>
        </a:defRPr>
      </a:lvl2pPr>
      <a:lvl3pPr marL="1143000" indent="-228600" algn="l" rtl="0" fontAlgn="base">
        <a:spcBef>
          <a:spcPct val="20000"/>
        </a:spcBef>
        <a:spcAft>
          <a:spcPct val="0"/>
        </a:spcAft>
        <a:buClr>
          <a:schemeClr val="folHlink"/>
        </a:buClr>
        <a:buSzPct val="90000"/>
        <a:buFont typeface="Wingdings 2" pitchFamily="18" charset="2"/>
        <a:buChar char="¡"/>
        <a:defRPr sz="2400">
          <a:solidFill>
            <a:schemeClr val="tx1"/>
          </a:solidFill>
          <a:latin typeface="+mn-lt"/>
          <a:ea typeface="+mn-ea"/>
        </a:defRPr>
      </a:lvl3pPr>
      <a:lvl4pPr marL="1600200" indent="-228600" algn="l" rtl="0" fontAlgn="base">
        <a:spcBef>
          <a:spcPct val="20000"/>
        </a:spcBef>
        <a:spcAft>
          <a:spcPct val="0"/>
        </a:spcAft>
        <a:buClr>
          <a:schemeClr val="hlink"/>
        </a:buClr>
        <a:buSzPct val="90000"/>
        <a:buFont typeface="Wingdings" pitchFamily="2" charset="2"/>
        <a:buChar char=""/>
        <a:defRPr sz="2000">
          <a:solidFill>
            <a:schemeClr val="tx1"/>
          </a:solidFill>
          <a:latin typeface="+mn-lt"/>
          <a:ea typeface="+mn-ea"/>
        </a:defRPr>
      </a:lvl4pPr>
      <a:lvl5pPr marL="2057400" indent="-228600" algn="l" rtl="0" fontAlgn="base">
        <a:spcBef>
          <a:spcPct val="20000"/>
        </a:spcBef>
        <a:spcAft>
          <a:spcPct val="0"/>
        </a:spcAft>
        <a:buClr>
          <a:schemeClr val="folHlink"/>
        </a:buClr>
        <a:buSzPct val="90000"/>
        <a:buFont typeface="Wingdings 2" pitchFamily="18" charset="2"/>
        <a:buChar char="¡"/>
        <a:defRPr sz="2000">
          <a:solidFill>
            <a:schemeClr val="tx1"/>
          </a:solidFill>
          <a:latin typeface="+mn-lt"/>
          <a:ea typeface="+mn-ea"/>
        </a:defRPr>
      </a:lvl5pPr>
      <a:lvl6pPr marL="2514600" indent="-228600" algn="l" rtl="0" fontAlgn="base">
        <a:spcBef>
          <a:spcPct val="20000"/>
        </a:spcBef>
        <a:spcAft>
          <a:spcPct val="0"/>
        </a:spcAft>
        <a:buClr>
          <a:schemeClr val="folHlink"/>
        </a:buClr>
        <a:buSzPct val="90000"/>
        <a:buFont typeface="Wingdings 2" pitchFamily="18" charset="2"/>
        <a:buChar char="¡"/>
        <a:defRPr sz="2000">
          <a:solidFill>
            <a:schemeClr val="tx1"/>
          </a:solidFill>
          <a:latin typeface="+mn-lt"/>
          <a:ea typeface="+mn-ea"/>
        </a:defRPr>
      </a:lvl6pPr>
      <a:lvl7pPr marL="2971800" indent="-228600" algn="l" rtl="0" fontAlgn="base">
        <a:spcBef>
          <a:spcPct val="20000"/>
        </a:spcBef>
        <a:spcAft>
          <a:spcPct val="0"/>
        </a:spcAft>
        <a:buClr>
          <a:schemeClr val="folHlink"/>
        </a:buClr>
        <a:buSzPct val="90000"/>
        <a:buFont typeface="Wingdings 2" pitchFamily="18" charset="2"/>
        <a:buChar char="¡"/>
        <a:defRPr sz="2000">
          <a:solidFill>
            <a:schemeClr val="tx1"/>
          </a:solidFill>
          <a:latin typeface="+mn-lt"/>
          <a:ea typeface="+mn-ea"/>
        </a:defRPr>
      </a:lvl7pPr>
      <a:lvl8pPr marL="3429000" indent="-228600" algn="l" rtl="0" fontAlgn="base">
        <a:spcBef>
          <a:spcPct val="20000"/>
        </a:spcBef>
        <a:spcAft>
          <a:spcPct val="0"/>
        </a:spcAft>
        <a:buClr>
          <a:schemeClr val="folHlink"/>
        </a:buClr>
        <a:buSzPct val="90000"/>
        <a:buFont typeface="Wingdings 2" pitchFamily="18" charset="2"/>
        <a:buChar char="¡"/>
        <a:defRPr sz="2000">
          <a:solidFill>
            <a:schemeClr val="tx1"/>
          </a:solidFill>
          <a:latin typeface="+mn-lt"/>
          <a:ea typeface="+mn-ea"/>
        </a:defRPr>
      </a:lvl8pPr>
      <a:lvl9pPr marL="3886200" indent="-228600" algn="l" rtl="0" fontAlgn="base">
        <a:spcBef>
          <a:spcPct val="20000"/>
        </a:spcBef>
        <a:spcAft>
          <a:spcPct val="0"/>
        </a:spcAft>
        <a:buClr>
          <a:schemeClr val="folHlink"/>
        </a:buClr>
        <a:buSzPct val="90000"/>
        <a:buFont typeface="Wingdings 2" pitchFamily="18"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42803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2803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kumimoji="1" sz="1400">
                <a:latin typeface="Times New Roman" pitchFamily="18" charset="0"/>
              </a:defRPr>
            </a:lvl1pPr>
          </a:lstStyle>
          <a:p>
            <a:endParaRPr lang="en-US" altLang="zh-CN"/>
          </a:p>
        </p:txBody>
      </p:sp>
      <p:sp>
        <p:nvSpPr>
          <p:cNvPr id="42803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kumimoji="1" sz="1400">
                <a:latin typeface="Times New Roman" pitchFamily="18" charset="0"/>
              </a:defRPr>
            </a:lvl1pPr>
          </a:lstStyle>
          <a:p>
            <a:endParaRPr lang="en-US" altLang="zh-CN"/>
          </a:p>
        </p:txBody>
      </p:sp>
      <p:sp>
        <p:nvSpPr>
          <p:cNvPr id="42803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kumimoji="1" sz="1400">
                <a:latin typeface="Times New Roman" pitchFamily="18" charset="0"/>
              </a:defRPr>
            </a:lvl1pPr>
          </a:lstStyle>
          <a:p>
            <a:fld id="{95EC9FB5-F2EF-42AF-9E03-45F97ECF7957}"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8" Type="http://schemas.openxmlformats.org/officeDocument/2006/relationships/image" Target="../media/image88.wmf"/><Relationship Id="rId3" Type="http://schemas.openxmlformats.org/officeDocument/2006/relationships/oleObject" Target="../embeddings/oleObject64.bin"/><Relationship Id="rId7" Type="http://schemas.openxmlformats.org/officeDocument/2006/relationships/oleObject" Target="../embeddings/oleObject66.bin"/><Relationship Id="rId2" Type="http://schemas.openxmlformats.org/officeDocument/2006/relationships/slideLayout" Target="../slideLayouts/slideLayout14.xml"/><Relationship Id="rId1" Type="http://schemas.openxmlformats.org/officeDocument/2006/relationships/vmlDrawing" Target="../drawings/vmlDrawing37.vml"/><Relationship Id="rId6" Type="http://schemas.openxmlformats.org/officeDocument/2006/relationships/image" Target="../media/image87.wmf"/><Relationship Id="rId5" Type="http://schemas.openxmlformats.org/officeDocument/2006/relationships/oleObject" Target="../embeddings/oleObject65.bin"/><Relationship Id="rId4" Type="http://schemas.openxmlformats.org/officeDocument/2006/relationships/image" Target="../media/image86.wmf"/></Relationships>
</file>

<file path=ppt/slides/_rels/slide104.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image" Target="../media/image89.emf"/></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8" Type="http://schemas.openxmlformats.org/officeDocument/2006/relationships/image" Target="../media/image92.wmf"/><Relationship Id="rId13" Type="http://schemas.openxmlformats.org/officeDocument/2006/relationships/oleObject" Target="../embeddings/oleObject73.bin"/><Relationship Id="rId3" Type="http://schemas.openxmlformats.org/officeDocument/2006/relationships/oleObject" Target="../embeddings/oleObject68.bin"/><Relationship Id="rId7" Type="http://schemas.openxmlformats.org/officeDocument/2006/relationships/oleObject" Target="../embeddings/oleObject70.bin"/><Relationship Id="rId12" Type="http://schemas.openxmlformats.org/officeDocument/2006/relationships/image" Target="../media/image94.wmf"/><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91.wmf"/><Relationship Id="rId11" Type="http://schemas.openxmlformats.org/officeDocument/2006/relationships/oleObject" Target="../embeddings/oleObject72.bin"/><Relationship Id="rId5" Type="http://schemas.openxmlformats.org/officeDocument/2006/relationships/oleObject" Target="../embeddings/oleObject69.bin"/><Relationship Id="rId10" Type="http://schemas.openxmlformats.org/officeDocument/2006/relationships/image" Target="../media/image93.wmf"/><Relationship Id="rId4" Type="http://schemas.openxmlformats.org/officeDocument/2006/relationships/image" Target="../media/image90.wmf"/><Relationship Id="rId9" Type="http://schemas.openxmlformats.org/officeDocument/2006/relationships/oleObject" Target="../embeddings/oleObject71.bin"/><Relationship Id="rId14" Type="http://schemas.openxmlformats.org/officeDocument/2006/relationships/image" Target="../media/image95.wmf"/></Relationships>
</file>

<file path=ppt/slides/_rels/slide107.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97.wmf"/><Relationship Id="rId5" Type="http://schemas.openxmlformats.org/officeDocument/2006/relationships/oleObject" Target="../embeddings/oleObject75.bin"/><Relationship Id="rId4" Type="http://schemas.openxmlformats.org/officeDocument/2006/relationships/image" Target="../media/image96.wmf"/></Relationships>
</file>

<file path=ppt/slides/_rels/slide108.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99.emf"/><Relationship Id="rId5" Type="http://schemas.openxmlformats.org/officeDocument/2006/relationships/oleObject" Target="../embeddings/oleObject77.bin"/><Relationship Id="rId4" Type="http://schemas.openxmlformats.org/officeDocument/2006/relationships/image" Target="../media/image98.emf"/></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101.wmf"/><Relationship Id="rId5" Type="http://schemas.openxmlformats.org/officeDocument/2006/relationships/oleObject" Target="../embeddings/oleObject79.bin"/><Relationship Id="rId4" Type="http://schemas.openxmlformats.org/officeDocument/2006/relationships/image" Target="../media/image100.wmf"/></Relationships>
</file>

<file path=ppt/slides/_rels/slide115.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43.vml"/><Relationship Id="rId4" Type="http://schemas.openxmlformats.org/officeDocument/2006/relationships/image" Target="../media/image105.emf"/></Relationships>
</file>

<file path=ppt/slides/_rels/slide125.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44.vml"/><Relationship Id="rId4" Type="http://schemas.openxmlformats.org/officeDocument/2006/relationships/image" Target="../media/image107.emf"/></Relationships>
</file>

<file path=ppt/slides/_rels/slide12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Layout" Target="../slideLayouts/slideLayout2.xml"/><Relationship Id="rId1" Type="http://schemas.openxmlformats.org/officeDocument/2006/relationships/vmlDrawing" Target="../drawings/vmlDrawing45.vml"/><Relationship Id="rId4" Type="http://schemas.openxmlformats.org/officeDocument/2006/relationships/image" Target="../media/image109.emf"/></Relationships>
</file>

<file path=ppt/slides/_rels/slide129.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emf"/></Relationships>
</file>

<file path=ppt/slides/_rels/slide130.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emf"/></Relationships>
</file>

<file path=ppt/slides/_rels/slide131.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0.emf"/><Relationship Id="rId5" Type="http://schemas.openxmlformats.org/officeDocument/2006/relationships/oleObject" Target="../embeddings/oleObject5.bin"/><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2.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image" Target="../media/image14.emf"/><Relationship Id="rId5" Type="http://schemas.openxmlformats.org/officeDocument/2006/relationships/oleObject" Target="../embeddings/oleObject9.bin"/><Relationship Id="rId4" Type="http://schemas.openxmlformats.org/officeDocument/2006/relationships/image" Target="../media/image13.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3.xml"/><Relationship Id="rId1" Type="http://schemas.openxmlformats.org/officeDocument/2006/relationships/vmlDrawing" Target="../drawings/vmlDrawing6.vml"/><Relationship Id="rId5" Type="http://schemas.openxmlformats.org/officeDocument/2006/relationships/image" Target="../media/image16.png"/><Relationship Id="rId4" Type="http://schemas.openxmlformats.org/officeDocument/2006/relationships/image" Target="../media/image15.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4.xml"/><Relationship Id="rId1" Type="http://schemas.openxmlformats.org/officeDocument/2006/relationships/vmlDrawing" Target="../drawings/vmlDrawing7.vml"/><Relationship Id="rId4" Type="http://schemas.openxmlformats.org/officeDocument/2006/relationships/image" Target="../media/image17.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4.xml"/><Relationship Id="rId1" Type="http://schemas.openxmlformats.org/officeDocument/2006/relationships/vmlDrawing" Target="../drawings/vmlDrawing8.vml"/><Relationship Id="rId4" Type="http://schemas.openxmlformats.org/officeDocument/2006/relationships/image" Target="../media/image18.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baidu.com/i?ct=503316480&amp;z=1&amp;tn=baiduimagedetail&amp;word=%B7%E7%BE%B0&amp;in=25559&amp;cl=2&amp;cm=1&amp;sc=0&amp;lm=-1&amp;pn=15&amp;rn=1"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0.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2.wmf"/><Relationship Id="rId5" Type="http://schemas.openxmlformats.org/officeDocument/2006/relationships/oleObject" Target="../embeddings/oleObject15.bin"/><Relationship Id="rId4" Type="http://schemas.openxmlformats.org/officeDocument/2006/relationships/image" Target="../media/image21.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24.png"/><Relationship Id="rId4" Type="http://schemas.openxmlformats.org/officeDocument/2006/relationships/image" Target="../media/image23.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1.emf"/><Relationship Id="rId5" Type="http://schemas.openxmlformats.org/officeDocument/2006/relationships/oleObject" Target="../embeddings/oleObject18.bin"/><Relationship Id="rId4" Type="http://schemas.openxmlformats.org/officeDocument/2006/relationships/image" Target="../media/image22.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2.xml"/><Relationship Id="rId1" Type="http://schemas.openxmlformats.org/officeDocument/2006/relationships/vmlDrawing" Target="../drawings/vmlDrawing13.vml"/><Relationship Id="rId4" Type="http://schemas.openxmlformats.org/officeDocument/2006/relationships/image" Target="../media/image25.wmf"/></Relationships>
</file>

<file path=ppt/slides/_rels/slide3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slideLayout" Target="../slideLayouts/slideLayout13.xml"/><Relationship Id="rId1" Type="http://schemas.openxmlformats.org/officeDocument/2006/relationships/vmlDrawing" Target="../drawings/vmlDrawing14.vml"/><Relationship Id="rId6" Type="http://schemas.openxmlformats.org/officeDocument/2006/relationships/image" Target="../media/image25.wmf"/><Relationship Id="rId5" Type="http://schemas.openxmlformats.org/officeDocument/2006/relationships/oleObject" Target="../embeddings/oleObject20.bin"/><Relationship Id="rId4" Type="http://schemas.openxmlformats.org/officeDocument/2006/relationships/image" Target="../media/image27.emf"/></Relationships>
</file>

<file path=ppt/slides/_rels/slide3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28.wmf"/><Relationship Id="rId5" Type="http://schemas.openxmlformats.org/officeDocument/2006/relationships/oleObject" Target="../embeddings/oleObject21.bin"/><Relationship Id="rId4" Type="http://schemas.openxmlformats.org/officeDocument/2006/relationships/image" Target="../media/image30.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31.emf"/></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4.xml"/><Relationship Id="rId1" Type="http://schemas.openxmlformats.org/officeDocument/2006/relationships/vmlDrawing" Target="../drawings/vmlDrawing17.vml"/><Relationship Id="rId6" Type="http://schemas.openxmlformats.org/officeDocument/2006/relationships/image" Target="../media/image33.wmf"/><Relationship Id="rId5" Type="http://schemas.openxmlformats.org/officeDocument/2006/relationships/oleObject" Target="../embeddings/oleObject24.bin"/><Relationship Id="rId4" Type="http://schemas.openxmlformats.org/officeDocument/2006/relationships/image" Target="../media/image32.emf"/></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3.xml"/><Relationship Id="rId1" Type="http://schemas.openxmlformats.org/officeDocument/2006/relationships/vmlDrawing" Target="../drawings/vmlDrawing18.vml"/><Relationship Id="rId4" Type="http://schemas.openxmlformats.org/officeDocument/2006/relationships/image" Target="../media/image3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13.xml"/><Relationship Id="rId1" Type="http://schemas.openxmlformats.org/officeDocument/2006/relationships/vmlDrawing" Target="../drawings/vmlDrawing19.vml"/><Relationship Id="rId6" Type="http://schemas.openxmlformats.org/officeDocument/2006/relationships/image" Target="../media/image37.wmf"/><Relationship Id="rId5" Type="http://schemas.openxmlformats.org/officeDocument/2006/relationships/oleObject" Target="../embeddings/oleObject27.bin"/><Relationship Id="rId4" Type="http://schemas.openxmlformats.org/officeDocument/2006/relationships/image" Target="../media/image36.wmf"/></Relationships>
</file>

<file path=ppt/slides/_rels/slide48.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13.xml"/><Relationship Id="rId1" Type="http://schemas.openxmlformats.org/officeDocument/2006/relationships/vmlDrawing" Target="../drawings/vmlDrawing20.vml"/><Relationship Id="rId6" Type="http://schemas.openxmlformats.org/officeDocument/2006/relationships/image" Target="../media/image39.wmf"/><Relationship Id="rId5" Type="http://schemas.openxmlformats.org/officeDocument/2006/relationships/oleObject" Target="../embeddings/oleObject29.bin"/><Relationship Id="rId4" Type="http://schemas.openxmlformats.org/officeDocument/2006/relationships/image" Target="../media/image38.png"/></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41.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e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oleObject" Target="../embeddings/oleObject37.bin"/><Relationship Id="rId18" Type="http://schemas.openxmlformats.org/officeDocument/2006/relationships/image" Target="../media/image51.wmf"/><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48.wmf"/><Relationship Id="rId17" Type="http://schemas.openxmlformats.org/officeDocument/2006/relationships/oleObject" Target="../embeddings/oleObject39.bin"/><Relationship Id="rId2" Type="http://schemas.openxmlformats.org/officeDocument/2006/relationships/slideLayout" Target="../slideLayouts/slideLayout2.xml"/><Relationship Id="rId16" Type="http://schemas.openxmlformats.org/officeDocument/2006/relationships/image" Target="../media/image50.wmf"/><Relationship Id="rId20" Type="http://schemas.openxmlformats.org/officeDocument/2006/relationships/image" Target="../media/image52.emf"/><Relationship Id="rId1" Type="http://schemas.openxmlformats.org/officeDocument/2006/relationships/vmlDrawing" Target="../drawings/vmlDrawing22.vml"/><Relationship Id="rId6" Type="http://schemas.openxmlformats.org/officeDocument/2006/relationships/image" Target="../media/image45.wmf"/><Relationship Id="rId11" Type="http://schemas.openxmlformats.org/officeDocument/2006/relationships/oleObject" Target="../embeddings/oleObject36.bin"/><Relationship Id="rId5" Type="http://schemas.openxmlformats.org/officeDocument/2006/relationships/oleObject" Target="../embeddings/oleObject33.bin"/><Relationship Id="rId15" Type="http://schemas.openxmlformats.org/officeDocument/2006/relationships/oleObject" Target="../embeddings/oleObject38.bin"/><Relationship Id="rId10" Type="http://schemas.openxmlformats.org/officeDocument/2006/relationships/image" Target="../media/image47.wmf"/><Relationship Id="rId19" Type="http://schemas.openxmlformats.org/officeDocument/2006/relationships/oleObject" Target="../embeddings/oleObject40.bin"/><Relationship Id="rId4" Type="http://schemas.openxmlformats.org/officeDocument/2006/relationships/image" Target="../media/image44.wmf"/><Relationship Id="rId9" Type="http://schemas.openxmlformats.org/officeDocument/2006/relationships/oleObject" Target="../embeddings/oleObject35.bin"/><Relationship Id="rId14" Type="http://schemas.openxmlformats.org/officeDocument/2006/relationships/image" Target="../media/image49.wmf"/></Relationships>
</file>

<file path=ppt/slides/_rels/slide6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5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6.e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12.xml"/><Relationship Id="rId1" Type="http://schemas.openxmlformats.org/officeDocument/2006/relationships/vmlDrawing" Target="../drawings/vmlDrawing25.vml"/><Relationship Id="rId6" Type="http://schemas.openxmlformats.org/officeDocument/2006/relationships/image" Target="../media/image58.emf"/><Relationship Id="rId5" Type="http://schemas.openxmlformats.org/officeDocument/2006/relationships/oleObject" Target="../embeddings/oleObject44.bin"/><Relationship Id="rId4" Type="http://schemas.openxmlformats.org/officeDocument/2006/relationships/image" Target="../media/image57.wmf"/></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45.bin"/><Relationship Id="rId7" Type="http://schemas.openxmlformats.org/officeDocument/2006/relationships/image" Target="../media/image60.wmf"/><Relationship Id="rId2" Type="http://schemas.openxmlformats.org/officeDocument/2006/relationships/slideLayout" Target="../slideLayouts/slideLayout13.xml"/><Relationship Id="rId1" Type="http://schemas.openxmlformats.org/officeDocument/2006/relationships/vmlDrawing" Target="../drawings/vmlDrawing26.vml"/><Relationship Id="rId6" Type="http://schemas.openxmlformats.org/officeDocument/2006/relationships/oleObject" Target="../embeddings/oleObject46.bin"/><Relationship Id="rId5" Type="http://schemas.openxmlformats.org/officeDocument/2006/relationships/image" Target="../media/image61.emf"/><Relationship Id="rId4" Type="http://schemas.openxmlformats.org/officeDocument/2006/relationships/image" Target="../media/image59.w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13.xml"/><Relationship Id="rId1" Type="http://schemas.openxmlformats.org/officeDocument/2006/relationships/vmlDrawing" Target="../drawings/vmlDrawing27.vml"/><Relationship Id="rId6" Type="http://schemas.openxmlformats.org/officeDocument/2006/relationships/image" Target="../media/image64.emf"/><Relationship Id="rId5" Type="http://schemas.openxmlformats.org/officeDocument/2006/relationships/image" Target="../media/image63.emf"/><Relationship Id="rId4" Type="http://schemas.openxmlformats.org/officeDocument/2006/relationships/image" Target="../media/image62.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8" Type="http://schemas.openxmlformats.org/officeDocument/2006/relationships/oleObject" Target="../embeddings/oleObject50.bin"/><Relationship Id="rId3" Type="http://schemas.openxmlformats.org/officeDocument/2006/relationships/image" Target="../media/image68.emf"/><Relationship Id="rId7" Type="http://schemas.openxmlformats.org/officeDocument/2006/relationships/image" Target="../media/image66.wmf"/><Relationship Id="rId2" Type="http://schemas.openxmlformats.org/officeDocument/2006/relationships/slideLayout" Target="../slideLayouts/slideLayout7.xml"/><Relationship Id="rId1" Type="http://schemas.openxmlformats.org/officeDocument/2006/relationships/vmlDrawing" Target="../drawings/vmlDrawing28.vml"/><Relationship Id="rId6" Type="http://schemas.openxmlformats.org/officeDocument/2006/relationships/oleObject" Target="../embeddings/oleObject49.bin"/><Relationship Id="rId5" Type="http://schemas.openxmlformats.org/officeDocument/2006/relationships/image" Target="../media/image65.wmf"/><Relationship Id="rId4" Type="http://schemas.openxmlformats.org/officeDocument/2006/relationships/oleObject" Target="../embeddings/oleObject48.bin"/><Relationship Id="rId9" Type="http://schemas.openxmlformats.org/officeDocument/2006/relationships/image" Target="../media/image67.wmf"/></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image" Target="../media/image70.emf"/><Relationship Id="rId5" Type="http://schemas.openxmlformats.org/officeDocument/2006/relationships/oleObject" Target="../embeddings/oleObject52.bin"/><Relationship Id="rId4" Type="http://schemas.openxmlformats.org/officeDocument/2006/relationships/image" Target="../media/image69.emf"/></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72.emf"/><Relationship Id="rId5" Type="http://schemas.openxmlformats.org/officeDocument/2006/relationships/oleObject" Target="../embeddings/oleObject54.bin"/><Relationship Id="rId4" Type="http://schemas.openxmlformats.org/officeDocument/2006/relationships/image" Target="../media/image71.emf"/></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image" Target="../media/image74.wmf"/><Relationship Id="rId5" Type="http://schemas.openxmlformats.org/officeDocument/2006/relationships/oleObject" Target="../embeddings/oleObject56.bin"/><Relationship Id="rId4" Type="http://schemas.openxmlformats.org/officeDocument/2006/relationships/image" Target="../media/image73.wmf"/></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13.xml"/><Relationship Id="rId1" Type="http://schemas.openxmlformats.org/officeDocument/2006/relationships/vmlDrawing" Target="../drawings/vmlDrawing32.vml"/><Relationship Id="rId6" Type="http://schemas.openxmlformats.org/officeDocument/2006/relationships/image" Target="../media/image76.wmf"/><Relationship Id="rId5" Type="http://schemas.openxmlformats.org/officeDocument/2006/relationships/oleObject" Target="../embeddings/oleObject58.bin"/><Relationship Id="rId4" Type="http://schemas.openxmlformats.org/officeDocument/2006/relationships/image" Target="../media/image75.emf"/></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77.wmf"/></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80.wmf"/></Relationships>
</file>

<file path=ppt/slides/_rels/slide96.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81.wmf"/></Relationships>
</file>

<file path=ppt/slides/_rels/slide97.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83.emf"/><Relationship Id="rId5" Type="http://schemas.openxmlformats.org/officeDocument/2006/relationships/oleObject" Target="../embeddings/oleObject63.bin"/><Relationship Id="rId4" Type="http://schemas.openxmlformats.org/officeDocument/2006/relationships/image" Target="../media/image82.emf"/></Relationships>
</file>

<file path=ppt/slides/_rels/slide98.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4"/>
          </p:nvPr>
        </p:nvSpPr>
        <p:spPr/>
        <p:txBody>
          <a:bodyPr/>
          <a:lstStyle/>
          <a:p>
            <a:fld id="{1BBFF8BD-9CDF-4EF6-BD1C-D4B592719214}" type="slidenum">
              <a:rPr lang="en-US" altLang="zh-CN"/>
              <a:pPr/>
              <a:t>1</a:t>
            </a:fld>
            <a:endParaRPr lang="en-US" altLang="zh-CN"/>
          </a:p>
        </p:txBody>
      </p:sp>
      <p:sp>
        <p:nvSpPr>
          <p:cNvPr id="7170" name="Rectangle 2"/>
          <p:cNvSpPr>
            <a:spLocks noGrp="1" noRot="1" noChangeArrowheads="1"/>
          </p:cNvSpPr>
          <p:nvPr>
            <p:ph type="ctrTitle"/>
          </p:nvPr>
        </p:nvSpPr>
        <p:spPr>
          <a:xfrm>
            <a:off x="755650" y="692150"/>
            <a:ext cx="7772400" cy="1143000"/>
          </a:xfrm>
        </p:spPr>
        <p:txBody>
          <a:bodyPr/>
          <a:lstStyle/>
          <a:p>
            <a:r>
              <a:rPr lang="zh-CN" altLang="en-US" b="1">
                <a:solidFill>
                  <a:schemeClr val="folHlink"/>
                </a:solidFill>
                <a:latin typeface="楷体_GB2312" pitchFamily="49" charset="-122"/>
                <a:ea typeface="楷体_GB2312" pitchFamily="49" charset="-122"/>
              </a:rPr>
              <a:t>第</a:t>
            </a:r>
            <a:r>
              <a:rPr lang="en-US" altLang="zh-CN" b="1">
                <a:solidFill>
                  <a:schemeClr val="folHlink"/>
                </a:solidFill>
                <a:latin typeface="楷体_GB2312" pitchFamily="49" charset="-122"/>
                <a:ea typeface="楷体_GB2312" pitchFamily="49" charset="-122"/>
              </a:rPr>
              <a:t>4</a:t>
            </a:r>
            <a:r>
              <a:rPr lang="zh-CN" altLang="en-US" b="1">
                <a:solidFill>
                  <a:schemeClr val="folHlink"/>
                </a:solidFill>
                <a:latin typeface="楷体_GB2312" pitchFamily="49" charset="-122"/>
                <a:ea typeface="楷体_GB2312" pitchFamily="49" charset="-122"/>
              </a:rPr>
              <a:t>章  </a:t>
            </a:r>
            <a:r>
              <a:rPr lang="en-US" altLang="zh-CN" b="1">
                <a:solidFill>
                  <a:schemeClr val="folHlink"/>
                </a:solidFill>
                <a:latin typeface="楷体_GB2312" pitchFamily="49" charset="-122"/>
                <a:ea typeface="楷体_GB2312" pitchFamily="49" charset="-122"/>
              </a:rPr>
              <a:t>PID</a:t>
            </a:r>
            <a:r>
              <a:rPr lang="zh-CN" altLang="en-US" b="1">
                <a:solidFill>
                  <a:schemeClr val="folHlink"/>
                </a:solidFill>
                <a:latin typeface="楷体_GB2312" pitchFamily="49" charset="-122"/>
                <a:ea typeface="楷体_GB2312" pitchFamily="49" charset="-122"/>
              </a:rPr>
              <a:t>控制原理</a:t>
            </a:r>
            <a:r>
              <a:rPr lang="zh-CN" altLang="en-US" b="1">
                <a:solidFill>
                  <a:schemeClr val="tx1"/>
                </a:solidFill>
              </a:rPr>
              <a:t> </a:t>
            </a:r>
          </a:p>
        </p:txBody>
      </p:sp>
      <p:sp>
        <p:nvSpPr>
          <p:cNvPr id="7171" name="Rectangle 3"/>
          <p:cNvSpPr>
            <a:spLocks noGrp="1" noRot="1" noChangeArrowheads="1"/>
          </p:cNvSpPr>
          <p:nvPr>
            <p:ph type="subTitle" idx="1"/>
          </p:nvPr>
        </p:nvSpPr>
        <p:spPr/>
        <p:txBody>
          <a:bodyPr/>
          <a:lstStyle/>
          <a:p>
            <a:endParaRPr lang="en-US" altLang="zh-CN"/>
          </a:p>
          <a:p>
            <a:endParaRPr lang="en-US" altLang="zh-CN"/>
          </a:p>
        </p:txBody>
      </p:sp>
      <p:sp>
        <p:nvSpPr>
          <p:cNvPr id="7173" name="Rectangle 5"/>
          <p:cNvSpPr>
            <a:spLocks noChangeArrowheads="1"/>
          </p:cNvSpPr>
          <p:nvPr/>
        </p:nvSpPr>
        <p:spPr bwMode="auto">
          <a:xfrm>
            <a:off x="1835150" y="2060575"/>
            <a:ext cx="6121400" cy="399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kumimoji="1"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目  录</a:t>
            </a:r>
          </a:p>
          <a:p>
            <a:pPr algn="ctr"/>
            <a:endParaRPr kumimoji="1" lang="zh-CN" altLang="en-US" sz="2800">
              <a:effectLst>
                <a:outerShdw blurRad="38100" dist="38100" dir="2700000" algn="tl">
                  <a:srgbClr val="C0C0C0"/>
                </a:outerShdw>
              </a:effectLst>
            </a:endParaRPr>
          </a:p>
          <a:p>
            <a:pPr eaLnBrk="0" hangingPunct="0"/>
            <a:r>
              <a:rPr kumimoji="1" lang="en-US" altLang="zh-CN" sz="2800" b="1" u="sng">
                <a:latin typeface="楷体_GB2312" pitchFamily="49" charset="-122"/>
                <a:ea typeface="楷体_GB2312" pitchFamily="49" charset="-122"/>
              </a:rPr>
              <a:t>4.l  PID</a:t>
            </a:r>
            <a:r>
              <a:rPr kumimoji="1" lang="zh-CN" altLang="en-US" sz="2800" b="1" u="sng">
                <a:latin typeface="楷体_GB2312" pitchFamily="49" charset="-122"/>
                <a:ea typeface="楷体_GB2312" pitchFamily="49" charset="-122"/>
              </a:rPr>
              <a:t>控制的特点</a:t>
            </a:r>
          </a:p>
          <a:p>
            <a:pPr eaLnBrk="0" hangingPunct="0"/>
            <a:r>
              <a:rPr kumimoji="1" lang="en-US" altLang="zh-CN" sz="2800" b="1" u="sng">
                <a:latin typeface="楷体_GB2312" pitchFamily="49" charset="-122"/>
                <a:ea typeface="楷体_GB2312" pitchFamily="49" charset="-122"/>
              </a:rPr>
              <a:t>4.2 </a:t>
            </a:r>
            <a:r>
              <a:rPr kumimoji="1" lang="zh-CN" altLang="en-US" sz="2800" b="1" u="sng">
                <a:latin typeface="楷体_GB2312" pitchFamily="49" charset="-122"/>
                <a:ea typeface="楷体_GB2312" pitchFamily="49" charset="-122"/>
              </a:rPr>
              <a:t>比例控制</a:t>
            </a:r>
            <a:r>
              <a:rPr kumimoji="1" lang="en-US" altLang="zh-CN" sz="2800" b="1" u="sng">
                <a:latin typeface="楷体_GB2312" pitchFamily="49" charset="-122"/>
                <a:ea typeface="楷体_GB2312" pitchFamily="49" charset="-122"/>
              </a:rPr>
              <a:t>(P</a:t>
            </a:r>
            <a:r>
              <a:rPr kumimoji="1" lang="zh-CN" altLang="en-US" sz="2800" b="1" u="sng">
                <a:latin typeface="楷体_GB2312" pitchFamily="49" charset="-122"/>
                <a:ea typeface="楷体_GB2312" pitchFamily="49" charset="-122"/>
              </a:rPr>
              <a:t>控制</a:t>
            </a:r>
            <a:r>
              <a:rPr kumimoji="1" lang="en-US" altLang="zh-CN" sz="2800" b="1" u="sng">
                <a:latin typeface="楷体_GB2312" pitchFamily="49" charset="-122"/>
                <a:ea typeface="楷体_GB2312" pitchFamily="49" charset="-122"/>
              </a:rPr>
              <a:t>)</a:t>
            </a:r>
            <a:endParaRPr kumimoji="1" lang="en-US" altLang="zh-CN" sz="2800" b="1" u="sng">
              <a:latin typeface="楷体_GB2312" pitchFamily="49" charset="-122"/>
              <a:ea typeface="楷体_GB2312" pitchFamily="49" charset="-122"/>
              <a:hlinkClick r:id="" action="ppaction://noaction"/>
            </a:endParaRPr>
          </a:p>
          <a:p>
            <a:pPr eaLnBrk="0" hangingPunct="0"/>
            <a:r>
              <a:rPr kumimoji="1" lang="en-US" altLang="zh-CN" sz="2800" b="1" u="sng">
                <a:latin typeface="楷体_GB2312" pitchFamily="49" charset="-122"/>
                <a:ea typeface="楷体_GB2312" pitchFamily="49" charset="-122"/>
              </a:rPr>
              <a:t>4.3 </a:t>
            </a:r>
            <a:r>
              <a:rPr kumimoji="1" lang="zh-CN" altLang="en-US" sz="2800" b="1" u="sng">
                <a:latin typeface="楷体_GB2312" pitchFamily="49" charset="-122"/>
                <a:ea typeface="楷体_GB2312" pitchFamily="49" charset="-122"/>
              </a:rPr>
              <a:t>比例积分控制</a:t>
            </a:r>
            <a:r>
              <a:rPr kumimoji="1" lang="en-US" altLang="zh-CN" sz="2800" b="1" u="sng">
                <a:latin typeface="楷体_GB2312" pitchFamily="49" charset="-122"/>
                <a:ea typeface="楷体_GB2312" pitchFamily="49" charset="-122"/>
              </a:rPr>
              <a:t>(PI</a:t>
            </a:r>
            <a:r>
              <a:rPr kumimoji="1" lang="zh-CN" altLang="en-US" sz="2800" b="1" u="sng">
                <a:latin typeface="楷体_GB2312" pitchFamily="49" charset="-122"/>
                <a:ea typeface="楷体_GB2312" pitchFamily="49" charset="-122"/>
              </a:rPr>
              <a:t>控制</a:t>
            </a:r>
            <a:r>
              <a:rPr kumimoji="1" lang="en-US" altLang="zh-CN" sz="2800" b="1" u="sng">
                <a:latin typeface="楷体_GB2312" pitchFamily="49" charset="-122"/>
                <a:ea typeface="楷体_GB2312" pitchFamily="49" charset="-122"/>
              </a:rPr>
              <a:t>)</a:t>
            </a:r>
            <a:endParaRPr kumimoji="1" lang="en-US" altLang="zh-CN" sz="2800" b="1" u="sng">
              <a:latin typeface="楷体_GB2312" pitchFamily="49" charset="-122"/>
              <a:ea typeface="楷体_GB2312" pitchFamily="49" charset="-122"/>
              <a:hlinkClick r:id="" action="ppaction://noaction"/>
            </a:endParaRPr>
          </a:p>
          <a:p>
            <a:pPr eaLnBrk="0" hangingPunct="0"/>
            <a:r>
              <a:rPr kumimoji="1" lang="en-US" altLang="zh-CN" sz="2800" b="1" u="sng">
                <a:latin typeface="楷体_GB2312" pitchFamily="49" charset="-122"/>
                <a:ea typeface="楷体_GB2312" pitchFamily="49" charset="-122"/>
              </a:rPr>
              <a:t>4.4 </a:t>
            </a:r>
            <a:r>
              <a:rPr kumimoji="1" lang="zh-CN" altLang="en-US" sz="2800" b="1" u="sng">
                <a:latin typeface="楷体_GB2312" pitchFamily="49" charset="-122"/>
                <a:ea typeface="楷体_GB2312" pitchFamily="49" charset="-122"/>
              </a:rPr>
              <a:t>比例积分微分控制</a:t>
            </a:r>
            <a:r>
              <a:rPr kumimoji="1" lang="en-US" altLang="zh-CN" sz="2800" b="1" u="sng">
                <a:latin typeface="楷体_GB2312" pitchFamily="49" charset="-122"/>
                <a:ea typeface="楷体_GB2312" pitchFamily="49" charset="-122"/>
              </a:rPr>
              <a:t>(PID</a:t>
            </a:r>
            <a:r>
              <a:rPr kumimoji="1" lang="zh-CN" altLang="en-US" sz="2800" b="1" u="sng">
                <a:latin typeface="楷体_GB2312" pitchFamily="49" charset="-122"/>
                <a:ea typeface="楷体_GB2312" pitchFamily="49" charset="-122"/>
              </a:rPr>
              <a:t>控制</a:t>
            </a:r>
            <a:r>
              <a:rPr kumimoji="1" lang="en-US" altLang="zh-CN" sz="2800" b="1" u="sng">
                <a:latin typeface="楷体_GB2312" pitchFamily="49" charset="-122"/>
                <a:ea typeface="楷体_GB2312" pitchFamily="49" charset="-122"/>
              </a:rPr>
              <a:t>)</a:t>
            </a:r>
            <a:endParaRPr kumimoji="1" lang="en-US" altLang="zh-CN" sz="2800" b="1" u="sng">
              <a:latin typeface="楷体_GB2312" pitchFamily="49" charset="-122"/>
              <a:ea typeface="楷体_GB2312" pitchFamily="49" charset="-122"/>
              <a:hlinkClick r:id="" action="ppaction://noaction"/>
            </a:endParaRPr>
          </a:p>
          <a:p>
            <a:pPr eaLnBrk="0" hangingPunct="0"/>
            <a:r>
              <a:rPr kumimoji="1" lang="en-US" altLang="zh-CN" sz="2800" b="1" u="sng">
                <a:latin typeface="楷体_GB2312" pitchFamily="49" charset="-122"/>
                <a:ea typeface="楷体_GB2312" pitchFamily="49" charset="-122"/>
              </a:rPr>
              <a:t>4.5 </a:t>
            </a:r>
            <a:r>
              <a:rPr kumimoji="1" lang="zh-CN" altLang="en-US" sz="2800" b="1" u="sng">
                <a:latin typeface="楷体_GB2312" pitchFamily="49" charset="-122"/>
                <a:ea typeface="楷体_GB2312" pitchFamily="49" charset="-122"/>
              </a:rPr>
              <a:t>数字</a:t>
            </a:r>
            <a:r>
              <a:rPr kumimoji="1" lang="en-US" altLang="zh-CN" sz="2800" b="1" u="sng">
                <a:latin typeface="楷体_GB2312" pitchFamily="49" charset="-122"/>
                <a:ea typeface="楷体_GB2312" pitchFamily="49" charset="-122"/>
              </a:rPr>
              <a:t>PID</a:t>
            </a:r>
            <a:r>
              <a:rPr kumimoji="1" lang="zh-CN" altLang="en-US" sz="2800" b="1" u="sng">
                <a:latin typeface="楷体_GB2312" pitchFamily="49" charset="-122"/>
                <a:ea typeface="楷体_GB2312" pitchFamily="49" charset="-122"/>
              </a:rPr>
              <a:t>控制</a:t>
            </a:r>
            <a:endParaRPr kumimoji="1" lang="zh-CN" altLang="en-US" sz="2800" b="1" u="sng">
              <a:latin typeface="楷体_GB2312" pitchFamily="49" charset="-122"/>
              <a:ea typeface="楷体_GB2312" pitchFamily="49" charset="-122"/>
              <a:hlinkClick r:id="" action="ppaction://noaction"/>
            </a:endParaRPr>
          </a:p>
          <a:p>
            <a:pPr eaLnBrk="0" hangingPunct="0"/>
            <a:r>
              <a:rPr kumimoji="1" lang="en-US" altLang="zh-CN" sz="2800" b="1" u="sng">
                <a:latin typeface="楷体_GB2312" pitchFamily="49" charset="-122"/>
                <a:ea typeface="楷体_GB2312" pitchFamily="49" charset="-122"/>
              </a:rPr>
              <a:t>4.6 </a:t>
            </a:r>
            <a:r>
              <a:rPr kumimoji="1" lang="zh-CN" altLang="en-US" sz="2800" b="1" u="sng">
                <a:latin typeface="楷体_GB2312" pitchFamily="49" charset="-122"/>
                <a:ea typeface="楷体_GB2312" pitchFamily="49" charset="-122"/>
              </a:rPr>
              <a:t>利用</a:t>
            </a:r>
            <a:r>
              <a:rPr kumimoji="1" lang="en-US" altLang="zh-CN" sz="2800" b="1" u="sng">
                <a:latin typeface="楷体_GB2312" pitchFamily="49" charset="-122"/>
                <a:ea typeface="楷体_GB2312" pitchFamily="49" charset="-122"/>
              </a:rPr>
              <a:t>MATLAB</a:t>
            </a:r>
            <a:r>
              <a:rPr kumimoji="1" lang="zh-CN" altLang="en-US" sz="2800" b="1" u="sng">
                <a:latin typeface="楷体_GB2312" pitchFamily="49" charset="-122"/>
                <a:ea typeface="楷体_GB2312" pitchFamily="49" charset="-122"/>
              </a:rPr>
              <a:t>实现</a:t>
            </a:r>
            <a:r>
              <a:rPr kumimoji="1" lang="en-US" altLang="zh-CN" sz="2800" b="1" u="sng">
                <a:latin typeface="楷体_GB2312" pitchFamily="49" charset="-122"/>
                <a:ea typeface="楷体_GB2312" pitchFamily="49" charset="-122"/>
              </a:rPr>
              <a:t>PID</a:t>
            </a:r>
            <a:r>
              <a:rPr kumimoji="1" lang="zh-CN" altLang="en-US" sz="2800" b="1" u="sng">
                <a:latin typeface="楷体_GB2312" pitchFamily="49" charset="-122"/>
                <a:ea typeface="楷体_GB2312" pitchFamily="49" charset="-122"/>
              </a:rPr>
              <a:t>控制规律</a:t>
            </a:r>
          </a:p>
          <a:p>
            <a:pPr eaLnBrk="0" hangingPunct="0"/>
            <a:r>
              <a:rPr kumimoji="1" lang="zh-CN" altLang="en-US" sz="2800" b="1" u="sng">
                <a:latin typeface="楷体_GB2312" pitchFamily="49" charset="-122"/>
                <a:ea typeface="楷体_GB2312" pitchFamily="49" charset="-122"/>
              </a:rPr>
              <a:t>本章小结</a:t>
            </a:r>
          </a:p>
        </p:txBody>
      </p:sp>
    </p:spTree>
  </p:cSld>
  <p:clrMapOvr>
    <a:masterClrMapping/>
  </p:clrMapOvr>
  <p:transition>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60D806C5-D491-416A-9177-6CB1EFC35C8D}" type="slidenum">
              <a:rPr lang="en-US" altLang="zh-CN"/>
              <a:pPr/>
              <a:t>10</a:t>
            </a:fld>
            <a:endParaRPr lang="en-US" altLang="zh-CN"/>
          </a:p>
        </p:txBody>
      </p:sp>
      <p:sp>
        <p:nvSpPr>
          <p:cNvPr id="211974" name="Rectangle 6"/>
          <p:cNvSpPr>
            <a:spLocks noChangeArrowheads="1"/>
          </p:cNvSpPr>
          <p:nvPr/>
        </p:nvSpPr>
        <p:spPr bwMode="auto">
          <a:xfrm>
            <a:off x="323850" y="2320925"/>
            <a:ext cx="8496300" cy="2528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fontAlgn="ctr" hangingPunct="0">
              <a:buFontTx/>
              <a:buChar char="•"/>
            </a:pPr>
            <a:r>
              <a:rPr kumimoji="1" lang="en-US" altLang="zh-CN" sz="3200" b="1">
                <a:solidFill>
                  <a:schemeClr val="folHlink"/>
                </a:solidFill>
                <a:latin typeface="楷体_GB2312" pitchFamily="49" charset="-122"/>
                <a:ea typeface="楷体_GB2312" pitchFamily="49" charset="-122"/>
              </a:rPr>
              <a:t> </a:t>
            </a:r>
            <a:r>
              <a:rPr kumimoji="1" lang="en-US" altLang="zh-CN" sz="3200" b="1">
                <a:latin typeface="楷体_GB2312" pitchFamily="49" charset="-122"/>
                <a:ea typeface="楷体_GB2312" pitchFamily="49" charset="-122"/>
              </a:rPr>
              <a:t> </a:t>
            </a:r>
            <a:r>
              <a:rPr kumimoji="1" lang="zh-CN" altLang="en-US" sz="3200" b="1">
                <a:latin typeface="楷体_GB2312" pitchFamily="49" charset="-122"/>
                <a:ea typeface="楷体_GB2312" pitchFamily="49" charset="-122"/>
              </a:rPr>
              <a:t>在实际应用中，由于执行器的运动（如阀门     开度）有限，控制器的输出</a:t>
            </a:r>
            <a:r>
              <a:rPr kumimoji="1" lang="en-US" altLang="zh-CN" sz="3200" b="1" i="1">
                <a:latin typeface="楷体_GB2312" pitchFamily="49" charset="-122"/>
                <a:ea typeface="楷体_GB2312" pitchFamily="49" charset="-122"/>
              </a:rPr>
              <a:t>u</a:t>
            </a:r>
            <a:r>
              <a:rPr kumimoji="1" lang="en-US" altLang="zh-CN" sz="3200" b="1">
                <a:latin typeface="楷体_GB2312" pitchFamily="49" charset="-122"/>
                <a:ea typeface="楷体_GB2312" pitchFamily="49" charset="-122"/>
              </a:rPr>
              <a:t>(</a:t>
            </a:r>
            <a:r>
              <a:rPr kumimoji="1" lang="en-US" altLang="zh-CN" sz="3200" b="1" i="1">
                <a:latin typeface="楷体_GB2312" pitchFamily="49" charset="-122"/>
                <a:ea typeface="楷体_GB2312" pitchFamily="49" charset="-122"/>
              </a:rPr>
              <a:t>t</a:t>
            </a:r>
            <a:r>
              <a:rPr kumimoji="1" lang="en-US" altLang="zh-CN" sz="3200" b="1">
                <a:latin typeface="楷体_GB2312" pitchFamily="49" charset="-122"/>
                <a:ea typeface="楷体_GB2312" pitchFamily="49" charset="-122"/>
              </a:rPr>
              <a:t>)</a:t>
            </a:r>
            <a:r>
              <a:rPr kumimoji="1" lang="zh-CN" altLang="en-US" sz="3200" b="1">
                <a:latin typeface="楷体_GB2312" pitchFamily="49" charset="-122"/>
                <a:ea typeface="楷体_GB2312" pitchFamily="49" charset="-122"/>
              </a:rPr>
              <a:t>也就被限制在一定的范围之内，</a:t>
            </a:r>
          </a:p>
          <a:p>
            <a:pPr eaLnBrk="0" hangingPunct="0">
              <a:buFontTx/>
              <a:buChar char="•"/>
            </a:pPr>
            <a:r>
              <a:rPr kumimoji="1" lang="zh-CN" altLang="en-US" sz="3200" b="1">
                <a:solidFill>
                  <a:schemeClr val="folHlink"/>
                </a:solidFill>
                <a:latin typeface="楷体_GB2312" pitchFamily="49" charset="-122"/>
                <a:ea typeface="楷体_GB2312" pitchFamily="49" charset="-122"/>
              </a:rPr>
              <a:t>  </a:t>
            </a:r>
            <a:r>
              <a:rPr kumimoji="1" lang="zh-CN" altLang="en-US" sz="3200" b="1">
                <a:latin typeface="楷体_GB2312" pitchFamily="49" charset="-122"/>
                <a:ea typeface="楷体_GB2312" pitchFamily="49" charset="-122"/>
              </a:rPr>
              <a:t>换句话说，在</a:t>
            </a:r>
            <a:r>
              <a:rPr kumimoji="1" lang="en-US" altLang="zh-CN" sz="3200" b="1" i="1">
                <a:latin typeface="楷体_GB2312" pitchFamily="49" charset="-122"/>
                <a:ea typeface="楷体_GB2312" pitchFamily="49" charset="-122"/>
              </a:rPr>
              <a:t>K</a:t>
            </a:r>
            <a:r>
              <a:rPr kumimoji="1" lang="en-US" altLang="zh-CN" sz="3200" b="1" baseline="-25000">
                <a:latin typeface="楷体_GB2312" pitchFamily="49" charset="-122"/>
                <a:ea typeface="楷体_GB2312" pitchFamily="49" charset="-122"/>
              </a:rPr>
              <a:t>c</a:t>
            </a:r>
            <a:r>
              <a:rPr kumimoji="1" lang="zh-CN" altLang="en-US" sz="3200" b="1">
                <a:latin typeface="楷体_GB2312" pitchFamily="49" charset="-122"/>
                <a:ea typeface="楷体_GB2312" pitchFamily="49" charset="-122"/>
              </a:rPr>
              <a:t>较大时，偏差</a:t>
            </a:r>
            <a:r>
              <a:rPr kumimoji="1" lang="en-US" altLang="zh-CN" sz="3200" b="1" i="1">
                <a:latin typeface="楷体_GB2312" pitchFamily="49" charset="-122"/>
                <a:ea typeface="楷体_GB2312" pitchFamily="49" charset="-122"/>
              </a:rPr>
              <a:t>e</a:t>
            </a:r>
            <a:r>
              <a:rPr kumimoji="1" lang="en-US" altLang="zh-CN" sz="3200" b="1">
                <a:latin typeface="楷体_GB2312" pitchFamily="49" charset="-122"/>
                <a:ea typeface="楷体_GB2312" pitchFamily="49" charset="-122"/>
              </a:rPr>
              <a:t>(</a:t>
            </a:r>
            <a:r>
              <a:rPr kumimoji="1" lang="en-US" altLang="zh-CN" sz="3200" b="1" i="1">
                <a:latin typeface="楷体_GB2312" pitchFamily="49" charset="-122"/>
                <a:ea typeface="楷体_GB2312" pitchFamily="49" charset="-122"/>
              </a:rPr>
              <a:t>t</a:t>
            </a:r>
            <a:r>
              <a:rPr kumimoji="1" lang="en-US" altLang="zh-CN" sz="3200" b="1">
                <a:latin typeface="楷体_GB2312" pitchFamily="49" charset="-122"/>
                <a:ea typeface="楷体_GB2312" pitchFamily="49" charset="-122"/>
              </a:rPr>
              <a:t>)</a:t>
            </a:r>
            <a:r>
              <a:rPr kumimoji="1" lang="zh-CN" altLang="en-US" sz="3200" b="1">
                <a:latin typeface="楷体_GB2312" pitchFamily="49" charset="-122"/>
                <a:ea typeface="楷体_GB2312" pitchFamily="49" charset="-122"/>
              </a:rPr>
              <a:t>仅在一定的范围内与控制器的输出保持线性关系。</a:t>
            </a:r>
            <a:endParaRPr kumimoji="1" lang="zh-CN" altLang="en-US" sz="3200">
              <a:latin typeface="楷体_GB2312" pitchFamily="49" charset="-122"/>
              <a:ea typeface="楷体_GB2312" pitchFamily="49" charset="-122"/>
            </a:endParaRPr>
          </a:p>
        </p:txBody>
      </p:sp>
      <p:sp>
        <p:nvSpPr>
          <p:cNvPr id="211978" name="Rectangle 10"/>
          <p:cNvSpPr>
            <a:spLocks noChangeArrowheads="1"/>
          </p:cNvSpPr>
          <p:nvPr/>
        </p:nvSpPr>
        <p:spPr bwMode="auto">
          <a:xfrm>
            <a:off x="179388" y="0"/>
            <a:ext cx="84248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4.2.1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比例控制的调节规律和比例带</a:t>
            </a:r>
          </a:p>
        </p:txBody>
      </p:sp>
    </p:spTree>
  </p:cSld>
  <p:clrMapOvr>
    <a:masterClrMapping/>
  </p:clrMapOvr>
  <p:transition>
    <p:blinds dir="vert"/>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8A9FDF54-C6FD-48F2-9F44-CCB15B6A02F6}" type="slidenum">
              <a:rPr lang="en-US" altLang="zh-CN"/>
              <a:pPr/>
              <a:t>100</a:t>
            </a:fld>
            <a:endParaRPr lang="en-US" altLang="zh-CN"/>
          </a:p>
        </p:txBody>
      </p:sp>
      <p:sp>
        <p:nvSpPr>
          <p:cNvPr id="448514" name="Rectangle 2"/>
          <p:cNvSpPr>
            <a:spLocks noGrp="1" noRot="1" noChangeArrowheads="1"/>
          </p:cNvSpPr>
          <p:nvPr>
            <p:ph type="body" idx="1"/>
          </p:nvPr>
        </p:nvSpPr>
        <p:spPr/>
        <p:txBody>
          <a:bodyPr/>
          <a:lstStyle/>
          <a:p>
            <a:pPr algn="ctr">
              <a:buFont typeface="Wingdings 2" pitchFamily="18" charset="2"/>
              <a:buNone/>
            </a:pPr>
            <a:endParaRPr lang="en-US" altLang="zh-CN">
              <a:solidFill>
                <a:schemeClr val="folHlink"/>
              </a:solidFill>
            </a:endParaRPr>
          </a:p>
          <a:p>
            <a:pPr algn="ctr">
              <a:buFont typeface="Wingdings 2" pitchFamily="18" charset="2"/>
              <a:buNone/>
            </a:pPr>
            <a:r>
              <a:rPr lang="en-US" altLang="zh-CN">
                <a:solidFill>
                  <a:schemeClr val="folHlink"/>
                </a:solidFill>
                <a:effectLst>
                  <a:outerShdw blurRad="38100" dist="38100" dir="2700000" algn="tl">
                    <a:srgbClr val="C0C0C0"/>
                  </a:outerShdw>
                </a:effectLst>
              </a:rPr>
              <a:t>          </a:t>
            </a:r>
            <a:endParaRPr lang="en-US" altLang="zh-CN" b="1">
              <a:solidFill>
                <a:srgbClr val="FF3300"/>
              </a:solidFill>
              <a:effectLst>
                <a:outerShdw blurRad="38100" dist="38100" dir="2700000" algn="tl">
                  <a:srgbClr val="C0C0C0"/>
                </a:outerShdw>
              </a:effectLst>
              <a:latin typeface="楷体_GB2312" pitchFamily="49" charset="-122"/>
              <a:ea typeface="楷体_GB2312" pitchFamily="49" charset="-122"/>
            </a:endParaRPr>
          </a:p>
        </p:txBody>
      </p:sp>
      <p:sp>
        <p:nvSpPr>
          <p:cNvPr id="448515" name="Rectangle 3"/>
          <p:cNvSpPr>
            <a:spLocks noChangeArrowheads="1"/>
          </p:cNvSpPr>
          <p:nvPr/>
        </p:nvSpPr>
        <p:spPr bwMode="auto">
          <a:xfrm>
            <a:off x="1631950" y="2952750"/>
            <a:ext cx="6540500" cy="4667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400" b="1">
                <a:latin typeface="楷体_GB2312" pitchFamily="49" charset="-122"/>
                <a:ea typeface="楷体_GB2312" pitchFamily="49" charset="-122"/>
              </a:rPr>
              <a:t>由气动或液动、电动仪表组成的模拟</a:t>
            </a:r>
            <a:r>
              <a:rPr lang="en-US" altLang="zh-CN" sz="2400" b="1">
                <a:latin typeface="楷体_GB2312" pitchFamily="49" charset="-122"/>
                <a:ea typeface="楷体_GB2312" pitchFamily="49" charset="-122"/>
              </a:rPr>
              <a:t>PID</a:t>
            </a:r>
            <a:r>
              <a:rPr lang="zh-CN" altLang="en-US" sz="2400" b="1">
                <a:latin typeface="楷体_GB2312" pitchFamily="49" charset="-122"/>
                <a:ea typeface="楷体_GB2312" pitchFamily="49" charset="-122"/>
              </a:rPr>
              <a:t>控制器</a:t>
            </a:r>
            <a:r>
              <a:rPr lang="zh-CN" altLang="en-US"/>
              <a:t> </a:t>
            </a:r>
          </a:p>
        </p:txBody>
      </p:sp>
      <p:sp>
        <p:nvSpPr>
          <p:cNvPr id="448516" name="Rectangle 4"/>
          <p:cNvSpPr>
            <a:spLocks noChangeArrowheads="1"/>
          </p:cNvSpPr>
          <p:nvPr/>
        </p:nvSpPr>
        <p:spPr bwMode="auto">
          <a:xfrm>
            <a:off x="2624138" y="4402138"/>
            <a:ext cx="4395787" cy="4667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400" b="1">
                <a:latin typeface="楷体_GB2312" pitchFamily="49" charset="-122"/>
                <a:ea typeface="楷体_GB2312" pitchFamily="49" charset="-122"/>
              </a:rPr>
              <a:t>由计算机实现的数字</a:t>
            </a:r>
            <a:r>
              <a:rPr lang="en-US" altLang="zh-CN" sz="2400" b="1">
                <a:latin typeface="楷体_GB2312" pitchFamily="49" charset="-122"/>
                <a:ea typeface="楷体_GB2312" pitchFamily="49" charset="-122"/>
              </a:rPr>
              <a:t>PID</a:t>
            </a:r>
            <a:r>
              <a:rPr lang="zh-CN" altLang="en-US" sz="2400" b="1">
                <a:latin typeface="楷体_GB2312" pitchFamily="49" charset="-122"/>
                <a:ea typeface="楷体_GB2312" pitchFamily="49" charset="-122"/>
              </a:rPr>
              <a:t>控制器</a:t>
            </a:r>
            <a:r>
              <a:rPr lang="zh-CN" altLang="en-US"/>
              <a:t> </a:t>
            </a:r>
          </a:p>
        </p:txBody>
      </p:sp>
      <p:sp>
        <p:nvSpPr>
          <p:cNvPr id="448517" name="AutoShape 5"/>
          <p:cNvSpPr>
            <a:spLocks noChangeArrowheads="1"/>
          </p:cNvSpPr>
          <p:nvPr/>
        </p:nvSpPr>
        <p:spPr bwMode="auto">
          <a:xfrm>
            <a:off x="4649788" y="3644900"/>
            <a:ext cx="360362" cy="576263"/>
          </a:xfrm>
          <a:prstGeom prst="downArrow">
            <a:avLst>
              <a:gd name="adj1" fmla="val 50000"/>
              <a:gd name="adj2" fmla="val 39978"/>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48519" name="Rectangle 7"/>
          <p:cNvSpPr>
            <a:spLocks noChangeArrowheads="1"/>
          </p:cNvSpPr>
          <p:nvPr/>
        </p:nvSpPr>
        <p:spPr bwMode="auto">
          <a:xfrm>
            <a:off x="2339975" y="1125538"/>
            <a:ext cx="4267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20000"/>
              </a:spcBef>
              <a:buClr>
                <a:schemeClr val="folHlink"/>
              </a:buClr>
              <a:buSzPct val="85000"/>
              <a:buFont typeface="Wingdings 2" pitchFamily="18" charset="2"/>
              <a:buNone/>
            </a:pPr>
            <a:r>
              <a:rPr lang="en-US" altLang="zh-CN" sz="4000" b="1">
                <a:solidFill>
                  <a:srgbClr val="FF3300"/>
                </a:solidFill>
                <a:effectLst>
                  <a:outerShdw blurRad="38100" dist="38100" dir="2700000" algn="tl">
                    <a:srgbClr val="C0C0C0"/>
                  </a:outerShdw>
                </a:effectLst>
                <a:latin typeface="楷体_GB2312" pitchFamily="49" charset="-122"/>
                <a:ea typeface="楷体_GB2312" pitchFamily="49" charset="-122"/>
              </a:rPr>
              <a:t>4.5  </a:t>
            </a:r>
            <a:r>
              <a:rPr lang="zh-CN" altLang="en-US" sz="4000" b="1">
                <a:solidFill>
                  <a:srgbClr val="FF3300"/>
                </a:solidFill>
                <a:effectLst>
                  <a:outerShdw blurRad="38100" dist="38100" dir="2700000" algn="tl">
                    <a:srgbClr val="C0C0C0"/>
                  </a:outerShdw>
                </a:effectLst>
                <a:latin typeface="楷体_GB2312" pitchFamily="49" charset="-122"/>
                <a:ea typeface="楷体_GB2312" pitchFamily="49" charset="-122"/>
              </a:rPr>
              <a:t>数字</a:t>
            </a:r>
            <a:r>
              <a:rPr lang="en-US" altLang="zh-CN" sz="4000" b="1">
                <a:solidFill>
                  <a:srgbClr val="FF3300"/>
                </a:solidFill>
                <a:effectLst>
                  <a:outerShdw blurRad="38100" dist="38100" dir="2700000" algn="tl">
                    <a:srgbClr val="C0C0C0"/>
                  </a:outerShdw>
                </a:effectLst>
                <a:latin typeface="楷体_GB2312" pitchFamily="49" charset="-122"/>
                <a:ea typeface="楷体_GB2312" pitchFamily="49" charset="-122"/>
              </a:rPr>
              <a:t>PID</a:t>
            </a:r>
            <a:r>
              <a:rPr lang="zh-CN" altLang="en-US" sz="4000" b="1">
                <a:solidFill>
                  <a:srgbClr val="FF3300"/>
                </a:solidFill>
                <a:effectLst>
                  <a:outerShdw blurRad="38100" dist="38100" dir="2700000" algn="tl">
                    <a:srgbClr val="C0C0C0"/>
                  </a:outerShdw>
                </a:effectLst>
                <a:latin typeface="楷体_GB2312" pitchFamily="49" charset="-122"/>
                <a:ea typeface="楷体_GB2312" pitchFamily="49" charset="-122"/>
              </a:rPr>
              <a:t>控制</a:t>
            </a:r>
          </a:p>
        </p:txBody>
      </p:sp>
    </p:spTree>
  </p:cSld>
  <p:clrMapOvr>
    <a:masterClrMapping/>
  </p:clrMapOvr>
  <p:transition>
    <p:blinds dir="vert"/>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9A87373C-B3DF-4C4E-8138-935EFD58650C}" type="slidenum">
              <a:rPr lang="en-US" altLang="zh-CN"/>
              <a:pPr/>
              <a:t>101</a:t>
            </a:fld>
            <a:endParaRPr lang="en-US" altLang="zh-CN"/>
          </a:p>
        </p:txBody>
      </p:sp>
      <p:sp>
        <p:nvSpPr>
          <p:cNvPr id="449538"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4.5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数字</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控制</a:t>
            </a:r>
          </a:p>
        </p:txBody>
      </p:sp>
      <p:sp>
        <p:nvSpPr>
          <p:cNvPr id="449539" name="Rectangle 3"/>
          <p:cNvSpPr>
            <a:spLocks noGrp="1" noRot="1" noChangeArrowheads="1"/>
          </p:cNvSpPr>
          <p:nvPr>
            <p:ph type="body" sz="half" idx="1"/>
          </p:nvPr>
        </p:nvSpPr>
        <p:spPr>
          <a:xfrm>
            <a:off x="395288" y="1701800"/>
            <a:ext cx="8424862" cy="4324350"/>
          </a:xfrm>
        </p:spPr>
        <p:txBody>
          <a:bodyPr/>
          <a:lstStyle/>
          <a:p>
            <a:pPr algn="just"/>
            <a:r>
              <a:rPr lang="en-US" altLang="zh-CN" b="1">
                <a:solidFill>
                  <a:schemeClr val="folHlink"/>
                </a:solidFill>
                <a:latin typeface="楷体_GB2312" pitchFamily="49" charset="-122"/>
                <a:ea typeface="楷体_GB2312" pitchFamily="49" charset="-122"/>
              </a:rPr>
              <a:t>4.5.1  </a:t>
            </a:r>
            <a:r>
              <a:rPr lang="zh-CN" altLang="en-US" b="1">
                <a:solidFill>
                  <a:schemeClr val="folHlink"/>
                </a:solidFill>
                <a:latin typeface="楷体_GB2312" pitchFamily="49" charset="-122"/>
                <a:ea typeface="楷体_GB2312" pitchFamily="49" charset="-122"/>
              </a:rPr>
              <a:t>基本的数字</a:t>
            </a:r>
            <a:r>
              <a:rPr lang="en-US" altLang="zh-CN" b="1">
                <a:solidFill>
                  <a:schemeClr val="folHlink"/>
                </a:solidFill>
                <a:latin typeface="楷体_GB2312" pitchFamily="49" charset="-122"/>
                <a:ea typeface="楷体_GB2312" pitchFamily="49" charset="-122"/>
              </a:rPr>
              <a:t>PID</a:t>
            </a:r>
            <a:r>
              <a:rPr lang="zh-CN" altLang="en-US" b="1">
                <a:solidFill>
                  <a:schemeClr val="folHlink"/>
                </a:solidFill>
                <a:latin typeface="楷体_GB2312" pitchFamily="49" charset="-122"/>
                <a:ea typeface="楷体_GB2312" pitchFamily="49" charset="-122"/>
              </a:rPr>
              <a:t>控制算法</a:t>
            </a:r>
          </a:p>
          <a:p>
            <a:pPr algn="just"/>
            <a:r>
              <a:rPr lang="en-US" altLang="zh-CN" b="1">
                <a:latin typeface="楷体_GB2312" pitchFamily="49" charset="-122"/>
                <a:ea typeface="楷体_GB2312" pitchFamily="49" charset="-122"/>
              </a:rPr>
              <a:t>4.5.2  </a:t>
            </a:r>
            <a:r>
              <a:rPr lang="zh-CN" altLang="en-US" b="1">
                <a:latin typeface="楷体_GB2312" pitchFamily="49" charset="-122"/>
                <a:ea typeface="楷体_GB2312" pitchFamily="49" charset="-122"/>
              </a:rPr>
              <a:t>改进的数字</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控制算法</a:t>
            </a:r>
          </a:p>
        </p:txBody>
      </p:sp>
    </p:spTree>
  </p:cSld>
  <p:clrMapOvr>
    <a:masterClrMapping/>
  </p:clrMapOvr>
  <p:transition>
    <p:blinds dir="vert"/>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5"/>
          <p:cNvSpPr>
            <a:spLocks noGrp="1"/>
          </p:cNvSpPr>
          <p:nvPr>
            <p:ph type="sldNum" sz="quarter" idx="12"/>
          </p:nvPr>
        </p:nvSpPr>
        <p:spPr/>
        <p:txBody>
          <a:bodyPr/>
          <a:lstStyle/>
          <a:p>
            <a:fld id="{3A4C75B1-4FA5-43A3-BA6E-033CE46D892F}" type="slidenum">
              <a:rPr lang="en-US" altLang="zh-CN"/>
              <a:pPr/>
              <a:t>102</a:t>
            </a:fld>
            <a:endParaRPr lang="en-US" altLang="zh-CN"/>
          </a:p>
        </p:txBody>
      </p:sp>
      <p:sp>
        <p:nvSpPr>
          <p:cNvPr id="328706" name="Rectangle 2"/>
          <p:cNvSpPr>
            <a:spLocks noGrp="1" noRot="1" noChangeArrowheads="1"/>
          </p:cNvSpPr>
          <p:nvPr>
            <p:ph type="body" idx="1"/>
          </p:nvPr>
        </p:nvSpPr>
        <p:spPr>
          <a:xfrm>
            <a:off x="1371600" y="2276475"/>
            <a:ext cx="7772400" cy="3238500"/>
          </a:xfrm>
        </p:spPr>
        <p:txBody>
          <a:bodyPr/>
          <a:lstStyle/>
          <a:p>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控制算法离散化</a:t>
            </a:r>
          </a:p>
          <a:p>
            <a:pPr lvl="1"/>
            <a:endParaRPr lang="en-US" altLang="zh-CN">
              <a:latin typeface="楷体_GB2312" pitchFamily="49" charset="-122"/>
              <a:ea typeface="楷体_GB2312" pitchFamily="49" charset="-122"/>
            </a:endParaRPr>
          </a:p>
        </p:txBody>
      </p:sp>
      <p:sp>
        <p:nvSpPr>
          <p:cNvPr id="328707" name="Rectangle 3"/>
          <p:cNvSpPr>
            <a:spLocks noChangeArrowheads="1"/>
          </p:cNvSpPr>
          <p:nvPr/>
        </p:nvSpPr>
        <p:spPr bwMode="auto">
          <a:xfrm>
            <a:off x="2281238" y="3130550"/>
            <a:ext cx="1412875" cy="406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r>
              <a:rPr lang="zh-CN" altLang="en-US" sz="2000" b="1">
                <a:latin typeface="Times New Roman" pitchFamily="18" charset="0"/>
                <a:ea typeface="楷体_GB2312" pitchFamily="49" charset="-122"/>
                <a:cs typeface="Times New Roman" pitchFamily="18" charset="0"/>
              </a:rPr>
              <a:t>连续时间</a:t>
            </a:r>
            <a:r>
              <a:rPr lang="en-US" altLang="zh-CN" sz="2000" b="1" i="1">
                <a:latin typeface="Times New Roman" pitchFamily="18" charset="0"/>
                <a:ea typeface="楷体_GB2312" pitchFamily="49" charset="-122"/>
                <a:cs typeface="Times New Roman" pitchFamily="18" charset="0"/>
              </a:rPr>
              <a:t>t</a:t>
            </a:r>
            <a:endParaRPr lang="en-US" altLang="zh-CN" sz="2000" b="1" i="1">
              <a:ea typeface="楷体_GB2312" pitchFamily="49" charset="-122"/>
              <a:cs typeface="Times New Roman" pitchFamily="18" charset="0"/>
            </a:endParaRPr>
          </a:p>
        </p:txBody>
      </p:sp>
      <p:sp>
        <p:nvSpPr>
          <p:cNvPr id="328708" name="Rectangle 4"/>
          <p:cNvSpPr>
            <a:spLocks noChangeArrowheads="1"/>
          </p:cNvSpPr>
          <p:nvPr/>
        </p:nvSpPr>
        <p:spPr bwMode="auto">
          <a:xfrm>
            <a:off x="3779838" y="2952750"/>
            <a:ext cx="9509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b="1">
                <a:latin typeface="Times New Roman" pitchFamily="18" charset="0"/>
                <a:ea typeface="楷体_GB2312" pitchFamily="49" charset="-122"/>
                <a:cs typeface="Times New Roman" pitchFamily="18" charset="0"/>
              </a:rPr>
              <a:t>离散化</a:t>
            </a:r>
            <a:endParaRPr lang="zh-CN" altLang="en-US" sz="2000" b="1">
              <a:ea typeface="楷体_GB2312" pitchFamily="49" charset="-122"/>
              <a:cs typeface="Times New Roman" pitchFamily="18" charset="0"/>
            </a:endParaRPr>
          </a:p>
        </p:txBody>
      </p:sp>
      <p:sp>
        <p:nvSpPr>
          <p:cNvPr id="328709" name="Rectangle 5"/>
          <p:cNvSpPr>
            <a:spLocks noChangeArrowheads="1"/>
          </p:cNvSpPr>
          <p:nvPr/>
        </p:nvSpPr>
        <p:spPr bwMode="auto">
          <a:xfrm>
            <a:off x="4787900" y="3133725"/>
            <a:ext cx="2016125" cy="406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r>
              <a:rPr lang="zh-CN" altLang="en-US" sz="2000" b="1">
                <a:latin typeface="Times New Roman" pitchFamily="18" charset="0"/>
                <a:ea typeface="楷体_GB2312" pitchFamily="49" charset="-122"/>
                <a:cs typeface="Times New Roman" pitchFamily="18" charset="0"/>
              </a:rPr>
              <a:t>采样时刻点</a:t>
            </a:r>
            <a:r>
              <a:rPr lang="en-US" altLang="zh-CN" sz="2000" b="1" i="1">
                <a:latin typeface="Times New Roman" pitchFamily="18" charset="0"/>
                <a:ea typeface="楷体_GB2312" pitchFamily="49" charset="-122"/>
                <a:cs typeface="Times New Roman" pitchFamily="18" charset="0"/>
              </a:rPr>
              <a:t>KT</a:t>
            </a:r>
            <a:endParaRPr lang="en-US" altLang="zh-CN" sz="2000" b="1" i="1">
              <a:ea typeface="楷体_GB2312" pitchFamily="49" charset="-122"/>
              <a:cs typeface="Times New Roman" pitchFamily="18" charset="0"/>
            </a:endParaRPr>
          </a:p>
        </p:txBody>
      </p:sp>
      <p:sp>
        <p:nvSpPr>
          <p:cNvPr id="328710" name="AutoShape 6"/>
          <p:cNvSpPr>
            <a:spLocks noChangeArrowheads="1"/>
          </p:cNvSpPr>
          <p:nvPr/>
        </p:nvSpPr>
        <p:spPr bwMode="auto">
          <a:xfrm>
            <a:off x="3851275" y="3284538"/>
            <a:ext cx="865188" cy="138112"/>
          </a:xfrm>
          <a:prstGeom prst="rightArrow">
            <a:avLst>
              <a:gd name="adj1" fmla="val 50000"/>
              <a:gd name="adj2" fmla="val 15661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8713" name="Rectangle 9"/>
          <p:cNvSpPr>
            <a:spLocks noChangeArrowheads="1"/>
          </p:cNvSpPr>
          <p:nvPr/>
        </p:nvSpPr>
        <p:spPr bwMode="auto">
          <a:xfrm>
            <a:off x="1331913" y="404813"/>
            <a:ext cx="59039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基本的数字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7"/>
          <p:cNvSpPr>
            <a:spLocks noGrp="1"/>
          </p:cNvSpPr>
          <p:nvPr>
            <p:ph type="sldNum" sz="quarter" idx="12"/>
          </p:nvPr>
        </p:nvSpPr>
        <p:spPr/>
        <p:txBody>
          <a:bodyPr/>
          <a:lstStyle/>
          <a:p>
            <a:fld id="{D323173E-BB10-4B34-BEF1-8F41465FC478}" type="slidenum">
              <a:rPr lang="en-US" altLang="zh-CN"/>
              <a:pPr/>
              <a:t>103</a:t>
            </a:fld>
            <a:endParaRPr lang="en-US" altLang="zh-CN"/>
          </a:p>
        </p:txBody>
      </p:sp>
      <p:sp>
        <p:nvSpPr>
          <p:cNvPr id="329730" name="Rectangle 2"/>
          <p:cNvSpPr>
            <a:spLocks noGrp="1" noRot="1" noChangeArrowheads="1"/>
          </p:cNvSpPr>
          <p:nvPr>
            <p:ph type="body" sz="half" idx="1"/>
          </p:nvPr>
        </p:nvSpPr>
        <p:spPr>
          <a:xfrm>
            <a:off x="685800" y="620713"/>
            <a:ext cx="8062913" cy="5475287"/>
          </a:xfrm>
        </p:spPr>
        <p:txBody>
          <a:bodyPr/>
          <a:lstStyle/>
          <a:p>
            <a:pPr>
              <a:buFont typeface="Wingdings 2" pitchFamily="18" charset="2"/>
              <a:buNone/>
            </a:pPr>
            <a:endParaRPr lang="en-US" altLang="zh-CN" sz="2800" b="1">
              <a:solidFill>
                <a:schemeClr val="folHlink"/>
              </a:solidFill>
              <a:latin typeface="楷体_GB2312" pitchFamily="49" charset="-122"/>
              <a:ea typeface="楷体_GB2312" pitchFamily="49" charset="-122"/>
            </a:endParaRPr>
          </a:p>
          <a:p>
            <a:r>
              <a:rPr lang="en-US" altLang="zh-CN" sz="2800" b="1">
                <a:latin typeface="楷体_GB2312" pitchFamily="49" charset="-122"/>
                <a:ea typeface="楷体_GB2312" pitchFamily="49" charset="-122"/>
              </a:rPr>
              <a:t>1.</a:t>
            </a:r>
            <a:r>
              <a:rPr lang="zh-CN" altLang="en-US" sz="2800" b="1">
                <a:latin typeface="楷体_GB2312" pitchFamily="49" charset="-122"/>
                <a:ea typeface="楷体_GB2312" pitchFamily="49" charset="-122"/>
              </a:rPr>
              <a:t>位置式</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控制算法</a:t>
            </a:r>
          </a:p>
        </p:txBody>
      </p:sp>
      <p:graphicFrame>
        <p:nvGraphicFramePr>
          <p:cNvPr id="329734" name="Object 6"/>
          <p:cNvGraphicFramePr>
            <a:graphicFrameLocks noChangeAspect="1"/>
          </p:cNvGraphicFramePr>
          <p:nvPr>
            <p:ph sz="quarter" idx="2"/>
          </p:nvPr>
        </p:nvGraphicFramePr>
        <p:xfrm>
          <a:off x="4175125" y="4511675"/>
          <a:ext cx="4429125" cy="1087438"/>
        </p:xfrm>
        <a:graphic>
          <a:graphicData uri="http://schemas.openxmlformats.org/presentationml/2006/ole">
            <mc:AlternateContent xmlns:mc="http://schemas.openxmlformats.org/markup-compatibility/2006">
              <mc:Choice xmlns:v="urn:schemas-microsoft-com:vml" Requires="v">
                <p:oleObj spid="_x0000_s329742" name="公式" r:id="rId3" imgW="1650960" imgH="431640" progId="Equation.3">
                  <p:embed/>
                </p:oleObj>
              </mc:Choice>
              <mc:Fallback>
                <p:oleObj name="公式" r:id="rId3" imgW="1650960" imgH="43164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5125" y="4511675"/>
                        <a:ext cx="4429125" cy="1087438"/>
                      </a:xfrm>
                      <a:prstGeom prst="rect">
                        <a:avLst/>
                      </a:prstGeom>
                      <a:solidFill>
                        <a:srgbClr val="00FFFF"/>
                      </a:solidFill>
                      <a:ln>
                        <a:noFill/>
                      </a:ln>
                      <a:effectLst/>
                      <a:extLst>
                        <a:ext uri="{91240B29-F687-4F45-9708-019B960494DF}">
                          <a14:hiddenLine xmlns:a14="http://schemas.microsoft.com/office/drawing/2010/main" w="12700" cap="flat" cmpd="sng" algn="ctr">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29731" name="Object 3"/>
          <p:cNvGraphicFramePr>
            <a:graphicFrameLocks noChangeAspect="1"/>
          </p:cNvGraphicFramePr>
          <p:nvPr/>
        </p:nvGraphicFramePr>
        <p:xfrm>
          <a:off x="1042988" y="1916113"/>
          <a:ext cx="7200900" cy="882650"/>
        </p:xfrm>
        <a:graphic>
          <a:graphicData uri="http://schemas.openxmlformats.org/presentationml/2006/ole">
            <mc:AlternateContent xmlns:mc="http://schemas.openxmlformats.org/markup-compatibility/2006">
              <mc:Choice xmlns:v="urn:schemas-microsoft-com:vml" Requires="v">
                <p:oleObj spid="_x0000_s329743" name="公式" r:id="rId5" imgW="3657600" imgH="444240" progId="Equation.3">
                  <p:embed/>
                </p:oleObj>
              </mc:Choice>
              <mc:Fallback>
                <p:oleObj name="公式" r:id="rId5" imgW="3657600" imgH="44424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2988" y="1916113"/>
                        <a:ext cx="7200900" cy="882650"/>
                      </a:xfrm>
                      <a:prstGeom prst="rect">
                        <a:avLst/>
                      </a:prstGeom>
                      <a:solidFill>
                        <a:srgbClr val="00FFFF"/>
                      </a:solidFill>
                    </p:spPr>
                  </p:pic>
                </p:oleObj>
              </mc:Fallback>
            </mc:AlternateContent>
          </a:graphicData>
        </a:graphic>
      </p:graphicFrame>
      <p:sp>
        <p:nvSpPr>
          <p:cNvPr id="329732" name="AutoShape 4"/>
          <p:cNvSpPr>
            <a:spLocks/>
          </p:cNvSpPr>
          <p:nvPr/>
        </p:nvSpPr>
        <p:spPr bwMode="auto">
          <a:xfrm>
            <a:off x="1476375" y="3284538"/>
            <a:ext cx="2160588" cy="474662"/>
          </a:xfrm>
          <a:prstGeom prst="borderCallout2">
            <a:avLst>
              <a:gd name="adj1" fmla="val 24079"/>
              <a:gd name="adj2" fmla="val 103528"/>
              <a:gd name="adj3" fmla="val 24079"/>
              <a:gd name="adj4" fmla="val 125569"/>
              <a:gd name="adj5" fmla="val -89968"/>
              <a:gd name="adj6" fmla="val 125569"/>
            </a:avLst>
          </a:prstGeom>
          <a:solidFill>
            <a:srgbClr val="FFCC99"/>
          </a:solidFill>
          <a:ln w="25400" algn="ctr">
            <a:solidFill>
              <a:schemeClr val="tx1"/>
            </a:solidFill>
            <a:miter lim="800000"/>
            <a:headEnd/>
            <a:tailEnd type="arrow"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zh-CN" altLang="en-US" sz="2400" b="1">
                <a:latin typeface="Times New Roman" pitchFamily="18" charset="0"/>
                <a:ea typeface="楷体_GB2312" pitchFamily="49" charset="-122"/>
              </a:rPr>
              <a:t>求和取代积分</a:t>
            </a:r>
          </a:p>
        </p:txBody>
      </p:sp>
      <p:sp>
        <p:nvSpPr>
          <p:cNvPr id="329733" name="AutoShape 5"/>
          <p:cNvSpPr>
            <a:spLocks/>
          </p:cNvSpPr>
          <p:nvPr/>
        </p:nvSpPr>
        <p:spPr bwMode="auto">
          <a:xfrm>
            <a:off x="6227763" y="3500438"/>
            <a:ext cx="2089150" cy="508000"/>
          </a:xfrm>
          <a:prstGeom prst="borderCallout2">
            <a:avLst>
              <a:gd name="adj1" fmla="val 22500"/>
              <a:gd name="adj2" fmla="val -3648"/>
              <a:gd name="adj3" fmla="val 22500"/>
              <a:gd name="adj4" fmla="val -19986"/>
              <a:gd name="adj5" fmla="val -128125"/>
              <a:gd name="adj6" fmla="val -20213"/>
            </a:avLst>
          </a:prstGeom>
          <a:solidFill>
            <a:srgbClr val="FFCC99"/>
          </a:solidFill>
          <a:ln w="25400" algn="ctr">
            <a:solidFill>
              <a:schemeClr val="tx1"/>
            </a:solidFill>
            <a:miter lim="800000"/>
            <a:headEnd/>
            <a:tailEnd type="arrow"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r>
              <a:rPr lang="zh-CN" altLang="en-US" sz="2400" b="1">
                <a:latin typeface="Times New Roman" pitchFamily="18" charset="0"/>
                <a:ea typeface="楷体_GB2312" pitchFamily="49" charset="-122"/>
              </a:rPr>
              <a:t>差分取代微分</a:t>
            </a:r>
          </a:p>
        </p:txBody>
      </p:sp>
      <p:graphicFrame>
        <p:nvGraphicFramePr>
          <p:cNvPr id="329737" name="Object 9"/>
          <p:cNvGraphicFramePr>
            <a:graphicFrameLocks noChangeAspect="1"/>
          </p:cNvGraphicFramePr>
          <p:nvPr>
            <p:ph sz="quarter" idx="3"/>
          </p:nvPr>
        </p:nvGraphicFramePr>
        <p:xfrm>
          <a:off x="323850" y="4365625"/>
          <a:ext cx="3167063" cy="1951038"/>
        </p:xfrm>
        <a:graphic>
          <a:graphicData uri="http://schemas.openxmlformats.org/presentationml/2006/ole">
            <mc:AlternateContent xmlns:mc="http://schemas.openxmlformats.org/markup-compatibility/2006">
              <mc:Choice xmlns:v="urn:schemas-microsoft-com:vml" Requires="v">
                <p:oleObj spid="_x0000_s329744" name="VISIO" r:id="rId7" imgW="4809960" imgH="2463840" progId="Visio.Drawing.6">
                  <p:embed/>
                </p:oleObj>
              </mc:Choice>
              <mc:Fallback>
                <p:oleObj name="VISIO" r:id="rId7" imgW="4809960" imgH="2463840" progId="Visio.Drawing.6">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t="2922" r="6361" b="9790"/>
                      <a:stretch>
                        <a:fillRect/>
                      </a:stretch>
                    </p:blipFill>
                    <p:spPr bwMode="auto">
                      <a:xfrm>
                        <a:off x="323850" y="4365625"/>
                        <a:ext cx="3167063" cy="1951038"/>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9741" name="Rectangle 13"/>
          <p:cNvSpPr>
            <a:spLocks noChangeArrowheads="1"/>
          </p:cNvSpPr>
          <p:nvPr/>
        </p:nvSpPr>
        <p:spPr bwMode="auto">
          <a:xfrm>
            <a:off x="1331913" y="188913"/>
            <a:ext cx="59039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基本的数字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3DAA370C-8D01-4EDA-A6FE-FCCBA3344A9C}" type="slidenum">
              <a:rPr lang="en-US" altLang="zh-CN"/>
              <a:pPr/>
              <a:t>104</a:t>
            </a:fld>
            <a:endParaRPr lang="en-US" altLang="zh-CN"/>
          </a:p>
        </p:txBody>
      </p:sp>
      <p:graphicFrame>
        <p:nvGraphicFramePr>
          <p:cNvPr id="331778" name="Object 2"/>
          <p:cNvGraphicFramePr>
            <a:graphicFrameLocks noChangeAspect="1"/>
          </p:cNvGraphicFramePr>
          <p:nvPr/>
        </p:nvGraphicFramePr>
        <p:xfrm>
          <a:off x="900113" y="2060575"/>
          <a:ext cx="7561262" cy="1685925"/>
        </p:xfrm>
        <a:graphic>
          <a:graphicData uri="http://schemas.openxmlformats.org/presentationml/2006/ole">
            <mc:AlternateContent xmlns:mc="http://schemas.openxmlformats.org/markup-compatibility/2006">
              <mc:Choice xmlns:v="urn:schemas-microsoft-com:vml" Requires="v">
                <p:oleObj spid="_x0000_s331784" name="Visio" r:id="rId3" imgW="5524823" imgH="1223269" progId="Visio.Drawing.11">
                  <p:embed/>
                </p:oleObj>
              </mc:Choice>
              <mc:Fallback>
                <p:oleObj name="Visio" r:id="rId3" imgW="5524823" imgH="1223269"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2060575"/>
                        <a:ext cx="7561262" cy="16859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1779" name="Rectangle 3"/>
          <p:cNvSpPr>
            <a:spLocks noChangeArrowheads="1"/>
          </p:cNvSpPr>
          <p:nvPr/>
        </p:nvSpPr>
        <p:spPr bwMode="auto">
          <a:xfrm>
            <a:off x="900113" y="3933825"/>
            <a:ext cx="7561262"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r>
              <a:rPr lang="en-US" altLang="zh-CN" sz="2400" b="1">
                <a:latin typeface="楷体_GB2312" pitchFamily="49" charset="-122"/>
                <a:ea typeface="楷体_GB2312" pitchFamily="49" charset="-122"/>
              </a:rPr>
              <a:t>  </a:t>
            </a:r>
            <a:r>
              <a:rPr lang="zh-CN" altLang="en-US" sz="2400" b="1">
                <a:latin typeface="楷体_GB2312" pitchFamily="49" charset="-122"/>
                <a:ea typeface="楷体_GB2312" pitchFamily="49" charset="-122"/>
              </a:rPr>
              <a:t>位置式</a:t>
            </a:r>
            <a:r>
              <a:rPr lang="en-US" altLang="zh-CN" sz="2400" b="1">
                <a:latin typeface="楷体_GB2312" pitchFamily="49" charset="-122"/>
                <a:ea typeface="楷体_GB2312" pitchFamily="49" charset="-122"/>
              </a:rPr>
              <a:t>PID</a:t>
            </a:r>
            <a:r>
              <a:rPr lang="zh-CN" altLang="en-US" sz="2400" b="1">
                <a:latin typeface="楷体_GB2312" pitchFamily="49" charset="-122"/>
                <a:ea typeface="楷体_GB2312" pitchFamily="49" charset="-122"/>
              </a:rPr>
              <a:t>控制系统</a:t>
            </a:r>
          </a:p>
        </p:txBody>
      </p:sp>
      <p:sp>
        <p:nvSpPr>
          <p:cNvPr id="331780" name="Oval 4"/>
          <p:cNvSpPr>
            <a:spLocks noChangeArrowheads="1"/>
          </p:cNvSpPr>
          <p:nvPr/>
        </p:nvSpPr>
        <p:spPr bwMode="auto">
          <a:xfrm>
            <a:off x="3708400" y="1628775"/>
            <a:ext cx="1223963" cy="1584325"/>
          </a:xfrm>
          <a:prstGeom prst="ellipse">
            <a:avLst/>
          </a:prstGeom>
          <a:noFill/>
          <a:ln w="28575" algn="ctr">
            <a:solidFill>
              <a:srgbClr val="FF0000"/>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1781" name="Oval 5"/>
          <p:cNvSpPr>
            <a:spLocks noChangeArrowheads="1"/>
          </p:cNvSpPr>
          <p:nvPr/>
        </p:nvSpPr>
        <p:spPr bwMode="auto">
          <a:xfrm>
            <a:off x="3275013" y="3068638"/>
            <a:ext cx="792162" cy="865187"/>
          </a:xfrm>
          <a:prstGeom prst="ellipse">
            <a:avLst/>
          </a:prstGeom>
          <a:noFill/>
          <a:ln w="28575" algn="ctr">
            <a:solidFill>
              <a:srgbClr val="FF0000"/>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31783" name="Rectangle 7"/>
          <p:cNvSpPr>
            <a:spLocks noChangeArrowheads="1"/>
          </p:cNvSpPr>
          <p:nvPr/>
        </p:nvSpPr>
        <p:spPr bwMode="auto">
          <a:xfrm>
            <a:off x="1403350" y="188913"/>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基本的数字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1780"/>
                                        </p:tgtEl>
                                        <p:attrNameLst>
                                          <p:attrName>style.visibility</p:attrName>
                                        </p:attrNameLst>
                                      </p:cBhvr>
                                      <p:to>
                                        <p:strVal val="visible"/>
                                      </p:to>
                                    </p:set>
                                    <p:animEffect transition="in" filter="blinds(horizontal)">
                                      <p:cBhvr>
                                        <p:cTn id="7" dur="500"/>
                                        <p:tgtEl>
                                          <p:spTgt spid="331780"/>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31781"/>
                                        </p:tgtEl>
                                        <p:attrNameLst>
                                          <p:attrName>style.visibility</p:attrName>
                                        </p:attrNameLst>
                                      </p:cBhvr>
                                      <p:to>
                                        <p:strVal val="visible"/>
                                      </p:to>
                                    </p:set>
                                    <p:animEffect transition="in" filter="blinds(horizontal)">
                                      <p:cBhvr>
                                        <p:cTn id="11" dur="500"/>
                                        <p:tgtEl>
                                          <p:spTgt spid="331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1780" grpId="0" animBg="1"/>
      <p:bldP spid="331781"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185AD48A-0497-4D2F-A787-17BE9FBBF55B}" type="slidenum">
              <a:rPr lang="en-US" altLang="zh-CN"/>
              <a:pPr/>
              <a:t>105</a:t>
            </a:fld>
            <a:endParaRPr lang="en-US" altLang="zh-CN"/>
          </a:p>
        </p:txBody>
      </p:sp>
      <p:sp>
        <p:nvSpPr>
          <p:cNvPr id="332802" name="Rectangle 2"/>
          <p:cNvSpPr>
            <a:spLocks noGrp="1" noRot="1" noChangeArrowheads="1"/>
          </p:cNvSpPr>
          <p:nvPr>
            <p:ph type="body" idx="1"/>
          </p:nvPr>
        </p:nvSpPr>
        <p:spPr>
          <a:xfrm>
            <a:off x="1035050" y="1484313"/>
            <a:ext cx="7010400" cy="4540250"/>
          </a:xfrm>
        </p:spPr>
        <p:txBody>
          <a:bodyPr/>
          <a:lstStyle/>
          <a:p>
            <a:r>
              <a:rPr lang="zh-CN" altLang="en-US" b="1">
                <a:latin typeface="楷体_GB2312" pitchFamily="49" charset="-122"/>
                <a:ea typeface="楷体_GB2312" pitchFamily="49" charset="-122"/>
              </a:rPr>
              <a:t>位置式</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控制算法带来的问题</a:t>
            </a:r>
          </a:p>
          <a:p>
            <a:pPr lvl="1"/>
            <a:r>
              <a:rPr lang="zh-CN" altLang="en-US" b="1">
                <a:latin typeface="楷体_GB2312" pitchFamily="49" charset="-122"/>
                <a:ea typeface="楷体_GB2312" pitchFamily="49" charset="-122"/>
              </a:rPr>
              <a:t>对</a:t>
            </a:r>
            <a:r>
              <a:rPr lang="en-US" altLang="zh-CN" b="1">
                <a:latin typeface="楷体_GB2312" pitchFamily="49" charset="-122"/>
                <a:ea typeface="楷体_GB2312" pitchFamily="49" charset="-122"/>
              </a:rPr>
              <a:t>e(k)</a:t>
            </a:r>
            <a:r>
              <a:rPr lang="zh-CN" altLang="en-US" b="1">
                <a:latin typeface="楷体_GB2312" pitchFamily="49" charset="-122"/>
                <a:ea typeface="楷体_GB2312" pitchFamily="49" charset="-122"/>
              </a:rPr>
              <a:t>的累加增大了计算机的存储量和运算的工作量</a:t>
            </a:r>
          </a:p>
          <a:p>
            <a:pPr lvl="1"/>
            <a:r>
              <a:rPr lang="en-US" altLang="zh-CN" b="1">
                <a:latin typeface="楷体_GB2312" pitchFamily="49" charset="-122"/>
                <a:ea typeface="楷体_GB2312" pitchFamily="49" charset="-122"/>
              </a:rPr>
              <a:t>u(k)</a:t>
            </a:r>
            <a:r>
              <a:rPr lang="zh-CN" altLang="en-US" b="1">
                <a:latin typeface="楷体_GB2312" pitchFamily="49" charset="-122"/>
                <a:ea typeface="楷体_GB2312" pitchFamily="49" charset="-122"/>
              </a:rPr>
              <a:t>的直接输出易造成执行机构的大幅度动作</a:t>
            </a:r>
          </a:p>
          <a:p>
            <a:pPr lvl="1"/>
            <a:r>
              <a:rPr lang="zh-CN" altLang="en-US" b="1">
                <a:latin typeface="楷体_GB2312" pitchFamily="49" charset="-122"/>
                <a:ea typeface="楷体_GB2312" pitchFamily="49" charset="-122"/>
              </a:rPr>
              <a:t>有些应用场合要求增量式</a:t>
            </a:r>
            <a:r>
              <a:rPr lang="en-US" altLang="zh-CN" b="1">
                <a:latin typeface="楷体_GB2312" pitchFamily="49" charset="-122"/>
                <a:ea typeface="楷体_GB2312" pitchFamily="49" charset="-122"/>
              </a:rPr>
              <a:t>u(k)</a:t>
            </a:r>
          </a:p>
          <a:p>
            <a:endParaRPr lang="en-US" altLang="zh-CN" b="1">
              <a:latin typeface="楷体_GB2312" pitchFamily="49" charset="-122"/>
              <a:ea typeface="楷体_GB2312" pitchFamily="49" charset="-122"/>
            </a:endParaRPr>
          </a:p>
        </p:txBody>
      </p:sp>
      <p:sp>
        <p:nvSpPr>
          <p:cNvPr id="332803" name="Rectangle 3"/>
          <p:cNvSpPr>
            <a:spLocks noChangeArrowheads="1"/>
          </p:cNvSpPr>
          <p:nvPr/>
        </p:nvSpPr>
        <p:spPr bwMode="auto">
          <a:xfrm>
            <a:off x="0" y="320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332804" name="Rectangle 4"/>
          <p:cNvSpPr>
            <a:spLocks noChangeArrowheads="1"/>
          </p:cNvSpPr>
          <p:nvPr/>
        </p:nvSpPr>
        <p:spPr bwMode="auto">
          <a:xfrm>
            <a:off x="0" y="3219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332806" name="Rectangle 6"/>
          <p:cNvSpPr>
            <a:spLocks noChangeArrowheads="1"/>
          </p:cNvSpPr>
          <p:nvPr/>
        </p:nvSpPr>
        <p:spPr bwMode="auto">
          <a:xfrm>
            <a:off x="1331913" y="188913"/>
            <a:ext cx="5903912"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基本的数字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灯片编号占位符 5"/>
          <p:cNvSpPr>
            <a:spLocks noGrp="1"/>
          </p:cNvSpPr>
          <p:nvPr>
            <p:ph type="sldNum" sz="quarter" idx="12"/>
          </p:nvPr>
        </p:nvSpPr>
        <p:spPr/>
        <p:txBody>
          <a:bodyPr/>
          <a:lstStyle/>
          <a:p>
            <a:fld id="{7EBAA8E0-F303-4A1A-AD68-424C771C49A6}" type="slidenum">
              <a:rPr lang="en-US" altLang="zh-CN"/>
              <a:pPr/>
              <a:t>106</a:t>
            </a:fld>
            <a:endParaRPr lang="en-US" altLang="zh-CN"/>
          </a:p>
        </p:txBody>
      </p:sp>
      <p:sp>
        <p:nvSpPr>
          <p:cNvPr id="333826" name="Rectangle 2"/>
          <p:cNvSpPr>
            <a:spLocks noGrp="1" noRot="1" noChangeArrowheads="1"/>
          </p:cNvSpPr>
          <p:nvPr>
            <p:ph type="body" idx="1"/>
          </p:nvPr>
        </p:nvSpPr>
        <p:spPr>
          <a:xfrm>
            <a:off x="971550" y="1052513"/>
            <a:ext cx="7340600" cy="4972050"/>
          </a:xfrm>
        </p:spPr>
        <p:txBody>
          <a:bodyPr/>
          <a:lstStyle/>
          <a:p>
            <a:r>
              <a:rPr lang="en-US" altLang="zh-CN" b="1">
                <a:latin typeface="楷体_GB2312" pitchFamily="49" charset="-122"/>
                <a:ea typeface="楷体_GB2312" pitchFamily="49" charset="-122"/>
              </a:rPr>
              <a:t>2.</a:t>
            </a:r>
            <a:r>
              <a:rPr lang="zh-CN" altLang="en-US" b="1">
                <a:latin typeface="楷体_GB2312" pitchFamily="49" charset="-122"/>
                <a:ea typeface="楷体_GB2312" pitchFamily="49" charset="-122"/>
              </a:rPr>
              <a:t>增量式</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控制</a:t>
            </a:r>
          </a:p>
        </p:txBody>
      </p:sp>
      <p:grpSp>
        <p:nvGrpSpPr>
          <p:cNvPr id="333827" name="Group 3"/>
          <p:cNvGrpSpPr>
            <a:grpSpLocks/>
          </p:cNvGrpSpPr>
          <p:nvPr/>
        </p:nvGrpSpPr>
        <p:grpSpPr bwMode="auto">
          <a:xfrm>
            <a:off x="468313" y="2133600"/>
            <a:ext cx="8208962" cy="3744913"/>
            <a:chOff x="839" y="2341"/>
            <a:chExt cx="4717" cy="1842"/>
          </a:xfrm>
        </p:grpSpPr>
        <p:sp>
          <p:nvSpPr>
            <p:cNvPr id="333828" name="Rectangle 4"/>
            <p:cNvSpPr>
              <a:spLocks noChangeArrowheads="1"/>
            </p:cNvSpPr>
            <p:nvPr/>
          </p:nvSpPr>
          <p:spPr bwMode="auto">
            <a:xfrm>
              <a:off x="839" y="2341"/>
              <a:ext cx="4717" cy="1842"/>
            </a:xfrm>
            <a:prstGeom prst="rect">
              <a:avLst/>
            </a:prstGeom>
            <a:solidFill>
              <a:srgbClr val="00FF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graphicFrame>
          <p:nvGraphicFramePr>
            <p:cNvPr id="333829" name="Object 5"/>
            <p:cNvGraphicFramePr>
              <a:graphicFrameLocks noChangeAspect="1"/>
            </p:cNvGraphicFramePr>
            <p:nvPr/>
          </p:nvGraphicFramePr>
          <p:xfrm>
            <a:off x="1238" y="2523"/>
            <a:ext cx="2830" cy="420"/>
          </p:xfrm>
          <a:graphic>
            <a:graphicData uri="http://schemas.openxmlformats.org/presentationml/2006/ole">
              <mc:AlternateContent xmlns:mc="http://schemas.openxmlformats.org/markup-compatibility/2006">
                <mc:Choice xmlns:v="urn:schemas-microsoft-com:vml" Requires="v">
                  <p:oleObj spid="_x0000_s333845" name="公式" r:id="rId3" imgW="3022560" imgH="444240" progId="Equation.3">
                    <p:embed/>
                  </p:oleObj>
                </mc:Choice>
                <mc:Fallback>
                  <p:oleObj name="公式" r:id="rId3" imgW="3022560" imgH="44424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8" y="2523"/>
                          <a:ext cx="2830" cy="420"/>
                        </a:xfrm>
                        <a:prstGeom prst="rect">
                          <a:avLst/>
                        </a:prstGeom>
                        <a:solidFill>
                          <a:srgbClr val="00FFFF"/>
                        </a:solidFill>
                      </p:spPr>
                    </p:pic>
                  </p:oleObj>
                </mc:Fallback>
              </mc:AlternateContent>
            </a:graphicData>
          </a:graphic>
        </p:graphicFrame>
        <p:graphicFrame>
          <p:nvGraphicFramePr>
            <p:cNvPr id="333830" name="Object 6"/>
            <p:cNvGraphicFramePr>
              <a:graphicFrameLocks noChangeAspect="1"/>
            </p:cNvGraphicFramePr>
            <p:nvPr/>
          </p:nvGraphicFramePr>
          <p:xfrm>
            <a:off x="1215" y="3000"/>
            <a:ext cx="3466" cy="430"/>
          </p:xfrm>
          <a:graphic>
            <a:graphicData uri="http://schemas.openxmlformats.org/presentationml/2006/ole">
              <mc:AlternateContent xmlns:mc="http://schemas.openxmlformats.org/markup-compatibility/2006">
                <mc:Choice xmlns:v="urn:schemas-microsoft-com:vml" Requires="v">
                  <p:oleObj spid="_x0000_s333846" name="公式" r:id="rId5" imgW="3530520" imgH="444240" progId="Equation.3">
                    <p:embed/>
                  </p:oleObj>
                </mc:Choice>
                <mc:Fallback>
                  <p:oleObj name="公式" r:id="rId5" imgW="3530520" imgH="4442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5" y="3000"/>
                          <a:ext cx="3466" cy="430"/>
                        </a:xfrm>
                        <a:prstGeom prst="rect">
                          <a:avLst/>
                        </a:prstGeom>
                        <a:solidFill>
                          <a:srgbClr val="00FFFF"/>
                        </a:solidFill>
                      </p:spPr>
                    </p:pic>
                  </p:oleObj>
                </mc:Fallback>
              </mc:AlternateContent>
            </a:graphicData>
          </a:graphic>
        </p:graphicFrame>
        <p:sp>
          <p:nvSpPr>
            <p:cNvPr id="333831" name="Line 7"/>
            <p:cNvSpPr>
              <a:spLocks noChangeShapeType="1"/>
            </p:cNvSpPr>
            <p:nvPr/>
          </p:nvSpPr>
          <p:spPr bwMode="auto">
            <a:xfrm>
              <a:off x="1020" y="3203"/>
              <a:ext cx="91" cy="0"/>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3832" name="Line 8"/>
            <p:cNvSpPr>
              <a:spLocks noChangeShapeType="1"/>
            </p:cNvSpPr>
            <p:nvPr/>
          </p:nvSpPr>
          <p:spPr bwMode="auto">
            <a:xfrm>
              <a:off x="884" y="3521"/>
              <a:ext cx="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aphicFrame>
          <p:nvGraphicFramePr>
            <p:cNvPr id="333833" name="Object 9"/>
            <p:cNvGraphicFramePr>
              <a:graphicFrameLocks noChangeAspect="1"/>
            </p:cNvGraphicFramePr>
            <p:nvPr/>
          </p:nvGraphicFramePr>
          <p:xfrm>
            <a:off x="1203" y="3669"/>
            <a:ext cx="4030" cy="221"/>
          </p:xfrm>
          <a:graphic>
            <a:graphicData uri="http://schemas.openxmlformats.org/presentationml/2006/ole">
              <mc:AlternateContent xmlns:mc="http://schemas.openxmlformats.org/markup-compatibility/2006">
                <mc:Choice xmlns:v="urn:schemas-microsoft-com:vml" Requires="v">
                  <p:oleObj spid="_x0000_s333847" name="公式" r:id="rId7" imgW="4140000" imgH="228600" progId="Equation.3">
                    <p:embed/>
                  </p:oleObj>
                </mc:Choice>
                <mc:Fallback>
                  <p:oleObj name="公式" r:id="rId7" imgW="4140000" imgH="2286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03" y="3669"/>
                          <a:ext cx="4030" cy="221"/>
                        </a:xfrm>
                        <a:prstGeom prst="rect">
                          <a:avLst/>
                        </a:prstGeom>
                        <a:solidFill>
                          <a:srgbClr val="00FFFF"/>
                        </a:solidFill>
                      </p:spPr>
                    </p:pic>
                  </p:oleObj>
                </mc:Fallback>
              </mc:AlternateContent>
            </a:graphicData>
          </a:graphic>
        </p:graphicFrame>
        <p:grpSp>
          <p:nvGrpSpPr>
            <p:cNvPr id="333834" name="Group 10"/>
            <p:cNvGrpSpPr>
              <a:grpSpLocks/>
            </p:cNvGrpSpPr>
            <p:nvPr/>
          </p:nvGrpSpPr>
          <p:grpSpPr bwMode="auto">
            <a:xfrm>
              <a:off x="1594" y="3942"/>
              <a:ext cx="740" cy="166"/>
              <a:chOff x="1429" y="3942"/>
              <a:chExt cx="740" cy="166"/>
            </a:xfrm>
          </p:grpSpPr>
          <p:graphicFrame>
            <p:nvGraphicFramePr>
              <p:cNvPr id="333835" name="Object 11"/>
              <p:cNvGraphicFramePr>
                <a:graphicFrameLocks noChangeAspect="1"/>
              </p:cNvGraphicFramePr>
              <p:nvPr/>
            </p:nvGraphicFramePr>
            <p:xfrm>
              <a:off x="1429" y="3953"/>
              <a:ext cx="144" cy="150"/>
            </p:xfrm>
            <a:graphic>
              <a:graphicData uri="http://schemas.openxmlformats.org/presentationml/2006/ole">
                <mc:AlternateContent xmlns:mc="http://schemas.openxmlformats.org/markup-compatibility/2006">
                  <mc:Choice xmlns:v="urn:schemas-microsoft-com:vml" Requires="v">
                    <p:oleObj spid="_x0000_s333848" name="公式" r:id="rId9" imgW="228600" imgH="241200" progId="Equation.3">
                      <p:embed/>
                    </p:oleObj>
                  </mc:Choice>
                  <mc:Fallback>
                    <p:oleObj name="公式" r:id="rId9" imgW="228600" imgH="241200" progId="Equation.3">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29" y="3953"/>
                            <a:ext cx="144" cy="150"/>
                          </a:xfrm>
                          <a:prstGeom prst="rect">
                            <a:avLst/>
                          </a:prstGeom>
                          <a:solidFill>
                            <a:srgbClr val="00FFFF"/>
                          </a:solidFill>
                        </p:spPr>
                      </p:pic>
                    </p:oleObj>
                  </mc:Fallback>
                </mc:AlternateContent>
              </a:graphicData>
            </a:graphic>
          </p:graphicFrame>
          <p:sp>
            <p:nvSpPr>
              <p:cNvPr id="333836" name="Rectangle 12"/>
              <p:cNvSpPr>
                <a:spLocks noChangeArrowheads="1"/>
              </p:cNvSpPr>
              <p:nvPr/>
            </p:nvSpPr>
            <p:spPr bwMode="auto">
              <a:xfrm>
                <a:off x="1519" y="3942"/>
                <a:ext cx="650" cy="166"/>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1600" b="1">
                    <a:latin typeface="Times New Roman" pitchFamily="18" charset="0"/>
                    <a:ea typeface="楷体_GB2312" pitchFamily="49" charset="-122"/>
                    <a:cs typeface="Times New Roman" pitchFamily="18" charset="0"/>
                  </a:rPr>
                  <a:t>比例增益</a:t>
                </a:r>
                <a:r>
                  <a:rPr lang="zh-CN" altLang="en-US" sz="1000">
                    <a:latin typeface="Times New Roman" pitchFamily="18" charset="0"/>
                    <a:ea typeface="楷体_GB2312" pitchFamily="49" charset="-122"/>
                    <a:cs typeface="Times New Roman" pitchFamily="18" charset="0"/>
                  </a:rPr>
                  <a:t>，</a:t>
                </a:r>
                <a:endParaRPr lang="zh-CN" altLang="en-US">
                  <a:ea typeface="楷体_GB2312" pitchFamily="49" charset="-122"/>
                  <a:cs typeface="Times New Roman" pitchFamily="18" charset="0"/>
                </a:endParaRPr>
              </a:p>
            </p:txBody>
          </p:sp>
        </p:grpSp>
        <p:grpSp>
          <p:nvGrpSpPr>
            <p:cNvPr id="333837" name="Group 13"/>
            <p:cNvGrpSpPr>
              <a:grpSpLocks/>
            </p:cNvGrpSpPr>
            <p:nvPr/>
          </p:nvGrpSpPr>
          <p:grpSpPr bwMode="auto">
            <a:xfrm>
              <a:off x="2424" y="3942"/>
              <a:ext cx="1224" cy="166"/>
              <a:chOff x="2305" y="3942"/>
              <a:chExt cx="1224" cy="166"/>
            </a:xfrm>
          </p:grpSpPr>
          <p:graphicFrame>
            <p:nvGraphicFramePr>
              <p:cNvPr id="333838" name="Object 14"/>
              <p:cNvGraphicFramePr>
                <a:graphicFrameLocks noChangeAspect="1"/>
              </p:cNvGraphicFramePr>
              <p:nvPr/>
            </p:nvGraphicFramePr>
            <p:xfrm>
              <a:off x="2305" y="3957"/>
              <a:ext cx="527" cy="142"/>
            </p:xfrm>
            <a:graphic>
              <a:graphicData uri="http://schemas.openxmlformats.org/presentationml/2006/ole">
                <mc:AlternateContent xmlns:mc="http://schemas.openxmlformats.org/markup-compatibility/2006">
                  <mc:Choice xmlns:v="urn:schemas-microsoft-com:vml" Requires="v">
                    <p:oleObj spid="_x0000_s333849" name="公式" r:id="rId11" imgW="838080" imgH="228600" progId="Equation.3">
                      <p:embed/>
                    </p:oleObj>
                  </mc:Choice>
                  <mc:Fallback>
                    <p:oleObj name="公式" r:id="rId11" imgW="838080" imgH="228600" progId="Equation.3">
                      <p:embed/>
                      <p:pic>
                        <p:nvPicPr>
                          <p:cNvPr id="0" name="Object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05" y="3957"/>
                            <a:ext cx="527" cy="142"/>
                          </a:xfrm>
                          <a:prstGeom prst="rect">
                            <a:avLst/>
                          </a:prstGeom>
                          <a:solidFill>
                            <a:srgbClr val="00FFFF"/>
                          </a:solidFill>
                        </p:spPr>
                      </p:pic>
                    </p:oleObj>
                  </mc:Fallback>
                </mc:AlternateContent>
              </a:graphicData>
            </a:graphic>
          </p:graphicFrame>
          <p:sp>
            <p:nvSpPr>
              <p:cNvPr id="333839" name="Rectangle 15"/>
              <p:cNvSpPr>
                <a:spLocks noChangeArrowheads="1"/>
              </p:cNvSpPr>
              <p:nvPr/>
            </p:nvSpPr>
            <p:spPr bwMode="auto">
              <a:xfrm>
                <a:off x="2835" y="3942"/>
                <a:ext cx="694" cy="166"/>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1600" b="1">
                    <a:latin typeface="Times New Roman" pitchFamily="18" charset="0"/>
                    <a:ea typeface="楷体_GB2312" pitchFamily="49" charset="-122"/>
                    <a:cs typeface="Times New Roman" pitchFamily="18" charset="0"/>
                  </a:rPr>
                  <a:t>积分系数</a:t>
                </a:r>
                <a:r>
                  <a:rPr lang="zh-CN" altLang="en-US" sz="1600">
                    <a:solidFill>
                      <a:schemeClr val="bg2"/>
                    </a:solidFill>
                    <a:latin typeface="Times New Roman" pitchFamily="18" charset="0"/>
                    <a:ea typeface="楷体_GB2312" pitchFamily="49" charset="-122"/>
                    <a:cs typeface="Times New Roman" pitchFamily="18" charset="0"/>
                  </a:rPr>
                  <a:t>，</a:t>
                </a:r>
                <a:endParaRPr lang="zh-CN" altLang="en-US" sz="1600">
                  <a:solidFill>
                    <a:schemeClr val="bg2"/>
                  </a:solidFill>
                  <a:ea typeface="楷体_GB2312" pitchFamily="49" charset="-122"/>
                  <a:cs typeface="Times New Roman" pitchFamily="18" charset="0"/>
                </a:endParaRPr>
              </a:p>
            </p:txBody>
          </p:sp>
        </p:grpSp>
        <p:grpSp>
          <p:nvGrpSpPr>
            <p:cNvPr id="333840" name="Group 16"/>
            <p:cNvGrpSpPr>
              <a:grpSpLocks/>
            </p:cNvGrpSpPr>
            <p:nvPr/>
          </p:nvGrpSpPr>
          <p:grpSpPr bwMode="auto">
            <a:xfrm>
              <a:off x="3626" y="3942"/>
              <a:ext cx="1210" cy="166"/>
              <a:chOff x="3626" y="3942"/>
              <a:chExt cx="1210" cy="166"/>
            </a:xfrm>
          </p:grpSpPr>
          <p:graphicFrame>
            <p:nvGraphicFramePr>
              <p:cNvPr id="333841" name="Object 17"/>
              <p:cNvGraphicFramePr>
                <a:graphicFrameLocks noChangeAspect="1"/>
              </p:cNvGraphicFramePr>
              <p:nvPr/>
            </p:nvGraphicFramePr>
            <p:xfrm>
              <a:off x="3626" y="3957"/>
              <a:ext cx="566" cy="142"/>
            </p:xfrm>
            <a:graphic>
              <a:graphicData uri="http://schemas.openxmlformats.org/presentationml/2006/ole">
                <mc:AlternateContent xmlns:mc="http://schemas.openxmlformats.org/markup-compatibility/2006">
                  <mc:Choice xmlns:v="urn:schemas-microsoft-com:vml" Requires="v">
                    <p:oleObj spid="_x0000_s333850" name="公式" r:id="rId13" imgW="901440" imgH="228600" progId="Equation.3">
                      <p:embed/>
                    </p:oleObj>
                  </mc:Choice>
                  <mc:Fallback>
                    <p:oleObj name="公式" r:id="rId13" imgW="901440" imgH="228600" progId="Equation.3">
                      <p:embed/>
                      <p:pic>
                        <p:nvPicPr>
                          <p:cNvPr id="0" name="Object 1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26" y="3957"/>
                            <a:ext cx="566" cy="142"/>
                          </a:xfrm>
                          <a:prstGeom prst="rect">
                            <a:avLst/>
                          </a:prstGeom>
                          <a:solidFill>
                            <a:srgbClr val="00FFFF"/>
                          </a:solidFill>
                        </p:spPr>
                      </p:pic>
                    </p:oleObj>
                  </mc:Fallback>
                </mc:AlternateContent>
              </a:graphicData>
            </a:graphic>
          </p:graphicFrame>
          <p:sp>
            <p:nvSpPr>
              <p:cNvPr id="333842" name="Rectangle 18"/>
              <p:cNvSpPr>
                <a:spLocks noChangeArrowheads="1"/>
              </p:cNvSpPr>
              <p:nvPr/>
            </p:nvSpPr>
            <p:spPr bwMode="auto">
              <a:xfrm>
                <a:off x="4241" y="3942"/>
                <a:ext cx="595" cy="166"/>
              </a:xfrm>
              <a:prstGeom prst="rect">
                <a:avLst/>
              </a:prstGeom>
              <a:solidFill>
                <a:srgbClr val="00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1600" b="1">
                    <a:latin typeface="Times New Roman" pitchFamily="18" charset="0"/>
                    <a:ea typeface="楷体_GB2312" pitchFamily="49" charset="-122"/>
                    <a:cs typeface="Times New Roman" pitchFamily="18" charset="0"/>
                  </a:rPr>
                  <a:t>微分常数</a:t>
                </a:r>
                <a:r>
                  <a:rPr lang="zh-CN" altLang="en-US" sz="900">
                    <a:ea typeface="楷体_GB2312" pitchFamily="49" charset="-122"/>
                    <a:cs typeface="Times New Roman" pitchFamily="18" charset="0"/>
                  </a:rPr>
                  <a:t> </a:t>
                </a:r>
                <a:endParaRPr lang="zh-CN" altLang="en-US">
                  <a:ea typeface="楷体_GB2312" pitchFamily="49" charset="-122"/>
                  <a:cs typeface="Times New Roman" pitchFamily="18" charset="0"/>
                </a:endParaRPr>
              </a:p>
            </p:txBody>
          </p:sp>
        </p:grpSp>
      </p:grpSp>
      <p:sp>
        <p:nvSpPr>
          <p:cNvPr id="333844" name="Rectangle 20"/>
          <p:cNvSpPr>
            <a:spLocks noChangeArrowheads="1"/>
          </p:cNvSpPr>
          <p:nvPr/>
        </p:nvSpPr>
        <p:spPr bwMode="auto">
          <a:xfrm>
            <a:off x="1331913" y="0"/>
            <a:ext cx="59039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基本的数字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3F633E9C-07B8-498A-88D9-5DA7220AF2EE}" type="slidenum">
              <a:rPr lang="en-US" altLang="zh-CN"/>
              <a:pPr/>
              <a:t>107</a:t>
            </a:fld>
            <a:endParaRPr lang="en-US" altLang="zh-CN"/>
          </a:p>
        </p:txBody>
      </p:sp>
      <p:sp>
        <p:nvSpPr>
          <p:cNvPr id="334850" name="Rectangle 2"/>
          <p:cNvSpPr>
            <a:spLocks noGrp="1" noRot="1" noChangeArrowheads="1"/>
          </p:cNvSpPr>
          <p:nvPr>
            <p:ph type="body" idx="1"/>
          </p:nvPr>
        </p:nvSpPr>
        <p:spPr>
          <a:xfrm>
            <a:off x="900113" y="981075"/>
            <a:ext cx="7340600" cy="4927600"/>
          </a:xfrm>
        </p:spPr>
        <p:txBody>
          <a:bodyPr/>
          <a:lstStyle/>
          <a:p>
            <a:pPr>
              <a:buFont typeface="Wingdings 2" pitchFamily="18" charset="2"/>
              <a:buNone/>
            </a:pPr>
            <a:r>
              <a:rPr lang="zh-CN" altLang="en-US" b="1">
                <a:latin typeface="楷体_GB2312" pitchFamily="49" charset="-122"/>
                <a:ea typeface="楷体_GB2312" pitchFamily="49" charset="-122"/>
              </a:rPr>
              <a:t>为编程方便，增量式</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可采用如下形式</a:t>
            </a:r>
          </a:p>
          <a:p>
            <a:pPr>
              <a:buFont typeface="Wingdings 2" pitchFamily="18" charset="2"/>
              <a:buNone/>
            </a:pPr>
            <a:endParaRPr lang="zh-CN" altLang="en-US" b="1">
              <a:latin typeface="楷体_GB2312" pitchFamily="49" charset="-122"/>
              <a:ea typeface="楷体_GB2312" pitchFamily="49" charset="-122"/>
            </a:endParaRPr>
          </a:p>
          <a:p>
            <a:pPr>
              <a:buFont typeface="Wingdings 2" pitchFamily="18" charset="2"/>
              <a:buNone/>
            </a:pPr>
            <a:endParaRPr lang="zh-CN" altLang="en-US" b="1">
              <a:latin typeface="楷体_GB2312" pitchFamily="49" charset="-122"/>
              <a:ea typeface="楷体_GB2312" pitchFamily="49" charset="-122"/>
            </a:endParaRPr>
          </a:p>
          <a:p>
            <a:pPr>
              <a:buFont typeface="Wingdings 2" pitchFamily="18" charset="2"/>
              <a:buNone/>
            </a:pPr>
            <a:r>
              <a:rPr lang="zh-CN" altLang="en-US" b="1">
                <a:latin typeface="楷体_GB2312" pitchFamily="49" charset="-122"/>
                <a:ea typeface="楷体_GB2312" pitchFamily="49" charset="-122"/>
              </a:rPr>
              <a:t>式中</a:t>
            </a:r>
          </a:p>
        </p:txBody>
      </p:sp>
      <p:sp>
        <p:nvSpPr>
          <p:cNvPr id="334851" name="Rectangle 3"/>
          <p:cNvSpPr>
            <a:spLocks noChangeArrowheads="1"/>
          </p:cNvSpPr>
          <p:nvPr/>
        </p:nvSpPr>
        <p:spPr bwMode="auto">
          <a:xfrm>
            <a:off x="0" y="2795588"/>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334852" name="Object 4"/>
          <p:cNvGraphicFramePr>
            <a:graphicFrameLocks noChangeAspect="1"/>
          </p:cNvGraphicFramePr>
          <p:nvPr/>
        </p:nvGraphicFramePr>
        <p:xfrm>
          <a:off x="2157413" y="3094038"/>
          <a:ext cx="2611437" cy="2560637"/>
        </p:xfrm>
        <a:graphic>
          <a:graphicData uri="http://schemas.openxmlformats.org/presentationml/2006/ole">
            <mc:AlternateContent xmlns:mc="http://schemas.openxmlformats.org/markup-compatibility/2006">
              <mc:Choice xmlns:v="urn:schemas-microsoft-com:vml" Requires="v">
                <p:oleObj spid="_x0000_s334856" name="公式" r:id="rId3" imgW="1346040" imgH="1320480" progId="Equation.3">
                  <p:embed/>
                </p:oleObj>
              </mc:Choice>
              <mc:Fallback>
                <p:oleObj name="公式" r:id="rId3" imgW="1346040" imgH="13204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7413" y="3094038"/>
                        <a:ext cx="2611437" cy="2560637"/>
                      </a:xfrm>
                      <a:prstGeom prst="rect">
                        <a:avLst/>
                      </a:prstGeom>
                      <a:solidFill>
                        <a:srgbClr val="00FFFF"/>
                      </a:solidFill>
                    </p:spPr>
                  </p:pic>
                </p:oleObj>
              </mc:Fallback>
            </mc:AlternateContent>
          </a:graphicData>
        </a:graphic>
      </p:graphicFrame>
      <p:graphicFrame>
        <p:nvGraphicFramePr>
          <p:cNvPr id="334853" name="Object 5"/>
          <p:cNvGraphicFramePr>
            <a:graphicFrameLocks noChangeAspect="1"/>
          </p:cNvGraphicFramePr>
          <p:nvPr/>
        </p:nvGraphicFramePr>
        <p:xfrm>
          <a:off x="755650" y="1773238"/>
          <a:ext cx="7345363" cy="534987"/>
        </p:xfrm>
        <a:graphic>
          <a:graphicData uri="http://schemas.openxmlformats.org/presentationml/2006/ole">
            <mc:AlternateContent xmlns:mc="http://schemas.openxmlformats.org/markup-compatibility/2006">
              <mc:Choice xmlns:v="urn:schemas-microsoft-com:vml" Requires="v">
                <p:oleObj spid="_x0000_s334857" name="公式" r:id="rId5" imgW="3098520" imgH="228600" progId="Equation.3">
                  <p:embed/>
                </p:oleObj>
              </mc:Choice>
              <mc:Fallback>
                <p:oleObj name="公式" r:id="rId5" imgW="3098520" imgH="2286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650" y="1773238"/>
                        <a:ext cx="7345363" cy="534987"/>
                      </a:xfrm>
                      <a:prstGeom prst="rect">
                        <a:avLst/>
                      </a:prstGeom>
                      <a:solidFill>
                        <a:srgbClr val="00FFFF"/>
                      </a:solidFill>
                    </p:spPr>
                  </p:pic>
                </p:oleObj>
              </mc:Fallback>
            </mc:AlternateContent>
          </a:graphicData>
        </a:graphic>
      </p:graphicFrame>
      <p:sp>
        <p:nvSpPr>
          <p:cNvPr id="334855" name="Rectangle 7"/>
          <p:cNvSpPr>
            <a:spLocks noChangeArrowheads="1"/>
          </p:cNvSpPr>
          <p:nvPr/>
        </p:nvSpPr>
        <p:spPr bwMode="auto">
          <a:xfrm>
            <a:off x="1476375" y="0"/>
            <a:ext cx="59039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基本的数字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BE08C39B-5E68-4B92-8D41-7A6C7F091F9B}" type="slidenum">
              <a:rPr lang="en-US" altLang="zh-CN"/>
              <a:pPr/>
              <a:t>108</a:t>
            </a:fld>
            <a:endParaRPr lang="en-US" altLang="zh-CN"/>
          </a:p>
        </p:txBody>
      </p:sp>
      <p:sp>
        <p:nvSpPr>
          <p:cNvPr id="335874" name="Rectangle 2"/>
          <p:cNvSpPr>
            <a:spLocks noGrp="1" noRot="1" noChangeArrowheads="1"/>
          </p:cNvSpPr>
          <p:nvPr>
            <p:ph type="body" idx="1"/>
          </p:nvPr>
        </p:nvSpPr>
        <p:spPr>
          <a:xfrm>
            <a:off x="685800" y="1196975"/>
            <a:ext cx="7772400" cy="4968875"/>
          </a:xfrm>
        </p:spPr>
        <p:txBody>
          <a:bodyPr/>
          <a:lstStyle/>
          <a:p>
            <a:pPr>
              <a:lnSpc>
                <a:spcPct val="90000"/>
              </a:lnSpc>
            </a:pPr>
            <a:r>
              <a:rPr lang="zh-CN" altLang="en-US" sz="2800" b="1">
                <a:latin typeface="楷体_GB2312" pitchFamily="49" charset="-122"/>
                <a:ea typeface="楷体_GB2312" pitchFamily="49" charset="-122"/>
              </a:rPr>
              <a:t>增量式</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控制系统示意图</a:t>
            </a:r>
          </a:p>
          <a:p>
            <a:pPr>
              <a:lnSpc>
                <a:spcPct val="90000"/>
              </a:lnSpc>
            </a:pPr>
            <a:endParaRPr lang="zh-CN" altLang="en-US" sz="2800" b="1"/>
          </a:p>
          <a:p>
            <a:pPr>
              <a:lnSpc>
                <a:spcPct val="90000"/>
              </a:lnSpc>
            </a:pPr>
            <a:endParaRPr lang="zh-CN" altLang="en-US" sz="2800"/>
          </a:p>
          <a:p>
            <a:pPr>
              <a:lnSpc>
                <a:spcPct val="90000"/>
              </a:lnSpc>
            </a:pPr>
            <a:endParaRPr lang="zh-CN" altLang="en-US" sz="2800"/>
          </a:p>
          <a:p>
            <a:pPr>
              <a:lnSpc>
                <a:spcPct val="90000"/>
              </a:lnSpc>
            </a:pPr>
            <a:endParaRPr lang="zh-CN" altLang="en-US" sz="2800"/>
          </a:p>
          <a:p>
            <a:pPr>
              <a:lnSpc>
                <a:spcPct val="90000"/>
              </a:lnSpc>
            </a:pPr>
            <a:r>
              <a:rPr lang="zh-CN" altLang="en-US" sz="2800" b="1">
                <a:latin typeface="楷体_GB2312" pitchFamily="49" charset="-122"/>
                <a:ea typeface="楷体_GB2312" pitchFamily="49" charset="-122"/>
              </a:rPr>
              <a:t>位置式</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控制系统示意图</a:t>
            </a:r>
          </a:p>
        </p:txBody>
      </p:sp>
      <p:sp>
        <p:nvSpPr>
          <p:cNvPr id="335875" name="Rectangle 3"/>
          <p:cNvSpPr>
            <a:spLocks noChangeArrowheads="1"/>
          </p:cNvSpPr>
          <p:nvPr/>
        </p:nvSpPr>
        <p:spPr bwMode="auto">
          <a:xfrm>
            <a:off x="0" y="3328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335876" name="Object 4"/>
          <p:cNvGraphicFramePr>
            <a:graphicFrameLocks noChangeAspect="1"/>
          </p:cNvGraphicFramePr>
          <p:nvPr/>
        </p:nvGraphicFramePr>
        <p:xfrm>
          <a:off x="1331913" y="1844675"/>
          <a:ext cx="6948487" cy="1563688"/>
        </p:xfrm>
        <a:graphic>
          <a:graphicData uri="http://schemas.openxmlformats.org/presentationml/2006/ole">
            <mc:AlternateContent xmlns:mc="http://schemas.openxmlformats.org/markup-compatibility/2006">
              <mc:Choice xmlns:v="urn:schemas-microsoft-com:vml" Requires="v">
                <p:oleObj spid="_x0000_s335880" name="Visio" r:id="rId3" imgW="5123383" imgH="1106729" progId="Visio.Drawing.11">
                  <p:embed/>
                </p:oleObj>
              </mc:Choice>
              <mc:Fallback>
                <p:oleObj name="Visio" r:id="rId3" imgW="5123383" imgH="1106729"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1844675"/>
                        <a:ext cx="6948487" cy="1563688"/>
                      </a:xfrm>
                      <a:prstGeom prst="rect">
                        <a:avLst/>
                      </a:prstGeom>
                      <a:solidFill>
                        <a:srgbClr val="00FFFF"/>
                      </a:solidFill>
                    </p:spPr>
                  </p:pic>
                </p:oleObj>
              </mc:Fallback>
            </mc:AlternateContent>
          </a:graphicData>
        </a:graphic>
      </p:graphicFrame>
      <p:graphicFrame>
        <p:nvGraphicFramePr>
          <p:cNvPr id="335877" name="Object 5"/>
          <p:cNvGraphicFramePr>
            <a:graphicFrameLocks noChangeAspect="1"/>
          </p:cNvGraphicFramePr>
          <p:nvPr/>
        </p:nvGraphicFramePr>
        <p:xfrm>
          <a:off x="1476375" y="4379913"/>
          <a:ext cx="6911975" cy="1541462"/>
        </p:xfrm>
        <a:graphic>
          <a:graphicData uri="http://schemas.openxmlformats.org/presentationml/2006/ole">
            <mc:AlternateContent xmlns:mc="http://schemas.openxmlformats.org/markup-compatibility/2006">
              <mc:Choice xmlns:v="urn:schemas-microsoft-com:vml" Requires="v">
                <p:oleObj spid="_x0000_s335881" name="Visio" r:id="rId5" imgW="5524823" imgH="1223269" progId="Visio.Drawing.11">
                  <p:embed/>
                </p:oleObj>
              </mc:Choice>
              <mc:Fallback>
                <p:oleObj name="Visio" r:id="rId5" imgW="5524823" imgH="1223269"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4379913"/>
                        <a:ext cx="6911975" cy="1541462"/>
                      </a:xfrm>
                      <a:prstGeom prst="rect">
                        <a:avLst/>
                      </a:prstGeom>
                      <a:solidFill>
                        <a:srgbClr val="00FFFF"/>
                      </a:solidFill>
                    </p:spPr>
                  </p:pic>
                </p:oleObj>
              </mc:Fallback>
            </mc:AlternateContent>
          </a:graphicData>
        </a:graphic>
      </p:graphicFrame>
      <p:sp>
        <p:nvSpPr>
          <p:cNvPr id="335879" name="Rectangle 7"/>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基本的数字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2AD6AB34-5D9F-4ECC-B7D8-7DA2B075C00E}" type="slidenum">
              <a:rPr lang="en-US" altLang="zh-CN"/>
              <a:pPr/>
              <a:t>109</a:t>
            </a:fld>
            <a:endParaRPr lang="en-US" altLang="zh-CN"/>
          </a:p>
        </p:txBody>
      </p:sp>
      <p:sp>
        <p:nvSpPr>
          <p:cNvPr id="336898" name="Rectangle 2"/>
          <p:cNvSpPr>
            <a:spLocks noGrp="1" noRot="1" noChangeArrowheads="1"/>
          </p:cNvSpPr>
          <p:nvPr>
            <p:ph type="body" idx="1"/>
          </p:nvPr>
        </p:nvSpPr>
        <p:spPr>
          <a:xfrm>
            <a:off x="835025" y="1268413"/>
            <a:ext cx="7553325" cy="4640262"/>
          </a:xfrm>
        </p:spPr>
        <p:txBody>
          <a:bodyPr/>
          <a:lstStyle/>
          <a:p>
            <a:r>
              <a:rPr lang="zh-CN" altLang="en-US" b="1">
                <a:latin typeface="楷体_GB2312" pitchFamily="49" charset="-122"/>
                <a:ea typeface="楷体_GB2312" pitchFamily="49" charset="-122"/>
              </a:rPr>
              <a:t>增量式</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控制算法的优点</a:t>
            </a:r>
          </a:p>
          <a:p>
            <a:pPr lvl="1"/>
            <a:r>
              <a:rPr lang="zh-CN" altLang="en-US" b="1">
                <a:latin typeface="楷体_GB2312" pitchFamily="49" charset="-122"/>
                <a:ea typeface="楷体_GB2312" pitchFamily="49" charset="-122"/>
              </a:rPr>
              <a:t>不累加误差，增量的确定仅与最近几次偏差采样值有关，</a:t>
            </a:r>
            <a:r>
              <a:rPr lang="zh-CN" altLang="en-US" b="1">
                <a:solidFill>
                  <a:schemeClr val="tx2"/>
                </a:solidFill>
                <a:latin typeface="楷体_GB2312" pitchFamily="49" charset="-122"/>
                <a:ea typeface="楷体_GB2312" pitchFamily="49" charset="-122"/>
              </a:rPr>
              <a:t>计算精度</a:t>
            </a:r>
            <a:r>
              <a:rPr lang="zh-CN" altLang="en-US" b="1">
                <a:latin typeface="楷体_GB2312" pitchFamily="49" charset="-122"/>
                <a:ea typeface="楷体_GB2312" pitchFamily="49" charset="-122"/>
              </a:rPr>
              <a:t>对控制量的计算影响较小；</a:t>
            </a:r>
          </a:p>
          <a:p>
            <a:pPr lvl="1"/>
            <a:r>
              <a:rPr lang="zh-CN" altLang="en-US" b="1">
                <a:latin typeface="楷体_GB2312" pitchFamily="49" charset="-122"/>
                <a:ea typeface="楷体_GB2312" pitchFamily="49" charset="-122"/>
              </a:rPr>
              <a:t>得出的是控制量的增量，</a:t>
            </a:r>
            <a:r>
              <a:rPr lang="zh-CN" altLang="en-US" b="1">
                <a:solidFill>
                  <a:schemeClr val="tx2"/>
                </a:solidFill>
                <a:latin typeface="楷体_GB2312" pitchFamily="49" charset="-122"/>
                <a:ea typeface="楷体_GB2312" pitchFamily="49" charset="-122"/>
              </a:rPr>
              <a:t>误动作影响</a:t>
            </a:r>
            <a:r>
              <a:rPr lang="zh-CN" altLang="en-US" b="1">
                <a:latin typeface="楷体_GB2312" pitchFamily="49" charset="-122"/>
                <a:ea typeface="楷体_GB2312" pitchFamily="49" charset="-122"/>
              </a:rPr>
              <a:t>小；</a:t>
            </a:r>
          </a:p>
          <a:p>
            <a:pPr lvl="1"/>
            <a:r>
              <a:rPr lang="zh-CN" altLang="en-US" b="1">
                <a:latin typeface="楷体_GB2312" pitchFamily="49" charset="-122"/>
                <a:ea typeface="楷体_GB2312" pitchFamily="49" charset="-122"/>
              </a:rPr>
              <a:t>增量型算法不对偏差做累加，因而也不易引起</a:t>
            </a:r>
            <a:r>
              <a:rPr lang="zh-CN" altLang="en-US" b="1">
                <a:solidFill>
                  <a:schemeClr val="tx2"/>
                </a:solidFill>
                <a:latin typeface="楷体_GB2312" pitchFamily="49" charset="-122"/>
                <a:ea typeface="楷体_GB2312" pitchFamily="49" charset="-122"/>
              </a:rPr>
              <a:t>积分饱和</a:t>
            </a:r>
            <a:r>
              <a:rPr lang="zh-CN" altLang="en-US" b="1">
                <a:latin typeface="楷体_GB2312" pitchFamily="49" charset="-122"/>
                <a:ea typeface="楷体_GB2312" pitchFamily="49" charset="-122"/>
              </a:rPr>
              <a:t>；</a:t>
            </a:r>
          </a:p>
          <a:p>
            <a:pPr lvl="1"/>
            <a:r>
              <a:rPr lang="zh-CN" altLang="en-US" b="1">
                <a:latin typeface="楷体_GB2312" pitchFamily="49" charset="-122"/>
                <a:ea typeface="楷体_GB2312" pitchFamily="49" charset="-122"/>
              </a:rPr>
              <a:t>易实现</a:t>
            </a:r>
            <a:r>
              <a:rPr lang="zh-CN" altLang="en-US" b="1">
                <a:solidFill>
                  <a:schemeClr val="tx2"/>
                </a:solidFill>
                <a:latin typeface="楷体_GB2312" pitchFamily="49" charset="-122"/>
                <a:ea typeface="楷体_GB2312" pitchFamily="49" charset="-122"/>
              </a:rPr>
              <a:t>手动到自动</a:t>
            </a:r>
            <a:r>
              <a:rPr lang="zh-CN" altLang="en-US" b="1">
                <a:latin typeface="楷体_GB2312" pitchFamily="49" charset="-122"/>
                <a:ea typeface="楷体_GB2312" pitchFamily="49" charset="-122"/>
              </a:rPr>
              <a:t>的无冲击切换。</a:t>
            </a:r>
          </a:p>
          <a:p>
            <a:endParaRPr lang="en-US" altLang="zh-CN" b="1">
              <a:latin typeface="楷体_GB2312" pitchFamily="49" charset="-122"/>
              <a:ea typeface="楷体_GB2312" pitchFamily="49" charset="-122"/>
            </a:endParaRPr>
          </a:p>
        </p:txBody>
      </p:sp>
      <p:sp>
        <p:nvSpPr>
          <p:cNvPr id="336900" name="Rectangle 4"/>
          <p:cNvSpPr>
            <a:spLocks noChangeArrowheads="1"/>
          </p:cNvSpPr>
          <p:nvPr/>
        </p:nvSpPr>
        <p:spPr bwMode="auto">
          <a:xfrm>
            <a:off x="1403350" y="188913"/>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基本的数字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p:cNvSpPr>
            <a:spLocks noGrp="1"/>
          </p:cNvSpPr>
          <p:nvPr>
            <p:ph type="sldNum" sz="quarter" idx="12"/>
          </p:nvPr>
        </p:nvSpPr>
        <p:spPr/>
        <p:txBody>
          <a:bodyPr/>
          <a:lstStyle/>
          <a:p>
            <a:fld id="{190CD693-0A06-4BB0-AC03-DC46EE36053E}" type="slidenum">
              <a:rPr lang="en-US" altLang="zh-CN"/>
              <a:pPr/>
              <a:t>11</a:t>
            </a:fld>
            <a:endParaRPr lang="en-US" altLang="zh-CN"/>
          </a:p>
        </p:txBody>
      </p:sp>
      <p:sp>
        <p:nvSpPr>
          <p:cNvPr id="415746" name="Rectangle 2"/>
          <p:cNvSpPr>
            <a:spLocks noChangeArrowheads="1"/>
          </p:cNvSpPr>
          <p:nvPr/>
        </p:nvSpPr>
        <p:spPr bwMode="auto">
          <a:xfrm>
            <a:off x="323850" y="752475"/>
            <a:ext cx="8496300" cy="240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buFontTx/>
              <a:buChar char="•"/>
            </a:pPr>
            <a:r>
              <a:rPr kumimoji="1" lang="zh-CN" altLang="en-US" sz="2800" b="1">
                <a:latin typeface="楷体_GB2312" pitchFamily="49" charset="-122"/>
                <a:ea typeface="楷体_GB2312" pitchFamily="49" charset="-122"/>
              </a:rPr>
              <a:t>图</a:t>
            </a:r>
            <a:r>
              <a:rPr kumimoji="1" lang="en-US" altLang="zh-CN" sz="2800" b="1">
                <a:latin typeface="楷体_GB2312" pitchFamily="49" charset="-122"/>
                <a:ea typeface="楷体_GB2312" pitchFamily="49" charset="-122"/>
              </a:rPr>
              <a:t>4-1</a:t>
            </a:r>
            <a:r>
              <a:rPr kumimoji="1" lang="zh-CN" altLang="en-US" sz="2800" b="1">
                <a:latin typeface="楷体_GB2312" pitchFamily="49" charset="-122"/>
                <a:ea typeface="楷体_GB2312" pitchFamily="49" charset="-122"/>
              </a:rPr>
              <a:t>说明了偏差与输出之间保持线性关系的范围</a:t>
            </a:r>
          </a:p>
          <a:p>
            <a:pPr eaLnBrk="0" hangingPunct="0">
              <a:buFontTx/>
              <a:buChar char="•"/>
            </a:pPr>
            <a:r>
              <a:rPr kumimoji="1" lang="zh-CN" altLang="en-US" sz="2800" b="1">
                <a:latin typeface="楷体_GB2312" pitchFamily="49" charset="-122"/>
                <a:ea typeface="楷体_GB2312" pitchFamily="49" charset="-122"/>
              </a:rPr>
              <a:t>图中偏差在</a:t>
            </a:r>
            <a:r>
              <a:rPr kumimoji="1" lang="en-US" altLang="zh-CN" sz="2800" b="1">
                <a:latin typeface="楷体_GB2312" pitchFamily="49" charset="-122"/>
                <a:ea typeface="楷体_GB2312" pitchFamily="49" charset="-122"/>
              </a:rPr>
              <a:t>-50%-50%</a:t>
            </a:r>
            <a:r>
              <a:rPr kumimoji="1" lang="zh-CN" altLang="en-US" sz="2800" b="1">
                <a:latin typeface="楷体_GB2312" pitchFamily="49" charset="-122"/>
                <a:ea typeface="楷体_GB2312" pitchFamily="49" charset="-122"/>
              </a:rPr>
              <a:t>范围变化时，</a:t>
            </a:r>
          </a:p>
          <a:p>
            <a:pPr eaLnBrk="0" hangingPunct="0">
              <a:buFontTx/>
              <a:buChar char="•"/>
            </a:pPr>
            <a:r>
              <a:rPr kumimoji="1" lang="zh-CN" altLang="en-US" sz="2400" b="1">
                <a:latin typeface="楷体_GB2312" pitchFamily="49" charset="-122"/>
                <a:ea typeface="楷体_GB2312" pitchFamily="49" charset="-122"/>
              </a:rPr>
              <a:t>如果</a:t>
            </a:r>
            <a:r>
              <a:rPr kumimoji="1" lang="en-US" altLang="zh-CN" sz="2400" b="1" i="1">
                <a:latin typeface="楷体_GB2312" pitchFamily="49" charset="-122"/>
                <a:ea typeface="楷体_GB2312" pitchFamily="49" charset="-122"/>
              </a:rPr>
              <a:t>K</a:t>
            </a:r>
            <a:r>
              <a:rPr kumimoji="1" lang="en-US" altLang="zh-CN" sz="2400" b="1">
                <a:latin typeface="楷体_GB2312" pitchFamily="49" charset="-122"/>
                <a:ea typeface="楷体_GB2312" pitchFamily="49" charset="-122"/>
              </a:rPr>
              <a:t>c=1</a:t>
            </a:r>
            <a:r>
              <a:rPr kumimoji="1" lang="zh-CN" altLang="en-US" sz="2400" b="1">
                <a:latin typeface="楷体_GB2312" pitchFamily="49" charset="-122"/>
                <a:ea typeface="楷体_GB2312" pitchFamily="49" charset="-122"/>
              </a:rPr>
              <a:t>，则控制器输出</a:t>
            </a:r>
            <a:r>
              <a:rPr kumimoji="1" lang="en-US" altLang="zh-CN" sz="2400" b="1" i="1">
                <a:latin typeface="楷体_GB2312" pitchFamily="49" charset="-122"/>
                <a:ea typeface="楷体_GB2312" pitchFamily="49" charset="-122"/>
              </a:rPr>
              <a:t>u</a:t>
            </a:r>
            <a:r>
              <a:rPr kumimoji="1" lang="en-US" altLang="zh-CN" sz="2400" b="1">
                <a:latin typeface="楷体_GB2312" pitchFamily="49" charset="-122"/>
                <a:ea typeface="楷体_GB2312" pitchFamily="49" charset="-122"/>
              </a:rPr>
              <a:t>(</a:t>
            </a:r>
            <a:r>
              <a:rPr kumimoji="1" lang="en-US" altLang="zh-CN" sz="2400" b="1" i="1">
                <a:latin typeface="楷体_GB2312" pitchFamily="49" charset="-122"/>
                <a:ea typeface="楷体_GB2312" pitchFamily="49" charset="-122"/>
              </a:rPr>
              <a:t>t</a:t>
            </a:r>
            <a:r>
              <a:rPr kumimoji="1" lang="en-US" altLang="zh-CN" sz="2400" b="1">
                <a:latin typeface="楷体_GB2312" pitchFamily="49" charset="-122"/>
                <a:ea typeface="楷体_GB2312" pitchFamily="49" charset="-122"/>
              </a:rPr>
              <a:t>)</a:t>
            </a:r>
            <a:r>
              <a:rPr kumimoji="1" lang="zh-CN" altLang="en-US" sz="2400" b="1">
                <a:latin typeface="楷体_GB2312" pitchFamily="49" charset="-122"/>
                <a:ea typeface="楷体_GB2312" pitchFamily="49" charset="-122"/>
              </a:rPr>
              <a:t>变化在</a:t>
            </a:r>
            <a:r>
              <a:rPr kumimoji="1" lang="en-US" altLang="zh-CN" sz="2400" b="1">
                <a:latin typeface="楷体_GB2312" pitchFamily="49" charset="-122"/>
                <a:ea typeface="楷体_GB2312" pitchFamily="49" charset="-122"/>
              </a:rPr>
              <a:t>0</a:t>
            </a:r>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100%</a:t>
            </a:r>
            <a:r>
              <a:rPr kumimoji="1" lang="zh-CN" altLang="en-US" sz="2400" b="1">
                <a:latin typeface="楷体_GB2312" pitchFamily="49" charset="-122"/>
                <a:ea typeface="楷体_GB2312" pitchFamily="49" charset="-122"/>
              </a:rPr>
              <a:t>范围（对应阀门的全关到全开），并与输入</a:t>
            </a:r>
            <a:r>
              <a:rPr kumimoji="1" lang="en-US" altLang="zh-CN" sz="2400" b="1" i="1">
                <a:latin typeface="楷体_GB2312" pitchFamily="49" charset="-122"/>
                <a:ea typeface="楷体_GB2312" pitchFamily="49" charset="-122"/>
              </a:rPr>
              <a:t>e</a:t>
            </a:r>
            <a:r>
              <a:rPr kumimoji="1" lang="en-US" altLang="zh-CN" sz="2400" b="1">
                <a:latin typeface="楷体_GB2312" pitchFamily="49" charset="-122"/>
                <a:ea typeface="楷体_GB2312" pitchFamily="49" charset="-122"/>
              </a:rPr>
              <a:t>(</a:t>
            </a:r>
            <a:r>
              <a:rPr kumimoji="1" lang="en-US" altLang="zh-CN" sz="2400" b="1" i="1">
                <a:latin typeface="楷体_GB2312" pitchFamily="49" charset="-122"/>
                <a:ea typeface="楷体_GB2312" pitchFamily="49" charset="-122"/>
              </a:rPr>
              <a:t>t</a:t>
            </a:r>
            <a:r>
              <a:rPr kumimoji="1" lang="en-US" altLang="zh-CN" sz="2400" b="1">
                <a:latin typeface="楷体_GB2312" pitchFamily="49" charset="-122"/>
                <a:ea typeface="楷体_GB2312" pitchFamily="49" charset="-122"/>
              </a:rPr>
              <a:t>)</a:t>
            </a:r>
            <a:r>
              <a:rPr kumimoji="1" lang="zh-CN" altLang="en-US" sz="2400" b="1">
                <a:latin typeface="楷体_GB2312" pitchFamily="49" charset="-122"/>
                <a:ea typeface="楷体_GB2312" pitchFamily="49" charset="-122"/>
              </a:rPr>
              <a:t>之间保持线性关系。</a:t>
            </a:r>
          </a:p>
          <a:p>
            <a:pPr eaLnBrk="0" hangingPunct="0">
              <a:buFontTx/>
              <a:buChar char="•"/>
            </a:pPr>
            <a:r>
              <a:rPr kumimoji="1" lang="en-US" altLang="zh-CN" sz="2400" b="1" i="1">
                <a:latin typeface="楷体_GB2312" pitchFamily="49" charset="-122"/>
                <a:ea typeface="楷体_GB2312" pitchFamily="49" charset="-122"/>
              </a:rPr>
              <a:t>K</a:t>
            </a:r>
            <a:r>
              <a:rPr kumimoji="1" lang="en-US" altLang="zh-CN" sz="2400" b="1">
                <a:latin typeface="楷体_GB2312" pitchFamily="49" charset="-122"/>
                <a:ea typeface="楷体_GB2312" pitchFamily="49" charset="-122"/>
              </a:rPr>
              <a:t>c&gt;1</a:t>
            </a:r>
            <a:r>
              <a:rPr kumimoji="1" lang="zh-CN" altLang="en-US" sz="2400" b="1">
                <a:latin typeface="楷体_GB2312" pitchFamily="49" charset="-122"/>
                <a:ea typeface="楷体_GB2312" pitchFamily="49" charset="-122"/>
              </a:rPr>
              <a:t>时，制器输出</a:t>
            </a:r>
            <a:r>
              <a:rPr kumimoji="1" lang="en-US" altLang="zh-CN" sz="2400" b="1" i="1">
                <a:latin typeface="楷体_GB2312" pitchFamily="49" charset="-122"/>
                <a:ea typeface="楷体_GB2312" pitchFamily="49" charset="-122"/>
              </a:rPr>
              <a:t>u</a:t>
            </a:r>
            <a:r>
              <a:rPr kumimoji="1" lang="en-US" altLang="zh-CN" sz="2400" b="1">
                <a:latin typeface="楷体_GB2312" pitchFamily="49" charset="-122"/>
                <a:ea typeface="楷体_GB2312" pitchFamily="49" charset="-122"/>
              </a:rPr>
              <a:t>(</a:t>
            </a:r>
            <a:r>
              <a:rPr kumimoji="1" lang="en-US" altLang="zh-CN" sz="2400" b="1" i="1">
                <a:latin typeface="楷体_GB2312" pitchFamily="49" charset="-122"/>
                <a:ea typeface="楷体_GB2312" pitchFamily="49" charset="-122"/>
              </a:rPr>
              <a:t>t</a:t>
            </a:r>
            <a:r>
              <a:rPr kumimoji="1" lang="en-US" altLang="zh-CN" sz="2400" b="1">
                <a:latin typeface="楷体_GB2312" pitchFamily="49" charset="-122"/>
                <a:ea typeface="楷体_GB2312" pitchFamily="49" charset="-122"/>
              </a:rPr>
              <a:t>)</a:t>
            </a:r>
            <a:r>
              <a:rPr kumimoji="1" lang="zh-CN" altLang="en-US" sz="2400" b="1">
                <a:latin typeface="楷体_GB2312" pitchFamily="49" charset="-122"/>
                <a:ea typeface="楷体_GB2312" pitchFamily="49" charset="-122"/>
              </a:rPr>
              <a:t>与输入</a:t>
            </a:r>
            <a:r>
              <a:rPr kumimoji="1" lang="en-US" altLang="zh-CN" sz="2400" b="1" i="1">
                <a:latin typeface="楷体_GB2312" pitchFamily="49" charset="-122"/>
                <a:ea typeface="楷体_GB2312" pitchFamily="49" charset="-122"/>
              </a:rPr>
              <a:t>e</a:t>
            </a:r>
            <a:r>
              <a:rPr kumimoji="1" lang="en-US" altLang="zh-CN" sz="2400" b="1">
                <a:latin typeface="楷体_GB2312" pitchFamily="49" charset="-122"/>
                <a:ea typeface="楷体_GB2312" pitchFamily="49" charset="-122"/>
              </a:rPr>
              <a:t>(</a:t>
            </a:r>
            <a:r>
              <a:rPr kumimoji="1" lang="en-US" altLang="zh-CN" sz="2400" b="1" i="1">
                <a:latin typeface="楷体_GB2312" pitchFamily="49" charset="-122"/>
                <a:ea typeface="楷体_GB2312" pitchFamily="49" charset="-122"/>
              </a:rPr>
              <a:t>t</a:t>
            </a:r>
            <a:r>
              <a:rPr kumimoji="1" lang="en-US" altLang="zh-CN" sz="2400" b="1">
                <a:latin typeface="楷体_GB2312" pitchFamily="49" charset="-122"/>
                <a:ea typeface="楷体_GB2312" pitchFamily="49" charset="-122"/>
              </a:rPr>
              <a:t>)</a:t>
            </a:r>
            <a:r>
              <a:rPr kumimoji="1" lang="zh-CN" altLang="en-US" sz="2400" b="1">
                <a:latin typeface="楷体_GB2312" pitchFamily="49" charset="-122"/>
                <a:ea typeface="楷体_GB2312" pitchFamily="49" charset="-122"/>
              </a:rPr>
              <a:t>之间的线性关系只在</a:t>
            </a:r>
          </a:p>
          <a:p>
            <a:pPr eaLnBrk="0" hangingPunct="0"/>
            <a:r>
              <a:rPr kumimoji="1" lang="en-US" altLang="zh-CN" sz="2400" b="1">
                <a:latin typeface="楷体_GB2312" pitchFamily="49" charset="-122"/>
                <a:ea typeface="楷体_GB2312" pitchFamily="49" charset="-122"/>
              </a:rPr>
              <a:t>-50%/</a:t>
            </a:r>
            <a:r>
              <a:rPr kumimoji="1" lang="en-US" altLang="zh-CN" sz="2400" b="1" i="1">
                <a:latin typeface="楷体_GB2312" pitchFamily="49" charset="-122"/>
                <a:ea typeface="楷体_GB2312" pitchFamily="49" charset="-122"/>
              </a:rPr>
              <a:t>K</a:t>
            </a:r>
            <a:r>
              <a:rPr kumimoji="1" lang="en-US" altLang="zh-CN" sz="2400" b="1">
                <a:latin typeface="楷体_GB2312" pitchFamily="49" charset="-122"/>
                <a:ea typeface="楷体_GB2312" pitchFamily="49" charset="-122"/>
              </a:rPr>
              <a:t>c</a:t>
            </a:r>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50%/</a:t>
            </a:r>
            <a:r>
              <a:rPr kumimoji="1" lang="en-US" altLang="zh-CN" sz="2400" b="1" i="1">
                <a:latin typeface="楷体_GB2312" pitchFamily="49" charset="-122"/>
                <a:ea typeface="楷体_GB2312" pitchFamily="49" charset="-122"/>
              </a:rPr>
              <a:t>K</a:t>
            </a:r>
            <a:r>
              <a:rPr kumimoji="1" lang="en-US" altLang="zh-CN" sz="2400" b="1">
                <a:latin typeface="楷体_GB2312" pitchFamily="49" charset="-122"/>
                <a:ea typeface="楷体_GB2312" pitchFamily="49" charset="-122"/>
              </a:rPr>
              <a:t>c</a:t>
            </a:r>
            <a:r>
              <a:rPr kumimoji="1" lang="zh-CN" altLang="en-US" sz="2400" b="1">
                <a:latin typeface="楷体_GB2312" pitchFamily="49" charset="-122"/>
                <a:ea typeface="楷体_GB2312" pitchFamily="49" charset="-122"/>
              </a:rPr>
              <a:t>满足</a:t>
            </a:r>
            <a:r>
              <a:rPr kumimoji="1" lang="zh-CN" altLang="en-US" sz="2400">
                <a:latin typeface="楷体_GB2312" pitchFamily="49" charset="-122"/>
                <a:ea typeface="楷体_GB2312" pitchFamily="49" charset="-122"/>
              </a:rPr>
              <a:t>。</a:t>
            </a:r>
          </a:p>
        </p:txBody>
      </p:sp>
      <p:pic>
        <p:nvPicPr>
          <p:cNvPr id="415747" name="Picture 3" descr="4"/>
          <p:cNvPicPr>
            <a:picLocks noChangeAspect="1" noChangeArrowheads="1"/>
          </p:cNvPicPr>
          <p:nvPr/>
        </p:nvPicPr>
        <p:blipFill>
          <a:blip r:embed="rId2">
            <a:lum bright="-36000" contrast="66000"/>
            <a:extLst>
              <a:ext uri="{28A0092B-C50C-407E-A947-70E740481C1C}">
                <a14:useLocalDpi xmlns:a14="http://schemas.microsoft.com/office/drawing/2010/main" val="0"/>
              </a:ext>
            </a:extLst>
          </a:blip>
          <a:srcRect/>
          <a:stretch>
            <a:fillRect/>
          </a:stretch>
        </p:blipFill>
        <p:spPr bwMode="auto">
          <a:xfrm>
            <a:off x="1619250" y="3284538"/>
            <a:ext cx="5761038"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5748" name="Rectangle 4"/>
          <p:cNvSpPr>
            <a:spLocks noChangeArrowheads="1"/>
          </p:cNvSpPr>
          <p:nvPr/>
        </p:nvSpPr>
        <p:spPr bwMode="auto">
          <a:xfrm>
            <a:off x="179388" y="0"/>
            <a:ext cx="84248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4.2.1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比例控制的调节规律和比例带</a:t>
            </a:r>
          </a:p>
        </p:txBody>
      </p:sp>
    </p:spTree>
  </p:cSld>
  <p:clrMapOvr>
    <a:masterClrMapping/>
  </p:clrMapOvr>
  <p:transition>
    <p:blinds dir="vert"/>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2321BE3C-E0C7-41E6-9149-4CEA6513712A}" type="slidenum">
              <a:rPr lang="en-US" altLang="zh-CN"/>
              <a:pPr/>
              <a:t>110</a:t>
            </a:fld>
            <a:endParaRPr lang="en-US" altLang="zh-CN"/>
          </a:p>
        </p:txBody>
      </p:sp>
      <p:sp>
        <p:nvSpPr>
          <p:cNvPr id="451587" name="Rectangle 3"/>
          <p:cNvSpPr>
            <a:spLocks noGrp="1" noRot="1" noChangeArrowheads="1"/>
          </p:cNvSpPr>
          <p:nvPr>
            <p:ph type="body" idx="1"/>
          </p:nvPr>
        </p:nvSpPr>
        <p:spPr/>
        <p:txBody>
          <a:bodyPr/>
          <a:lstStyle/>
          <a:p>
            <a:r>
              <a:rPr kumimoji="1" lang="zh-CN" altLang="en-US" sz="2800" b="1">
                <a:latin typeface="楷体_GB2312" pitchFamily="49" charset="-122"/>
                <a:ea typeface="楷体_GB2312" pitchFamily="49" charset="-122"/>
              </a:rPr>
              <a:t>采样周期应远小于过程的扰动信号的周期。 </a:t>
            </a:r>
          </a:p>
          <a:p>
            <a:r>
              <a:rPr kumimoji="1" lang="zh-CN" altLang="en-US" sz="2800" b="1">
                <a:latin typeface="楷体_GB2312" pitchFamily="49" charset="-122"/>
                <a:ea typeface="楷体_GB2312" pitchFamily="49" charset="-122"/>
              </a:rPr>
              <a:t>在执行器的响应速度比较慢时，过小的采样周期将失去意义，因此可适当选大一点。 </a:t>
            </a:r>
          </a:p>
          <a:p>
            <a:r>
              <a:rPr kumimoji="1" lang="zh-CN" altLang="en-US" sz="2800" b="1">
                <a:latin typeface="楷体_GB2312" pitchFamily="49" charset="-122"/>
                <a:ea typeface="楷体_GB2312" pitchFamily="49" charset="-122"/>
              </a:rPr>
              <a:t>在计算机运算速度允许的条件下，采样周期短，则控制品质好。 </a:t>
            </a:r>
          </a:p>
          <a:p>
            <a:r>
              <a:rPr kumimoji="1" lang="zh-CN" altLang="en-US" sz="2800" b="1">
                <a:latin typeface="楷体_GB2312" pitchFamily="49" charset="-122"/>
                <a:ea typeface="楷体_GB2312" pitchFamily="49" charset="-122"/>
              </a:rPr>
              <a:t>当过程的纯滞后时间较长时，一般选取采样周期为纯滞后时间的</a:t>
            </a:r>
            <a:r>
              <a:rPr kumimoji="1" lang="en-US" altLang="zh-CN" sz="2800" b="1">
                <a:latin typeface="楷体_GB2312" pitchFamily="49" charset="-122"/>
                <a:ea typeface="楷体_GB2312" pitchFamily="49" charset="-122"/>
              </a:rPr>
              <a:t>1/4</a:t>
            </a:r>
            <a:r>
              <a:rPr kumimoji="1" lang="zh-CN" altLang="en-US" sz="2800" b="1">
                <a:latin typeface="楷体_GB2312" pitchFamily="49" charset="-122"/>
                <a:ea typeface="楷体_GB2312" pitchFamily="49" charset="-122"/>
              </a:rPr>
              <a:t>～</a:t>
            </a:r>
            <a:r>
              <a:rPr kumimoji="1" lang="en-US" altLang="zh-CN" sz="2800" b="1">
                <a:latin typeface="楷体_GB2312" pitchFamily="49" charset="-122"/>
                <a:ea typeface="楷体_GB2312" pitchFamily="49" charset="-122"/>
              </a:rPr>
              <a:t>1/8</a:t>
            </a:r>
            <a:r>
              <a:rPr kumimoji="1" lang="zh-CN" altLang="en-US" sz="2800" b="1">
                <a:latin typeface="楷体_GB2312" pitchFamily="49" charset="-122"/>
                <a:ea typeface="楷体_GB2312" pitchFamily="49" charset="-122"/>
              </a:rPr>
              <a:t>。</a:t>
            </a:r>
            <a:r>
              <a:rPr kumimoji="1" lang="zh-CN" altLang="en-US" b="1"/>
              <a:t> </a:t>
            </a:r>
          </a:p>
          <a:p>
            <a:endParaRPr lang="en-US" altLang="zh-CN"/>
          </a:p>
        </p:txBody>
      </p:sp>
      <p:sp>
        <p:nvSpPr>
          <p:cNvPr id="451588" name="Rectangle 4"/>
          <p:cNvSpPr>
            <a:spLocks noChangeArrowheads="1"/>
          </p:cNvSpPr>
          <p:nvPr/>
        </p:nvSpPr>
        <p:spPr bwMode="auto">
          <a:xfrm>
            <a:off x="1403350" y="0"/>
            <a:ext cx="59039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基本的数字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
        <p:nvSpPr>
          <p:cNvPr id="451589" name="Rectangle 5"/>
          <p:cNvSpPr>
            <a:spLocks noChangeArrowheads="1"/>
          </p:cNvSpPr>
          <p:nvPr/>
        </p:nvSpPr>
        <p:spPr bwMode="auto">
          <a:xfrm>
            <a:off x="684213" y="908050"/>
            <a:ext cx="304006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1" lang="zh-CN" altLang="en-US" sz="3200" b="1">
                <a:ea typeface="楷体_GB2312" pitchFamily="49" charset="-122"/>
              </a:rPr>
              <a:t>采样周期的选择</a:t>
            </a:r>
          </a:p>
        </p:txBody>
      </p:sp>
    </p:spTree>
  </p:cSld>
  <p:clrMapOvr>
    <a:masterClrMapping/>
  </p:clrMapOvr>
  <p:transition>
    <p:blinds dir="vert"/>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090579A2-6A70-4BDF-8BA5-0785574B4084}" type="slidenum">
              <a:rPr lang="en-US" altLang="zh-CN"/>
              <a:pPr/>
              <a:t>111</a:t>
            </a:fld>
            <a:endParaRPr lang="en-US" altLang="zh-CN"/>
          </a:p>
        </p:txBody>
      </p:sp>
      <p:sp>
        <p:nvSpPr>
          <p:cNvPr id="452610"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4.5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数字</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控制</a:t>
            </a:r>
          </a:p>
        </p:txBody>
      </p:sp>
      <p:sp>
        <p:nvSpPr>
          <p:cNvPr id="452611" name="Rectangle 3"/>
          <p:cNvSpPr>
            <a:spLocks noGrp="1" noRot="1" noChangeArrowheads="1"/>
          </p:cNvSpPr>
          <p:nvPr>
            <p:ph type="body" sz="half" idx="1"/>
          </p:nvPr>
        </p:nvSpPr>
        <p:spPr>
          <a:xfrm>
            <a:off x="395288" y="1701800"/>
            <a:ext cx="8424862" cy="4324350"/>
          </a:xfrm>
        </p:spPr>
        <p:txBody>
          <a:bodyPr/>
          <a:lstStyle/>
          <a:p>
            <a:pPr algn="just"/>
            <a:r>
              <a:rPr lang="en-US" altLang="zh-CN" b="1">
                <a:latin typeface="楷体_GB2312" pitchFamily="49" charset="-122"/>
                <a:ea typeface="楷体_GB2312" pitchFamily="49" charset="-122"/>
              </a:rPr>
              <a:t>4.5.1  </a:t>
            </a:r>
            <a:r>
              <a:rPr lang="zh-CN" altLang="en-US" b="1">
                <a:latin typeface="楷体_GB2312" pitchFamily="49" charset="-122"/>
                <a:ea typeface="楷体_GB2312" pitchFamily="49" charset="-122"/>
              </a:rPr>
              <a:t>基本的数字</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控制算法</a:t>
            </a:r>
          </a:p>
          <a:p>
            <a:pPr algn="just"/>
            <a:r>
              <a:rPr lang="en-US" altLang="zh-CN" b="1">
                <a:solidFill>
                  <a:schemeClr val="folHlink"/>
                </a:solidFill>
                <a:latin typeface="楷体_GB2312" pitchFamily="49" charset="-122"/>
                <a:ea typeface="楷体_GB2312" pitchFamily="49" charset="-122"/>
              </a:rPr>
              <a:t>4.5.2  </a:t>
            </a:r>
            <a:r>
              <a:rPr lang="zh-CN" altLang="en-US" b="1">
                <a:solidFill>
                  <a:schemeClr val="folHlink"/>
                </a:solidFill>
                <a:latin typeface="楷体_GB2312" pitchFamily="49" charset="-122"/>
                <a:ea typeface="楷体_GB2312" pitchFamily="49" charset="-122"/>
              </a:rPr>
              <a:t>改进的数字</a:t>
            </a:r>
            <a:r>
              <a:rPr lang="en-US" altLang="zh-CN" b="1">
                <a:solidFill>
                  <a:schemeClr val="folHlink"/>
                </a:solidFill>
                <a:latin typeface="楷体_GB2312" pitchFamily="49" charset="-122"/>
                <a:ea typeface="楷体_GB2312" pitchFamily="49" charset="-122"/>
              </a:rPr>
              <a:t>PID</a:t>
            </a:r>
            <a:r>
              <a:rPr lang="zh-CN" altLang="en-US" b="1">
                <a:solidFill>
                  <a:schemeClr val="folHlink"/>
                </a:solidFill>
                <a:latin typeface="楷体_GB2312" pitchFamily="49" charset="-122"/>
                <a:ea typeface="楷体_GB2312" pitchFamily="49" charset="-122"/>
              </a:rPr>
              <a:t>控制算法</a:t>
            </a:r>
          </a:p>
        </p:txBody>
      </p:sp>
    </p:spTree>
  </p:cSld>
  <p:clrMapOvr>
    <a:masterClrMapping/>
  </p:clrMapOvr>
  <p:transition>
    <p:blinds dir="vert"/>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AC22FC0A-B1E6-4E2D-81F0-6EE4146A0701}" type="slidenum">
              <a:rPr lang="en-US" altLang="zh-CN"/>
              <a:pPr/>
              <a:t>112</a:t>
            </a:fld>
            <a:endParaRPr lang="en-US" altLang="zh-CN"/>
          </a:p>
        </p:txBody>
      </p:sp>
      <p:sp>
        <p:nvSpPr>
          <p:cNvPr id="453635" name="Rectangle 3"/>
          <p:cNvSpPr>
            <a:spLocks noGrp="1" noRot="1" noChangeArrowheads="1"/>
          </p:cNvSpPr>
          <p:nvPr>
            <p:ph type="body" idx="1"/>
          </p:nvPr>
        </p:nvSpPr>
        <p:spPr/>
        <p:txBody>
          <a:bodyPr/>
          <a:lstStyle/>
          <a:p>
            <a:pPr eaLnBrk="0" hangingPunct="0">
              <a:spcBef>
                <a:spcPct val="0"/>
              </a:spcBef>
              <a:buClrTx/>
              <a:buSzTx/>
              <a:buFontTx/>
              <a:buNone/>
            </a:pPr>
            <a:endParaRPr kumimoji="1" lang="en-US" altLang="zh-CN"/>
          </a:p>
          <a:p>
            <a:r>
              <a:rPr kumimoji="1" lang="zh-CN" altLang="en-US" b="1">
                <a:latin typeface="楷体_GB2312" pitchFamily="49" charset="-122"/>
                <a:ea typeface="楷体_GB2312" pitchFamily="49" charset="-122"/>
              </a:rPr>
              <a:t>当系统波动范围大、变化迅速和存在较大的扰动时，基本的数字</a:t>
            </a:r>
            <a:r>
              <a:rPr kumimoji="1" lang="en-US" altLang="zh-CN" b="1">
                <a:latin typeface="楷体_GB2312" pitchFamily="49" charset="-122"/>
                <a:ea typeface="楷体_GB2312" pitchFamily="49" charset="-122"/>
              </a:rPr>
              <a:t>PID</a:t>
            </a:r>
            <a:r>
              <a:rPr kumimoji="1" lang="zh-CN" altLang="en-US" b="1">
                <a:latin typeface="楷体_GB2312" pitchFamily="49" charset="-122"/>
                <a:ea typeface="楷体_GB2312" pitchFamily="49" charset="-122"/>
              </a:rPr>
              <a:t>控制效果往往不能满足控制的要求。</a:t>
            </a:r>
          </a:p>
          <a:p>
            <a:r>
              <a:rPr kumimoji="1" lang="zh-CN" altLang="en-US" b="1">
                <a:latin typeface="楷体_GB2312" pitchFamily="49" charset="-122"/>
                <a:ea typeface="楷体_GB2312" pitchFamily="49" charset="-122"/>
              </a:rPr>
              <a:t>因此，对数字</a:t>
            </a:r>
            <a:r>
              <a:rPr kumimoji="1" lang="en-US" altLang="zh-CN" b="1">
                <a:latin typeface="楷体_GB2312" pitchFamily="49" charset="-122"/>
                <a:ea typeface="楷体_GB2312" pitchFamily="49" charset="-122"/>
              </a:rPr>
              <a:t>PID</a:t>
            </a:r>
            <a:r>
              <a:rPr kumimoji="1" lang="zh-CN" altLang="en-US" b="1">
                <a:latin typeface="楷体_GB2312" pitchFamily="49" charset="-122"/>
                <a:ea typeface="楷体_GB2312" pitchFamily="49" charset="-122"/>
              </a:rPr>
              <a:t>控制算法进行改进一直是控制界研究的课题，下面介绍几种常用的改进形式。</a:t>
            </a:r>
            <a:r>
              <a:rPr kumimoji="1" lang="zh-CN" altLang="en-US"/>
              <a:t> </a:t>
            </a:r>
          </a:p>
          <a:p>
            <a:endParaRPr lang="en-US" altLang="zh-CN"/>
          </a:p>
        </p:txBody>
      </p:sp>
      <p:sp>
        <p:nvSpPr>
          <p:cNvPr id="453637" name="Rectangle 5"/>
          <p:cNvSpPr>
            <a:spLocks noChangeArrowheads="1"/>
          </p:cNvSpPr>
          <p:nvPr/>
        </p:nvSpPr>
        <p:spPr bwMode="auto">
          <a:xfrm>
            <a:off x="1403350" y="692150"/>
            <a:ext cx="59039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3102B648-BA2E-4F2E-B6CE-88747FD9E1D1}" type="slidenum">
              <a:rPr lang="en-US" altLang="zh-CN"/>
              <a:pPr/>
              <a:t>113</a:t>
            </a:fld>
            <a:endParaRPr lang="en-US" altLang="zh-CN"/>
          </a:p>
        </p:txBody>
      </p:sp>
      <p:sp>
        <p:nvSpPr>
          <p:cNvPr id="454659" name="Rectangle 3"/>
          <p:cNvSpPr>
            <a:spLocks noGrp="1" noRot="1" noChangeArrowheads="1"/>
          </p:cNvSpPr>
          <p:nvPr>
            <p:ph type="body" idx="1"/>
          </p:nvPr>
        </p:nvSpPr>
        <p:spPr>
          <a:xfrm>
            <a:off x="301625" y="908050"/>
            <a:ext cx="8540750" cy="5191125"/>
          </a:xfrm>
        </p:spPr>
        <p:txBody>
          <a:bodyPr/>
          <a:lstStyle/>
          <a:p>
            <a:r>
              <a:rPr kumimoji="1" lang="en-US" altLang="zh-CN" b="1">
                <a:solidFill>
                  <a:schemeClr val="folHlink"/>
                </a:solidFill>
                <a:latin typeface="楷体_GB2312" pitchFamily="49" charset="-122"/>
                <a:ea typeface="楷体_GB2312" pitchFamily="49" charset="-122"/>
              </a:rPr>
              <a:t>1</a:t>
            </a:r>
            <a:r>
              <a:rPr kumimoji="1" lang="zh-CN" altLang="en-US" b="1">
                <a:solidFill>
                  <a:schemeClr val="folHlink"/>
                </a:solidFill>
                <a:latin typeface="楷体_GB2312" pitchFamily="49" charset="-122"/>
                <a:ea typeface="楷体_GB2312" pitchFamily="49" charset="-122"/>
              </a:rPr>
              <a:t>．积分项改进的数字</a:t>
            </a:r>
            <a:r>
              <a:rPr kumimoji="1" lang="en-US" altLang="zh-CN" b="1">
                <a:solidFill>
                  <a:schemeClr val="folHlink"/>
                </a:solidFill>
                <a:latin typeface="楷体_GB2312" pitchFamily="49" charset="-122"/>
                <a:ea typeface="楷体_GB2312" pitchFamily="49" charset="-122"/>
              </a:rPr>
              <a:t>PID</a:t>
            </a:r>
            <a:r>
              <a:rPr kumimoji="1" lang="zh-CN" altLang="en-US" b="1">
                <a:solidFill>
                  <a:schemeClr val="folHlink"/>
                </a:solidFill>
                <a:latin typeface="楷体_GB2312" pitchFamily="49" charset="-122"/>
                <a:ea typeface="楷体_GB2312" pitchFamily="49" charset="-122"/>
              </a:rPr>
              <a:t>控制算法</a:t>
            </a:r>
          </a:p>
          <a:p>
            <a:r>
              <a:rPr kumimoji="1" lang="zh-CN" altLang="en-US" b="1">
                <a:latin typeface="楷体_GB2312" pitchFamily="49" charset="-122"/>
                <a:ea typeface="楷体_GB2312" pitchFamily="49" charset="-122"/>
              </a:rPr>
              <a:t>   </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控制控制中，积分的作用是消除余差，提高控制精度。但在过程的启动、结束或大幅度增减设定值时，短时间内系统输出有很大的偏差，从而造成</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运算的积分积累，使系统产生大的超调或长时间振荡，这在生产中是绝对不允许的。为了提高控制性能有必要对</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控制中的积分项进行改进。</a:t>
            </a:r>
          </a:p>
          <a:p>
            <a:r>
              <a:rPr kumimoji="1" lang="zh-CN" altLang="en-US" b="1">
                <a:solidFill>
                  <a:schemeClr val="tx2"/>
                </a:solidFill>
                <a:latin typeface="楷体_GB2312" pitchFamily="49" charset="-122"/>
                <a:ea typeface="楷体_GB2312" pitchFamily="49" charset="-122"/>
              </a:rPr>
              <a:t>积分项的改进</a:t>
            </a:r>
          </a:p>
          <a:p>
            <a:pPr lvl="1"/>
            <a:r>
              <a:rPr kumimoji="1" lang="zh-CN" altLang="en-US" b="1">
                <a:latin typeface="楷体_GB2312" pitchFamily="49" charset="-122"/>
                <a:ea typeface="楷体_GB2312" pitchFamily="49" charset="-122"/>
              </a:rPr>
              <a:t>积分分离</a:t>
            </a:r>
            <a:r>
              <a:rPr kumimoji="1" lang="en-US" altLang="zh-CN" b="1">
                <a:latin typeface="楷体_GB2312" pitchFamily="49" charset="-122"/>
                <a:ea typeface="楷体_GB2312" pitchFamily="49" charset="-122"/>
              </a:rPr>
              <a:t>PID</a:t>
            </a:r>
            <a:r>
              <a:rPr kumimoji="1" lang="zh-CN" altLang="en-US" b="1">
                <a:latin typeface="楷体_GB2312" pitchFamily="49" charset="-122"/>
                <a:ea typeface="楷体_GB2312" pitchFamily="49" charset="-122"/>
              </a:rPr>
              <a:t>算法</a:t>
            </a:r>
          </a:p>
          <a:p>
            <a:pPr lvl="1"/>
            <a:r>
              <a:rPr kumimoji="1" lang="zh-CN" altLang="en-US" b="1">
                <a:latin typeface="楷体_GB2312" pitchFamily="49" charset="-122"/>
                <a:ea typeface="楷体_GB2312" pitchFamily="49" charset="-122"/>
              </a:rPr>
              <a:t>抗积分饱和</a:t>
            </a:r>
            <a:r>
              <a:rPr kumimoji="1" lang="en-US" altLang="zh-CN" b="1">
                <a:latin typeface="楷体_GB2312" pitchFamily="49" charset="-122"/>
                <a:ea typeface="楷体_GB2312" pitchFamily="49" charset="-122"/>
              </a:rPr>
              <a:t>PID</a:t>
            </a:r>
            <a:r>
              <a:rPr kumimoji="1" lang="zh-CN" altLang="en-US" b="1">
                <a:latin typeface="楷体_GB2312" pitchFamily="49" charset="-122"/>
                <a:ea typeface="楷体_GB2312" pitchFamily="49" charset="-122"/>
              </a:rPr>
              <a:t>算法（</a:t>
            </a:r>
            <a:r>
              <a:rPr lang="zh-CN" altLang="en-US" b="1">
                <a:latin typeface="楷体_GB2312" pitchFamily="49" charset="-122"/>
                <a:ea typeface="楷体_GB2312" pitchFamily="49" charset="-122"/>
              </a:rPr>
              <a:t>遇限削弱积分</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算法）</a:t>
            </a:r>
            <a:endParaRPr kumimoji="1" lang="zh-CN" altLang="en-US" b="1">
              <a:latin typeface="楷体_GB2312" pitchFamily="49" charset="-122"/>
              <a:ea typeface="楷体_GB2312" pitchFamily="49" charset="-122"/>
            </a:endParaRPr>
          </a:p>
          <a:p>
            <a:endParaRPr lang="en-US" altLang="zh-CN" b="1"/>
          </a:p>
        </p:txBody>
      </p:sp>
      <p:sp>
        <p:nvSpPr>
          <p:cNvPr id="454660" name="Rectangle 4"/>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5"/>
          <p:cNvSpPr>
            <a:spLocks noGrp="1"/>
          </p:cNvSpPr>
          <p:nvPr>
            <p:ph type="sldNum" sz="quarter" idx="12"/>
          </p:nvPr>
        </p:nvSpPr>
        <p:spPr/>
        <p:txBody>
          <a:bodyPr/>
          <a:lstStyle/>
          <a:p>
            <a:fld id="{69ABE9DD-2338-4358-BF27-5BA71836FF72}" type="slidenum">
              <a:rPr lang="en-US" altLang="zh-CN"/>
              <a:pPr/>
              <a:t>114</a:t>
            </a:fld>
            <a:endParaRPr lang="en-US" altLang="zh-CN"/>
          </a:p>
        </p:txBody>
      </p:sp>
      <p:sp>
        <p:nvSpPr>
          <p:cNvPr id="338946" name="Rectangle 2"/>
          <p:cNvSpPr>
            <a:spLocks noGrp="1" noRot="1" noChangeArrowheads="1"/>
          </p:cNvSpPr>
          <p:nvPr>
            <p:ph type="body" idx="1"/>
          </p:nvPr>
        </p:nvSpPr>
        <p:spPr>
          <a:xfrm>
            <a:off x="700088" y="1052513"/>
            <a:ext cx="7340600" cy="4973637"/>
          </a:xfrm>
        </p:spPr>
        <p:txBody>
          <a:bodyPr/>
          <a:lstStyle/>
          <a:p>
            <a:pPr lvl="1">
              <a:buFont typeface="Wingdings" pitchFamily="2" charset="2"/>
              <a:buNone/>
            </a:pPr>
            <a:r>
              <a:rPr lang="zh-CN" altLang="en-US" b="1">
                <a:latin typeface="楷体_GB2312" pitchFamily="49" charset="-122"/>
                <a:ea typeface="楷体_GB2312" pitchFamily="49" charset="-122"/>
              </a:rPr>
              <a:t>（</a:t>
            </a:r>
            <a:r>
              <a:rPr lang="en-US" altLang="zh-CN" b="1">
                <a:latin typeface="楷体_GB2312" pitchFamily="49" charset="-122"/>
                <a:ea typeface="楷体_GB2312" pitchFamily="49" charset="-122"/>
              </a:rPr>
              <a:t>1</a:t>
            </a:r>
            <a:r>
              <a:rPr lang="zh-CN" altLang="en-US" b="1">
                <a:latin typeface="楷体_GB2312" pitchFamily="49" charset="-122"/>
                <a:ea typeface="楷体_GB2312" pitchFamily="49" charset="-122"/>
              </a:rPr>
              <a:t>）积分分离</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算法</a:t>
            </a:r>
          </a:p>
          <a:p>
            <a:pPr lvl="2">
              <a:spcBef>
                <a:spcPct val="50000"/>
              </a:spcBef>
            </a:pPr>
            <a:r>
              <a:rPr lang="zh-CN" altLang="en-US" b="1">
                <a:latin typeface="楷体_GB2312" pitchFamily="49" charset="-122"/>
                <a:ea typeface="楷体_GB2312" pitchFamily="49" charset="-122"/>
              </a:rPr>
              <a:t>控制偏差较大时，取消积分作用，以减小超调；控制偏差较小时，再恢复积分作用，以消除余差</a:t>
            </a:r>
          </a:p>
          <a:p>
            <a:pPr lvl="2"/>
            <a:endParaRPr lang="zh-CN" altLang="en-US" b="1">
              <a:latin typeface="楷体_GB2312" pitchFamily="49" charset="-122"/>
              <a:ea typeface="楷体_GB2312" pitchFamily="49" charset="-122"/>
            </a:endParaRPr>
          </a:p>
          <a:p>
            <a:pPr lvl="2"/>
            <a:endParaRPr lang="zh-CN" altLang="en-US" b="1">
              <a:latin typeface="楷体_GB2312" pitchFamily="49" charset="-122"/>
              <a:ea typeface="楷体_GB2312" pitchFamily="49" charset="-122"/>
            </a:endParaRPr>
          </a:p>
          <a:p>
            <a:pPr lvl="2">
              <a:buFont typeface="Wingdings 2" pitchFamily="18" charset="2"/>
              <a:buNone/>
            </a:pPr>
            <a:r>
              <a:rPr lang="zh-CN" altLang="en-US" b="1">
                <a:latin typeface="楷体_GB2312" pitchFamily="49" charset="-122"/>
                <a:ea typeface="楷体_GB2312" pitchFamily="49" charset="-122"/>
              </a:rPr>
              <a:t>   </a:t>
            </a:r>
          </a:p>
          <a:p>
            <a:pPr lvl="2">
              <a:buFont typeface="Wingdings 2" pitchFamily="18" charset="2"/>
              <a:buNone/>
            </a:pPr>
            <a:r>
              <a:rPr lang="zh-CN" altLang="en-US" b="1">
                <a:latin typeface="楷体_GB2312" pitchFamily="49" charset="-122"/>
                <a:ea typeface="楷体_GB2312" pitchFamily="49" charset="-122"/>
              </a:rPr>
              <a:t>  式中</a:t>
            </a:r>
          </a:p>
        </p:txBody>
      </p:sp>
      <p:sp>
        <p:nvSpPr>
          <p:cNvPr id="338947" name="Rectangle 3"/>
          <p:cNvSpPr>
            <a:spLocks noChangeArrowheads="1"/>
          </p:cNvSpPr>
          <p:nvPr/>
        </p:nvSpPr>
        <p:spPr bwMode="auto">
          <a:xfrm>
            <a:off x="0" y="3205163"/>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338948" name="Object 4"/>
          <p:cNvGraphicFramePr>
            <a:graphicFrameLocks noChangeAspect="1"/>
          </p:cNvGraphicFramePr>
          <p:nvPr/>
        </p:nvGraphicFramePr>
        <p:xfrm>
          <a:off x="1695450" y="3032125"/>
          <a:ext cx="6264275" cy="757238"/>
        </p:xfrm>
        <a:graphic>
          <a:graphicData uri="http://schemas.openxmlformats.org/presentationml/2006/ole">
            <mc:AlternateContent xmlns:mc="http://schemas.openxmlformats.org/markup-compatibility/2006">
              <mc:Choice xmlns:v="urn:schemas-microsoft-com:vml" Requires="v">
                <p:oleObj spid="_x0000_s338953" name="公式" r:id="rId3" imgW="3695400" imgH="444240" progId="Equation.3">
                  <p:embed/>
                </p:oleObj>
              </mc:Choice>
              <mc:Fallback>
                <p:oleObj name="公式" r:id="rId3" imgW="3695400" imgH="4442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5450" y="3032125"/>
                        <a:ext cx="6264275" cy="757238"/>
                      </a:xfrm>
                      <a:prstGeom prst="rect">
                        <a:avLst/>
                      </a:prstGeom>
                      <a:solidFill>
                        <a:srgbClr val="00FFFF"/>
                      </a:solidFill>
                    </p:spPr>
                  </p:pic>
                </p:oleObj>
              </mc:Fallback>
            </mc:AlternateContent>
          </a:graphicData>
        </a:graphic>
      </p:graphicFrame>
      <p:sp>
        <p:nvSpPr>
          <p:cNvPr id="338949" name="Rectangle 5"/>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338950" name="Object 6"/>
          <p:cNvGraphicFramePr>
            <a:graphicFrameLocks noChangeAspect="1"/>
          </p:cNvGraphicFramePr>
          <p:nvPr/>
        </p:nvGraphicFramePr>
        <p:xfrm>
          <a:off x="2051050" y="4652963"/>
          <a:ext cx="2362200" cy="798512"/>
        </p:xfrm>
        <a:graphic>
          <a:graphicData uri="http://schemas.openxmlformats.org/presentationml/2006/ole">
            <mc:AlternateContent xmlns:mc="http://schemas.openxmlformats.org/markup-compatibility/2006">
              <mc:Choice xmlns:v="urn:schemas-microsoft-com:vml" Requires="v">
                <p:oleObj spid="_x0000_s338954" name="公式" r:id="rId5" imgW="1346040" imgH="457200" progId="Equation.3">
                  <p:embed/>
                </p:oleObj>
              </mc:Choice>
              <mc:Fallback>
                <p:oleObj name="公式" r:id="rId5" imgW="1346040" imgH="4572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050" y="4652963"/>
                        <a:ext cx="2362200" cy="798512"/>
                      </a:xfrm>
                      <a:prstGeom prst="rect">
                        <a:avLst/>
                      </a:prstGeom>
                      <a:solidFill>
                        <a:srgbClr val="00FFFF"/>
                      </a:solidFill>
                    </p:spPr>
                  </p:pic>
                </p:oleObj>
              </mc:Fallback>
            </mc:AlternateContent>
          </a:graphicData>
        </a:graphic>
      </p:graphicFrame>
      <p:sp>
        <p:nvSpPr>
          <p:cNvPr id="338952" name="Rectangle 8"/>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3"/>
          <p:cNvSpPr>
            <a:spLocks noGrp="1"/>
          </p:cNvSpPr>
          <p:nvPr>
            <p:ph type="sldNum" sz="quarter" idx="12"/>
          </p:nvPr>
        </p:nvSpPr>
        <p:spPr/>
        <p:txBody>
          <a:bodyPr/>
          <a:lstStyle/>
          <a:p>
            <a:fld id="{D5BF383D-593F-4C2A-9BB4-A3F80C33323A}" type="slidenum">
              <a:rPr lang="en-US" altLang="zh-CN"/>
              <a:pPr/>
              <a:t>115</a:t>
            </a:fld>
            <a:endParaRPr lang="en-US" altLang="zh-CN"/>
          </a:p>
        </p:txBody>
      </p:sp>
      <p:sp>
        <p:nvSpPr>
          <p:cNvPr id="339970" name="Rectangle 2"/>
          <p:cNvSpPr>
            <a:spLocks noChangeArrowheads="1"/>
          </p:cNvSpPr>
          <p:nvPr/>
        </p:nvSpPr>
        <p:spPr bwMode="auto">
          <a:xfrm>
            <a:off x="0" y="2208213"/>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pic>
        <p:nvPicPr>
          <p:cNvPr id="3399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688" y="1541463"/>
            <a:ext cx="6265862" cy="3657600"/>
          </a:xfrm>
          <a:prstGeom prst="rect">
            <a:avLst/>
          </a:prstGeom>
          <a:noFill/>
          <a:extLst>
            <a:ext uri="{909E8E84-426E-40DD-AFC4-6F175D3DCCD1}">
              <a14:hiddenFill xmlns:a14="http://schemas.microsoft.com/office/drawing/2010/main">
                <a:solidFill>
                  <a:srgbClr val="FFFFFF"/>
                </a:solidFill>
              </a14:hiddenFill>
            </a:ext>
          </a:extLst>
        </p:spPr>
      </p:pic>
      <p:sp>
        <p:nvSpPr>
          <p:cNvPr id="339972" name="Rectangle 4"/>
          <p:cNvSpPr>
            <a:spLocks noChangeArrowheads="1"/>
          </p:cNvSpPr>
          <p:nvPr/>
        </p:nvSpPr>
        <p:spPr bwMode="auto">
          <a:xfrm>
            <a:off x="1690688" y="5199063"/>
            <a:ext cx="6265862" cy="82232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eaLnBrk="0" hangingPunct="0"/>
            <a:r>
              <a:rPr lang="zh-CN" altLang="en-US" sz="2400" b="1">
                <a:latin typeface="楷体_GB2312" pitchFamily="49" charset="-122"/>
                <a:ea typeface="楷体_GB2312" pitchFamily="49" charset="-122"/>
              </a:rPr>
              <a:t>图</a:t>
            </a:r>
            <a:r>
              <a:rPr lang="en-US" altLang="zh-CN" sz="2400" b="1">
                <a:latin typeface="楷体_GB2312" pitchFamily="49" charset="-122"/>
                <a:ea typeface="楷体_GB2312" pitchFamily="49" charset="-122"/>
              </a:rPr>
              <a:t>4.24  </a:t>
            </a:r>
            <a:r>
              <a:rPr lang="zh-CN" altLang="en-US" sz="2400" b="1">
                <a:latin typeface="楷体_GB2312" pitchFamily="49" charset="-122"/>
                <a:ea typeface="楷体_GB2312" pitchFamily="49" charset="-122"/>
              </a:rPr>
              <a:t>有无积分分离的</a:t>
            </a:r>
            <a:r>
              <a:rPr lang="en-US" altLang="zh-CN" sz="2400" b="1">
                <a:latin typeface="楷体_GB2312" pitchFamily="49" charset="-122"/>
                <a:ea typeface="楷体_GB2312" pitchFamily="49" charset="-122"/>
              </a:rPr>
              <a:t>PID</a:t>
            </a:r>
            <a:r>
              <a:rPr lang="zh-CN" altLang="en-US" sz="2400" b="1">
                <a:latin typeface="楷体_GB2312" pitchFamily="49" charset="-122"/>
                <a:ea typeface="楷体_GB2312" pitchFamily="49" charset="-122"/>
              </a:rPr>
              <a:t>控制效果的比较</a:t>
            </a:r>
            <a:endParaRPr lang="zh-CN" altLang="en-US" sz="2400">
              <a:latin typeface="楷体_GB2312" pitchFamily="49" charset="-122"/>
              <a:ea typeface="楷体_GB2312" pitchFamily="49" charset="-122"/>
            </a:endParaRPr>
          </a:p>
          <a:p>
            <a:pPr algn="ctr" eaLnBrk="0" hangingPunct="0"/>
            <a:r>
              <a:rPr lang="en-US" altLang="zh-CN" sz="2400" b="1" i="1">
                <a:latin typeface="楷体_GB2312" pitchFamily="49" charset="-122"/>
                <a:ea typeface="楷体_GB2312" pitchFamily="49" charset="-122"/>
              </a:rPr>
              <a:t>a</a:t>
            </a:r>
            <a:r>
              <a:rPr lang="en-US" altLang="zh-CN" sz="2400" b="1">
                <a:latin typeface="Times New Roman"/>
                <a:ea typeface="楷体_GB2312" pitchFamily="49" charset="-122"/>
              </a:rPr>
              <a:t>—</a:t>
            </a:r>
            <a:r>
              <a:rPr lang="zh-CN" altLang="en-US" sz="2400" b="1">
                <a:latin typeface="楷体_GB2312" pitchFamily="49" charset="-122"/>
                <a:ea typeface="楷体_GB2312" pitchFamily="49" charset="-122"/>
              </a:rPr>
              <a:t>普通</a:t>
            </a:r>
            <a:r>
              <a:rPr lang="en-US" altLang="zh-CN" sz="2400" b="1">
                <a:latin typeface="楷体_GB2312" pitchFamily="49" charset="-122"/>
                <a:ea typeface="楷体_GB2312" pitchFamily="49" charset="-122"/>
              </a:rPr>
              <a:t>PID   </a:t>
            </a:r>
            <a:r>
              <a:rPr lang="en-US" altLang="zh-CN" sz="2400" b="1" i="1">
                <a:latin typeface="楷体_GB2312" pitchFamily="49" charset="-122"/>
                <a:ea typeface="楷体_GB2312" pitchFamily="49" charset="-122"/>
              </a:rPr>
              <a:t>b</a:t>
            </a:r>
            <a:r>
              <a:rPr lang="en-US" altLang="zh-CN" sz="2400" b="1">
                <a:latin typeface="Times New Roman"/>
                <a:ea typeface="楷体_GB2312" pitchFamily="49" charset="-122"/>
              </a:rPr>
              <a:t>—</a:t>
            </a:r>
            <a:r>
              <a:rPr lang="zh-CN" altLang="en-US" sz="2400" b="1">
                <a:latin typeface="楷体_GB2312" pitchFamily="49" charset="-122"/>
                <a:ea typeface="楷体_GB2312" pitchFamily="49" charset="-122"/>
              </a:rPr>
              <a:t>积分分离</a:t>
            </a:r>
            <a:r>
              <a:rPr lang="en-US" altLang="zh-CN" sz="2400" b="1">
                <a:latin typeface="楷体_GB2312" pitchFamily="49" charset="-122"/>
                <a:ea typeface="楷体_GB2312" pitchFamily="49" charset="-122"/>
              </a:rPr>
              <a:t>PID</a:t>
            </a:r>
          </a:p>
        </p:txBody>
      </p:sp>
      <p:sp>
        <p:nvSpPr>
          <p:cNvPr id="339973" name="Rectangle 5"/>
          <p:cNvSpPr>
            <a:spLocks noChangeArrowheads="1"/>
          </p:cNvSpPr>
          <p:nvPr/>
        </p:nvSpPr>
        <p:spPr bwMode="auto">
          <a:xfrm>
            <a:off x="2411413" y="5589588"/>
            <a:ext cx="4824412" cy="43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339975" name="Rectangle 7"/>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nodePh="1">
                                  <p:stCondLst>
                                    <p:cond delay="0"/>
                                  </p:stCondLst>
                                  <p:endCondLst>
                                    <p:cond evt="begin" delay="0">
                                      <p:tn val="5"/>
                                    </p:cond>
                                  </p:endCondLst>
                                  <p:childTnLst>
                                    <p:animEffect transition="out" filter="blinds(horizontal)">
                                      <p:cBhvr>
                                        <p:cTn id="6" dur="500"/>
                                        <p:tgtEl>
                                          <p:spTgt spid="339973"/>
                                        </p:tgtEl>
                                      </p:cBhvr>
                                    </p:animEffect>
                                    <p:set>
                                      <p:cBhvr>
                                        <p:cTn id="7" dur="1" fill="hold">
                                          <p:stCondLst>
                                            <p:cond delay="499"/>
                                          </p:stCondLst>
                                        </p:cTn>
                                        <p:tgtEl>
                                          <p:spTgt spid="33997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3"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3"/>
          <p:cNvSpPr>
            <a:spLocks noGrp="1"/>
          </p:cNvSpPr>
          <p:nvPr>
            <p:ph type="sldNum" sz="quarter" idx="12"/>
          </p:nvPr>
        </p:nvSpPr>
        <p:spPr/>
        <p:txBody>
          <a:bodyPr/>
          <a:lstStyle/>
          <a:p>
            <a:fld id="{3BD190B3-10C8-4302-B9AD-E602D1D30520}" type="slidenum">
              <a:rPr lang="en-US" altLang="zh-CN"/>
              <a:pPr/>
              <a:t>116</a:t>
            </a:fld>
            <a:endParaRPr lang="en-US" altLang="zh-CN"/>
          </a:p>
        </p:txBody>
      </p:sp>
      <p:sp>
        <p:nvSpPr>
          <p:cNvPr id="342018" name="Rectangle 2"/>
          <p:cNvSpPr>
            <a:spLocks noGrp="1" noRot="1" noChangeArrowheads="1"/>
          </p:cNvSpPr>
          <p:nvPr>
            <p:ph type="body" idx="4294967295"/>
          </p:nvPr>
        </p:nvSpPr>
        <p:spPr>
          <a:xfrm>
            <a:off x="685800" y="1685925"/>
            <a:ext cx="8066088" cy="4400550"/>
          </a:xfrm>
        </p:spPr>
        <p:txBody>
          <a:bodyPr/>
          <a:lstStyle/>
          <a:p>
            <a:pPr>
              <a:buFont typeface="Wingdings 2" pitchFamily="18" charset="2"/>
              <a:buNone/>
            </a:pPr>
            <a:r>
              <a:rPr lang="en-US" altLang="zh-CN" sz="2800" b="1">
                <a:latin typeface="楷体_GB2312" pitchFamily="49" charset="-122"/>
                <a:ea typeface="楷体_GB2312" pitchFamily="49" charset="-122"/>
              </a:rPr>
              <a:t>(2)</a:t>
            </a:r>
            <a:r>
              <a:rPr lang="zh-CN" altLang="en-US" sz="2800" b="1">
                <a:latin typeface="楷体_GB2312" pitchFamily="49" charset="-122"/>
                <a:ea typeface="楷体_GB2312" pitchFamily="49" charset="-122"/>
              </a:rPr>
              <a:t>抗积分饱和</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算法（遇限削弱积分</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算法）</a:t>
            </a:r>
          </a:p>
          <a:p>
            <a:pPr>
              <a:buFont typeface="Wingdings 2" pitchFamily="18" charset="2"/>
              <a:buNone/>
            </a:pPr>
            <a:endParaRPr lang="zh-CN" altLang="en-US" sz="2800" b="1">
              <a:latin typeface="楷体_GB2312" pitchFamily="49" charset="-122"/>
              <a:ea typeface="楷体_GB2312" pitchFamily="49" charset="-122"/>
            </a:endParaRPr>
          </a:p>
          <a:p>
            <a:r>
              <a:rPr lang="zh-CN" altLang="en-US" sz="2400" b="1">
                <a:latin typeface="楷体_GB2312" pitchFamily="49" charset="-122"/>
                <a:ea typeface="楷体_GB2312" pitchFamily="49" charset="-122"/>
              </a:rPr>
              <a:t>若上一时刻控制输出已经达到最大（小），则此次</a:t>
            </a:r>
            <a:r>
              <a:rPr lang="zh-CN" altLang="en-US" sz="2400" b="1">
                <a:solidFill>
                  <a:schemeClr val="tx2"/>
                </a:solidFill>
                <a:latin typeface="楷体_GB2312" pitchFamily="49" charset="-122"/>
                <a:ea typeface="楷体_GB2312" pitchFamily="49" charset="-122"/>
              </a:rPr>
              <a:t>只累加负（正）偏差</a:t>
            </a:r>
            <a:r>
              <a:rPr lang="zh-CN" altLang="en-US" sz="2400" b="1">
                <a:latin typeface="楷体_GB2312" pitchFamily="49" charset="-122"/>
                <a:ea typeface="楷体_GB2312" pitchFamily="49" charset="-122"/>
              </a:rPr>
              <a:t> ，以避免控制量长时间停留在饱和区。</a:t>
            </a:r>
            <a:r>
              <a:rPr lang="zh-CN" altLang="en-US" b="1">
                <a:latin typeface="楷体_GB2312" pitchFamily="49" charset="-122"/>
                <a:ea typeface="楷体_GB2312" pitchFamily="49" charset="-122"/>
              </a:rPr>
              <a:t> </a:t>
            </a:r>
          </a:p>
          <a:p>
            <a:endParaRPr lang="en-US" altLang="zh-CN" b="1">
              <a:latin typeface="楷体_GB2312" pitchFamily="49" charset="-122"/>
              <a:ea typeface="楷体_GB2312" pitchFamily="49" charset="-122"/>
            </a:endParaRPr>
          </a:p>
        </p:txBody>
      </p:sp>
      <p:sp>
        <p:nvSpPr>
          <p:cNvPr id="342020" name="Rectangle 4"/>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8C513D00-61D5-4DB0-8A60-AE557817C00A}" type="slidenum">
              <a:rPr lang="en-US" altLang="zh-CN"/>
              <a:pPr/>
              <a:t>117</a:t>
            </a:fld>
            <a:endParaRPr lang="en-US" altLang="zh-CN"/>
          </a:p>
        </p:txBody>
      </p:sp>
      <p:sp>
        <p:nvSpPr>
          <p:cNvPr id="340995" name="Rectangle 3"/>
          <p:cNvSpPr>
            <a:spLocks noGrp="1" noRot="1" noChangeArrowheads="1"/>
          </p:cNvSpPr>
          <p:nvPr>
            <p:ph type="body" idx="1"/>
          </p:nvPr>
        </p:nvSpPr>
        <p:spPr>
          <a:xfrm>
            <a:off x="685800" y="836613"/>
            <a:ext cx="7772400" cy="5259387"/>
          </a:xfrm>
        </p:spPr>
        <p:txBody>
          <a:bodyPr/>
          <a:lstStyle/>
          <a:p>
            <a:pPr>
              <a:lnSpc>
                <a:spcPct val="90000"/>
              </a:lnSpc>
            </a:pPr>
            <a:r>
              <a:rPr lang="zh-CN" altLang="en-US" sz="2800" b="1">
                <a:latin typeface="楷体_GB2312" pitchFamily="49" charset="-122"/>
                <a:ea typeface="楷体_GB2312" pitchFamily="49" charset="-122"/>
              </a:rPr>
              <a:t>在数字</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控制中，若被控系统长时间出现偏差或偏差较大，</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算法计算出的控制变量可能会溢出，也即数字控制器运算得出的控制变量</a:t>
            </a:r>
            <a:r>
              <a:rPr lang="en-US" altLang="zh-CN" sz="2800" b="1" i="1">
                <a:latin typeface="楷体_GB2312" pitchFamily="49" charset="-122"/>
                <a:ea typeface="楷体_GB2312" pitchFamily="49" charset="-122"/>
              </a:rPr>
              <a:t>u</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k</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超出数模转换器所能表示的数值范围</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u</a:t>
            </a:r>
            <a:r>
              <a:rPr lang="en-US" altLang="zh-CN" sz="2800" b="1" baseline="-25000">
                <a:latin typeface="楷体_GB2312" pitchFamily="49" charset="-122"/>
                <a:ea typeface="楷体_GB2312" pitchFamily="49" charset="-122"/>
              </a:rPr>
              <a:t>min</a:t>
            </a:r>
            <a:r>
              <a:rPr lang="zh-CN" altLang="en-US"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u</a:t>
            </a:r>
            <a:r>
              <a:rPr lang="en-US" altLang="zh-CN" sz="2800" b="1" baseline="-25000">
                <a:latin typeface="楷体_GB2312" pitchFamily="49" charset="-122"/>
                <a:ea typeface="楷体_GB2312" pitchFamily="49" charset="-122"/>
              </a:rPr>
              <a:t>max</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a:t>
            </a:r>
          </a:p>
          <a:p>
            <a:pPr>
              <a:lnSpc>
                <a:spcPct val="90000"/>
              </a:lnSpc>
            </a:pPr>
            <a:r>
              <a:rPr lang="zh-CN" altLang="en-US" sz="2800" b="1">
                <a:latin typeface="楷体_GB2312" pitchFamily="49" charset="-122"/>
                <a:ea typeface="楷体_GB2312" pitchFamily="49" charset="-122"/>
              </a:rPr>
              <a:t>而数模转换器的数值范围与执行机构是匹配的，如</a:t>
            </a:r>
            <a:r>
              <a:rPr lang="en-US" altLang="zh-CN" sz="2800" b="1" i="1">
                <a:latin typeface="楷体_GB2312" pitchFamily="49" charset="-122"/>
                <a:ea typeface="楷体_GB2312" pitchFamily="49" charset="-122"/>
              </a:rPr>
              <a:t>u</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k</a:t>
            </a:r>
            <a:r>
              <a:rPr lang="en-US" altLang="zh-CN" sz="2800" b="1">
                <a:latin typeface="楷体_GB2312" pitchFamily="49" charset="-122"/>
                <a:ea typeface="楷体_GB2312" pitchFamily="49" charset="-122"/>
              </a:rPr>
              <a:t>)= </a:t>
            </a:r>
            <a:r>
              <a:rPr lang="en-US" altLang="zh-CN" sz="2800" b="1" i="1">
                <a:latin typeface="楷体_GB2312" pitchFamily="49" charset="-122"/>
                <a:ea typeface="楷体_GB2312" pitchFamily="49" charset="-122"/>
              </a:rPr>
              <a:t>u</a:t>
            </a:r>
            <a:r>
              <a:rPr lang="en-US" altLang="zh-CN" sz="2800" b="1" baseline="-25000">
                <a:latin typeface="楷体_GB2312" pitchFamily="49" charset="-122"/>
                <a:ea typeface="楷体_GB2312" pitchFamily="49" charset="-122"/>
              </a:rPr>
              <a:t>max</a:t>
            </a:r>
            <a:r>
              <a:rPr lang="zh-CN" altLang="en-US" sz="2800" b="1">
                <a:latin typeface="楷体_GB2312" pitchFamily="49" charset="-122"/>
                <a:ea typeface="楷体_GB2312" pitchFamily="49" charset="-122"/>
              </a:rPr>
              <a:t>对应调节阀全开，</a:t>
            </a:r>
            <a:r>
              <a:rPr lang="en-US" altLang="zh-CN" sz="2800" b="1" i="1">
                <a:latin typeface="楷体_GB2312" pitchFamily="49" charset="-122"/>
                <a:ea typeface="楷体_GB2312" pitchFamily="49" charset="-122"/>
              </a:rPr>
              <a:t>u</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k</a:t>
            </a:r>
            <a:r>
              <a:rPr lang="en-US" altLang="zh-CN" sz="2800" b="1">
                <a:latin typeface="楷体_GB2312" pitchFamily="49" charset="-122"/>
                <a:ea typeface="楷体_GB2312" pitchFamily="49" charset="-122"/>
              </a:rPr>
              <a:t>)= </a:t>
            </a:r>
            <a:r>
              <a:rPr lang="en-US" altLang="zh-CN" sz="2800" b="1" i="1">
                <a:latin typeface="楷体_GB2312" pitchFamily="49" charset="-122"/>
                <a:ea typeface="楷体_GB2312" pitchFamily="49" charset="-122"/>
              </a:rPr>
              <a:t>u</a:t>
            </a:r>
            <a:r>
              <a:rPr lang="en-US" altLang="zh-CN" sz="2800" b="1" baseline="-25000">
                <a:latin typeface="楷体_GB2312" pitchFamily="49" charset="-122"/>
                <a:ea typeface="楷体_GB2312" pitchFamily="49" charset="-122"/>
              </a:rPr>
              <a:t>min</a:t>
            </a:r>
            <a:r>
              <a:rPr lang="zh-CN" altLang="en-US" sz="2800" b="1">
                <a:latin typeface="楷体_GB2312" pitchFamily="49" charset="-122"/>
                <a:ea typeface="楷体_GB2312" pitchFamily="49" charset="-122"/>
              </a:rPr>
              <a:t>对应阀门全关。所以，一旦溢出，执行机构将处于极限位置而不再跟随响应数字控制器的输出，即出现了积分饱和。</a:t>
            </a:r>
          </a:p>
        </p:txBody>
      </p:sp>
      <p:sp>
        <p:nvSpPr>
          <p:cNvPr id="340996" name="Rectangle 4"/>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85276362-7B45-4F28-83C8-57651A65421A}" type="slidenum">
              <a:rPr lang="en-US" altLang="zh-CN"/>
              <a:pPr/>
              <a:t>118</a:t>
            </a:fld>
            <a:endParaRPr lang="en-US" altLang="zh-CN"/>
          </a:p>
        </p:txBody>
      </p:sp>
      <p:sp>
        <p:nvSpPr>
          <p:cNvPr id="455682" name="Rectangle 2"/>
          <p:cNvSpPr>
            <a:spLocks noGrp="1" noRot="1" noChangeArrowheads="1"/>
          </p:cNvSpPr>
          <p:nvPr>
            <p:ph type="body" idx="1"/>
          </p:nvPr>
        </p:nvSpPr>
        <p:spPr>
          <a:xfrm>
            <a:off x="684213" y="1125538"/>
            <a:ext cx="7772400" cy="3529012"/>
          </a:xfrm>
        </p:spPr>
        <p:txBody>
          <a:bodyPr/>
          <a:lstStyle/>
          <a:p>
            <a:pPr>
              <a:lnSpc>
                <a:spcPct val="90000"/>
              </a:lnSpc>
            </a:pPr>
            <a:r>
              <a:rPr lang="zh-CN" altLang="en-US" sz="2800" b="1">
                <a:latin typeface="楷体_GB2312" pitchFamily="49" charset="-122"/>
                <a:ea typeface="楷体_GB2312" pitchFamily="49" charset="-122"/>
              </a:rPr>
              <a:t>在计算控制变量</a:t>
            </a:r>
            <a:r>
              <a:rPr lang="en-US" altLang="zh-CN" sz="2800" b="1" i="1">
                <a:latin typeface="楷体_GB2312" pitchFamily="49" charset="-122"/>
                <a:ea typeface="楷体_GB2312" pitchFamily="49" charset="-122"/>
              </a:rPr>
              <a:t>u</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k</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时，先判断上一时刻的控制变量</a:t>
            </a:r>
            <a:r>
              <a:rPr lang="en-US" altLang="zh-CN" sz="2800" b="1" i="1">
                <a:latin typeface="楷体_GB2312" pitchFamily="49" charset="-122"/>
                <a:ea typeface="楷体_GB2312" pitchFamily="49" charset="-122"/>
              </a:rPr>
              <a:t>u</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k</a:t>
            </a:r>
            <a:r>
              <a:rPr lang="en-US" altLang="zh-CN" sz="2800" b="1">
                <a:latin typeface="楷体_GB2312" pitchFamily="49" charset="-122"/>
                <a:ea typeface="楷体_GB2312" pitchFamily="49" charset="-122"/>
              </a:rPr>
              <a:t>-1)</a:t>
            </a:r>
            <a:r>
              <a:rPr lang="zh-CN" altLang="en-US" sz="2800" b="1">
                <a:latin typeface="楷体_GB2312" pitchFamily="49" charset="-122"/>
                <a:ea typeface="楷体_GB2312" pitchFamily="49" charset="-122"/>
              </a:rPr>
              <a:t>是否已超过限制范围，</a:t>
            </a:r>
          </a:p>
          <a:p>
            <a:pPr>
              <a:lnSpc>
                <a:spcPct val="90000"/>
              </a:lnSpc>
            </a:pPr>
            <a:r>
              <a:rPr lang="zh-CN" altLang="en-US" sz="2800" b="1">
                <a:latin typeface="楷体_GB2312" pitchFamily="49" charset="-122"/>
                <a:ea typeface="楷体_GB2312" pitchFamily="49" charset="-122"/>
              </a:rPr>
              <a:t>若</a:t>
            </a:r>
            <a:r>
              <a:rPr lang="en-US" altLang="zh-CN" sz="2800" b="1" i="1">
                <a:latin typeface="楷体_GB2312" pitchFamily="49" charset="-122"/>
                <a:ea typeface="楷体_GB2312" pitchFamily="49" charset="-122"/>
              </a:rPr>
              <a:t>u</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k</a:t>
            </a:r>
            <a:r>
              <a:rPr lang="en-US" altLang="zh-CN" sz="2800" b="1">
                <a:latin typeface="楷体_GB2312" pitchFamily="49" charset="-122"/>
                <a:ea typeface="楷体_GB2312" pitchFamily="49" charset="-122"/>
              </a:rPr>
              <a:t>-1)&gt; </a:t>
            </a:r>
            <a:r>
              <a:rPr lang="en-US" altLang="zh-CN" sz="2800" b="1" i="1">
                <a:latin typeface="楷体_GB2312" pitchFamily="49" charset="-122"/>
                <a:ea typeface="楷体_GB2312" pitchFamily="49" charset="-122"/>
              </a:rPr>
              <a:t>u</a:t>
            </a:r>
            <a:r>
              <a:rPr lang="en-US" altLang="zh-CN" sz="2800" b="1" baseline="-25000">
                <a:latin typeface="楷体_GB2312" pitchFamily="49" charset="-122"/>
                <a:ea typeface="楷体_GB2312" pitchFamily="49" charset="-122"/>
              </a:rPr>
              <a:t>max</a:t>
            </a:r>
            <a:r>
              <a:rPr lang="en-US" altLang="zh-CN" sz="2800" b="1">
                <a:latin typeface="楷体_GB2312" pitchFamily="49" charset="-122"/>
                <a:ea typeface="楷体_GB2312" pitchFamily="49" charset="-122"/>
              </a:rPr>
              <a:t> </a:t>
            </a:r>
            <a:r>
              <a:rPr lang="zh-CN" altLang="en-US" sz="2800" b="1">
                <a:latin typeface="楷体_GB2312" pitchFamily="49" charset="-122"/>
                <a:ea typeface="楷体_GB2312" pitchFamily="49" charset="-122"/>
              </a:rPr>
              <a:t>。则只累加负偏差，</a:t>
            </a:r>
          </a:p>
          <a:p>
            <a:pPr>
              <a:lnSpc>
                <a:spcPct val="90000"/>
              </a:lnSpc>
            </a:pPr>
            <a:r>
              <a:rPr lang="zh-CN" altLang="en-US" sz="2800" b="1">
                <a:latin typeface="楷体_GB2312" pitchFamily="49" charset="-122"/>
                <a:ea typeface="楷体_GB2312" pitchFamily="49" charset="-122"/>
              </a:rPr>
              <a:t>若</a:t>
            </a:r>
            <a:r>
              <a:rPr lang="en-US" altLang="zh-CN" sz="2800" b="1" i="1">
                <a:latin typeface="楷体_GB2312" pitchFamily="49" charset="-122"/>
                <a:ea typeface="楷体_GB2312" pitchFamily="49" charset="-122"/>
              </a:rPr>
              <a:t>u</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k</a:t>
            </a:r>
            <a:r>
              <a:rPr lang="en-US" altLang="zh-CN" sz="2800" b="1">
                <a:latin typeface="楷体_GB2312" pitchFamily="49" charset="-122"/>
                <a:ea typeface="楷体_GB2312" pitchFamily="49" charset="-122"/>
              </a:rPr>
              <a:t>-1)&lt; </a:t>
            </a:r>
            <a:r>
              <a:rPr lang="en-US" altLang="zh-CN" sz="2800" b="1" i="1">
                <a:latin typeface="楷体_GB2312" pitchFamily="49" charset="-122"/>
                <a:ea typeface="楷体_GB2312" pitchFamily="49" charset="-122"/>
              </a:rPr>
              <a:t>u</a:t>
            </a:r>
            <a:r>
              <a:rPr lang="en-US" altLang="zh-CN" sz="2800" b="1" baseline="-25000">
                <a:latin typeface="楷体_GB2312" pitchFamily="49" charset="-122"/>
                <a:ea typeface="楷体_GB2312" pitchFamily="49" charset="-122"/>
              </a:rPr>
              <a:t>min</a:t>
            </a:r>
            <a:r>
              <a:rPr lang="en-US" altLang="zh-CN" sz="2800" b="1">
                <a:latin typeface="楷体_GB2312" pitchFamily="49" charset="-122"/>
                <a:ea typeface="楷体_GB2312" pitchFamily="49" charset="-122"/>
              </a:rPr>
              <a:t> </a:t>
            </a:r>
            <a:r>
              <a:rPr lang="zh-CN" altLang="en-US" sz="2800" b="1">
                <a:latin typeface="楷体_GB2312" pitchFamily="49" charset="-122"/>
                <a:ea typeface="楷体_GB2312" pitchFamily="49" charset="-122"/>
              </a:rPr>
              <a:t>，则只累加正偏差，</a:t>
            </a:r>
          </a:p>
          <a:p>
            <a:pPr>
              <a:lnSpc>
                <a:spcPct val="90000"/>
              </a:lnSpc>
            </a:pPr>
            <a:r>
              <a:rPr lang="zh-CN" altLang="en-US" sz="2800" b="1">
                <a:latin typeface="楷体_GB2312" pitchFamily="49" charset="-122"/>
                <a:ea typeface="楷体_GB2312" pitchFamily="49" charset="-122"/>
              </a:rPr>
              <a:t>这样就可以避免控制变量长时间停留在饱和区。</a:t>
            </a:r>
          </a:p>
          <a:p>
            <a:pPr>
              <a:lnSpc>
                <a:spcPct val="90000"/>
              </a:lnSpc>
            </a:pPr>
            <a:endParaRPr lang="en-US" altLang="zh-CN" sz="2800" b="1">
              <a:latin typeface="楷体_GB2312" pitchFamily="49" charset="-122"/>
              <a:ea typeface="楷体_GB2312" pitchFamily="49" charset="-122"/>
            </a:endParaRPr>
          </a:p>
        </p:txBody>
      </p:sp>
      <p:sp>
        <p:nvSpPr>
          <p:cNvPr id="455683" name="Rectangle 3"/>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B5B1D277-6292-423C-9C3F-C747F937A6AB}" type="slidenum">
              <a:rPr lang="en-US" altLang="zh-CN"/>
              <a:pPr/>
              <a:t>119</a:t>
            </a:fld>
            <a:endParaRPr lang="en-US" altLang="zh-CN"/>
          </a:p>
        </p:txBody>
      </p:sp>
      <p:sp>
        <p:nvSpPr>
          <p:cNvPr id="456707" name="Rectangle 3"/>
          <p:cNvSpPr>
            <a:spLocks noGrp="1" noRot="1" noChangeArrowheads="1"/>
          </p:cNvSpPr>
          <p:nvPr>
            <p:ph type="body" idx="1"/>
          </p:nvPr>
        </p:nvSpPr>
        <p:spPr>
          <a:xfrm>
            <a:off x="323850" y="836613"/>
            <a:ext cx="8540750" cy="4498975"/>
          </a:xfrm>
        </p:spPr>
        <p:txBody>
          <a:bodyPr/>
          <a:lstStyle/>
          <a:p>
            <a:pPr>
              <a:lnSpc>
                <a:spcPct val="90000"/>
              </a:lnSpc>
            </a:pPr>
            <a:r>
              <a:rPr kumimoji="1" lang="en-US" altLang="zh-CN" b="1">
                <a:solidFill>
                  <a:schemeClr val="folHlink"/>
                </a:solidFill>
                <a:latin typeface="楷体_GB2312" pitchFamily="49" charset="-122"/>
                <a:ea typeface="楷体_GB2312" pitchFamily="49" charset="-122"/>
              </a:rPr>
              <a:t>2</a:t>
            </a:r>
            <a:r>
              <a:rPr kumimoji="1" lang="zh-CN" altLang="en-US" b="1">
                <a:solidFill>
                  <a:schemeClr val="folHlink"/>
                </a:solidFill>
                <a:latin typeface="楷体_GB2312" pitchFamily="49" charset="-122"/>
                <a:ea typeface="楷体_GB2312" pitchFamily="49" charset="-122"/>
              </a:rPr>
              <a:t>．微分项改进的数字</a:t>
            </a:r>
            <a:r>
              <a:rPr kumimoji="1" lang="en-US" altLang="zh-CN" b="1">
                <a:solidFill>
                  <a:schemeClr val="folHlink"/>
                </a:solidFill>
                <a:latin typeface="楷体_GB2312" pitchFamily="49" charset="-122"/>
                <a:ea typeface="楷体_GB2312" pitchFamily="49" charset="-122"/>
              </a:rPr>
              <a:t>PID</a:t>
            </a:r>
            <a:r>
              <a:rPr kumimoji="1" lang="zh-CN" altLang="en-US" b="1">
                <a:solidFill>
                  <a:schemeClr val="folHlink"/>
                </a:solidFill>
                <a:latin typeface="楷体_GB2312" pitchFamily="49" charset="-122"/>
                <a:ea typeface="楷体_GB2312" pitchFamily="49" charset="-122"/>
              </a:rPr>
              <a:t>控制算法</a:t>
            </a:r>
            <a:endParaRPr kumimoji="1" lang="zh-CN" altLang="en-US">
              <a:solidFill>
                <a:schemeClr val="folHlink"/>
              </a:solidFill>
              <a:latin typeface="楷体_GB2312" pitchFamily="49" charset="-122"/>
              <a:ea typeface="楷体_GB2312" pitchFamily="49" charset="-122"/>
            </a:endParaRPr>
          </a:p>
          <a:p>
            <a:pPr>
              <a:lnSpc>
                <a:spcPct val="90000"/>
              </a:lnSpc>
            </a:pPr>
            <a:r>
              <a:rPr kumimoji="1" lang="zh-CN" altLang="en-US" sz="2800" b="1">
                <a:latin typeface="楷体_GB2312" pitchFamily="49" charset="-122"/>
                <a:ea typeface="楷体_GB2312" pitchFamily="49" charset="-122"/>
              </a:rPr>
              <a:t>在</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控制中，微分项根据偏差变化的趋势及时施加作用，从而有效地抑制偏差增长，减小系统输出的超凋，克服减弱振荡，加快动态过程。</a:t>
            </a:r>
          </a:p>
          <a:p>
            <a:pPr>
              <a:lnSpc>
                <a:spcPct val="90000"/>
              </a:lnSpc>
            </a:pPr>
            <a:r>
              <a:rPr kumimoji="1" lang="zh-CN" altLang="en-US" sz="2800" b="1">
                <a:latin typeface="楷体_GB2312" pitchFamily="49" charset="-122"/>
                <a:ea typeface="楷体_GB2312" pitchFamily="49" charset="-122"/>
              </a:rPr>
              <a:t>但是微分作用对高频干扰非常灵敏，容易引起控制过程振荡，降低调节品质。为此有必要对</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算法中的微分项进行改进。</a:t>
            </a:r>
          </a:p>
          <a:p>
            <a:pPr>
              <a:lnSpc>
                <a:spcPct val="90000"/>
              </a:lnSpc>
            </a:pPr>
            <a:r>
              <a:rPr kumimoji="1" lang="zh-CN" altLang="en-US" sz="2800" b="1">
                <a:solidFill>
                  <a:schemeClr val="hlink"/>
                </a:solidFill>
                <a:latin typeface="楷体_GB2312" pitchFamily="49" charset="-122"/>
                <a:ea typeface="楷体_GB2312" pitchFamily="49" charset="-122"/>
              </a:rPr>
              <a:t>微分项改进算法</a:t>
            </a:r>
          </a:p>
          <a:p>
            <a:pPr>
              <a:lnSpc>
                <a:spcPct val="90000"/>
              </a:lnSpc>
              <a:buFont typeface="Wingdings 2" pitchFamily="18" charset="2"/>
              <a:buNone/>
            </a:pPr>
            <a:r>
              <a:rPr kumimoji="1" lang="zh-CN" altLang="en-US" sz="2800" b="1">
                <a:latin typeface="楷体_GB2312" pitchFamily="49" charset="-122"/>
                <a:ea typeface="楷体_GB2312" pitchFamily="49" charset="-122"/>
              </a:rPr>
              <a:t>      </a:t>
            </a:r>
            <a:r>
              <a:rPr kumimoji="1" lang="en-US" altLang="zh-CN" sz="2800" b="1">
                <a:solidFill>
                  <a:schemeClr val="tx2"/>
                </a:solidFill>
                <a:latin typeface="楷体_GB2312" pitchFamily="49" charset="-122"/>
                <a:ea typeface="楷体_GB2312" pitchFamily="49" charset="-122"/>
              </a:rPr>
              <a:t>-</a:t>
            </a:r>
            <a:r>
              <a:rPr kumimoji="1" lang="zh-CN" altLang="en-US" sz="2800" b="1">
                <a:solidFill>
                  <a:schemeClr val="tx2"/>
                </a:solidFill>
                <a:latin typeface="楷体_GB2312" pitchFamily="49" charset="-122"/>
                <a:ea typeface="楷体_GB2312" pitchFamily="49" charset="-122"/>
              </a:rPr>
              <a:t>不完全微分算法</a:t>
            </a:r>
          </a:p>
          <a:p>
            <a:pPr>
              <a:lnSpc>
                <a:spcPct val="90000"/>
              </a:lnSpc>
              <a:buFont typeface="Wingdings 2" pitchFamily="18" charset="2"/>
              <a:buNone/>
            </a:pPr>
            <a:r>
              <a:rPr kumimoji="1" lang="zh-CN" altLang="en-US" sz="2800" b="1">
                <a:solidFill>
                  <a:schemeClr val="tx2"/>
                </a:solidFill>
                <a:latin typeface="楷体_GB2312" pitchFamily="49" charset="-122"/>
                <a:ea typeface="楷体_GB2312" pitchFamily="49" charset="-122"/>
              </a:rPr>
              <a:t>      </a:t>
            </a:r>
            <a:r>
              <a:rPr kumimoji="1" lang="en-US" altLang="zh-CN" sz="2800" b="1">
                <a:solidFill>
                  <a:schemeClr val="tx2"/>
                </a:solidFill>
                <a:latin typeface="楷体_GB2312" pitchFamily="49" charset="-122"/>
                <a:ea typeface="楷体_GB2312" pitchFamily="49" charset="-122"/>
              </a:rPr>
              <a:t>-</a:t>
            </a:r>
            <a:r>
              <a:rPr kumimoji="1" lang="zh-CN" altLang="en-US" sz="2800" b="1">
                <a:solidFill>
                  <a:schemeClr val="tx2"/>
                </a:solidFill>
                <a:latin typeface="楷体_GB2312" pitchFamily="49" charset="-122"/>
                <a:ea typeface="楷体_GB2312" pitchFamily="49" charset="-122"/>
              </a:rPr>
              <a:t>微分先行算法。</a:t>
            </a:r>
            <a:r>
              <a:rPr kumimoji="1" lang="zh-CN" altLang="en-US" sz="2800" b="1">
                <a:latin typeface="楷体_GB2312" pitchFamily="49" charset="-122"/>
                <a:ea typeface="楷体_GB2312" pitchFamily="49" charset="-122"/>
              </a:rPr>
              <a:t> </a:t>
            </a:r>
          </a:p>
          <a:p>
            <a:pPr>
              <a:lnSpc>
                <a:spcPct val="90000"/>
              </a:lnSpc>
            </a:pPr>
            <a:endParaRPr lang="en-US" altLang="zh-CN" sz="2800">
              <a:latin typeface="楷体_GB2312" pitchFamily="49" charset="-122"/>
              <a:ea typeface="楷体_GB2312" pitchFamily="49" charset="-122"/>
            </a:endParaRPr>
          </a:p>
        </p:txBody>
      </p:sp>
      <p:sp>
        <p:nvSpPr>
          <p:cNvPr id="456708" name="Rectangle 4"/>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F442CF2A-91A7-4F0F-A714-AD5809ED8B3D}" type="slidenum">
              <a:rPr lang="en-US" altLang="zh-CN"/>
              <a:pPr/>
              <a:t>12</a:t>
            </a:fld>
            <a:endParaRPr lang="en-US" altLang="zh-CN"/>
          </a:p>
        </p:txBody>
      </p:sp>
      <p:sp>
        <p:nvSpPr>
          <p:cNvPr id="212994" name="Rectangle 2"/>
          <p:cNvSpPr>
            <a:spLocks noChangeArrowheads="1"/>
          </p:cNvSpPr>
          <p:nvPr/>
        </p:nvSpPr>
        <p:spPr bwMode="auto">
          <a:xfrm>
            <a:off x="323850" y="1389063"/>
            <a:ext cx="8496300" cy="308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buFontTx/>
              <a:buChar char="•"/>
            </a:pPr>
            <a:r>
              <a:rPr kumimoji="1" lang="en-US" altLang="zh-CN" sz="2800" b="1">
                <a:latin typeface="楷体_GB2312" pitchFamily="49" charset="-122"/>
                <a:ea typeface="楷体_GB2312" pitchFamily="49" charset="-122"/>
              </a:rPr>
              <a:t>  </a:t>
            </a:r>
            <a:r>
              <a:rPr kumimoji="1" lang="zh-CN" altLang="en-US" sz="2800" b="1">
                <a:latin typeface="楷体_GB2312" pitchFamily="49" charset="-122"/>
                <a:ea typeface="楷体_GB2312" pitchFamily="49" charset="-122"/>
              </a:rPr>
              <a:t>当</a:t>
            </a:r>
            <a:r>
              <a:rPr kumimoji="1" lang="en-US" altLang="zh-CN" sz="2800" b="1">
                <a:latin typeface="楷体_GB2312" pitchFamily="49" charset="-122"/>
                <a:ea typeface="楷体_GB2312" pitchFamily="49" charset="-122"/>
              </a:rPr>
              <a:t>|</a:t>
            </a:r>
            <a:r>
              <a:rPr kumimoji="1" lang="en-US" altLang="zh-CN" sz="2800" b="1" i="1">
                <a:latin typeface="楷体_GB2312" pitchFamily="49" charset="-122"/>
                <a:ea typeface="楷体_GB2312" pitchFamily="49" charset="-122"/>
              </a:rPr>
              <a:t>e</a:t>
            </a:r>
            <a:r>
              <a:rPr kumimoji="1" lang="en-US" altLang="zh-CN" sz="2800" b="1">
                <a:latin typeface="楷体_GB2312" pitchFamily="49" charset="-122"/>
                <a:ea typeface="楷体_GB2312" pitchFamily="49" charset="-122"/>
              </a:rPr>
              <a:t>(</a:t>
            </a:r>
            <a:r>
              <a:rPr kumimoji="1" lang="en-US" altLang="zh-CN" sz="2800" b="1" i="1">
                <a:latin typeface="楷体_GB2312" pitchFamily="49" charset="-122"/>
                <a:ea typeface="楷体_GB2312" pitchFamily="49" charset="-122"/>
              </a:rPr>
              <a:t>t</a:t>
            </a:r>
            <a:r>
              <a:rPr kumimoji="1" lang="en-US" altLang="zh-CN" sz="2800" b="1">
                <a:latin typeface="楷体_GB2312" pitchFamily="49" charset="-122"/>
                <a:ea typeface="楷体_GB2312" pitchFamily="49" charset="-122"/>
              </a:rPr>
              <a:t>)|</a:t>
            </a:r>
            <a:r>
              <a:rPr kumimoji="1" lang="zh-CN" altLang="en-US" sz="2800" b="1">
                <a:latin typeface="楷体_GB2312" pitchFamily="49" charset="-122"/>
                <a:ea typeface="楷体_GB2312" pitchFamily="49" charset="-122"/>
              </a:rPr>
              <a:t>超出该范围时，控制器输出具有饱和特性，保持在最小或最大值。</a:t>
            </a:r>
          </a:p>
          <a:p>
            <a:pPr eaLnBrk="0" hangingPunct="0">
              <a:buFontTx/>
              <a:buChar char="•"/>
            </a:pPr>
            <a:r>
              <a:rPr kumimoji="1" lang="zh-CN" altLang="en-US" sz="2800" b="1">
                <a:latin typeface="楷体_GB2312" pitchFamily="49" charset="-122"/>
                <a:ea typeface="楷体_GB2312" pitchFamily="49" charset="-122"/>
              </a:rPr>
              <a:t>  因此，比例控制有一定的应用范围，超过该范围时，控制器输出与输入之间不成比例关系。</a:t>
            </a:r>
          </a:p>
          <a:p>
            <a:pPr eaLnBrk="0" hangingPunct="0">
              <a:buFontTx/>
              <a:buChar char="•"/>
            </a:pPr>
            <a:r>
              <a:rPr kumimoji="1" lang="zh-CN" altLang="en-US" sz="2800" b="1">
                <a:latin typeface="楷体_GB2312" pitchFamily="49" charset="-122"/>
                <a:ea typeface="楷体_GB2312" pitchFamily="49" charset="-122"/>
              </a:rPr>
              <a:t>  这表明，从局部范围看，比例控制作用表示控制输出与输入之间是线性关系，但从整体范围看，两者之间是非线性关系。</a:t>
            </a:r>
          </a:p>
        </p:txBody>
      </p:sp>
      <p:sp>
        <p:nvSpPr>
          <p:cNvPr id="212997" name="Rectangle 5"/>
          <p:cNvSpPr>
            <a:spLocks noChangeArrowheads="1"/>
          </p:cNvSpPr>
          <p:nvPr>
            <p:ph type="title"/>
          </p:nvPr>
        </p:nvSpPr>
        <p:spPr>
          <a:xfrm>
            <a:off x="301625" y="228600"/>
            <a:ext cx="8540750" cy="679450"/>
          </a:xfrm>
          <a:noFill/>
          <a:ln/>
          <a:extLs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4.2.1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比例控制的调节规律和比例带</a:t>
            </a:r>
          </a:p>
        </p:txBody>
      </p:sp>
    </p:spTree>
  </p:cSld>
  <p:clrMapOvr>
    <a:masterClrMapping/>
  </p:clrMapOvr>
  <p:transition>
    <p:blinds dir="vert"/>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097E3B5B-2953-4CE8-80F6-94BF02136F45}" type="slidenum">
              <a:rPr lang="en-US" altLang="zh-CN"/>
              <a:pPr/>
              <a:t>120</a:t>
            </a:fld>
            <a:endParaRPr lang="en-US" altLang="zh-CN"/>
          </a:p>
        </p:txBody>
      </p:sp>
      <p:sp>
        <p:nvSpPr>
          <p:cNvPr id="457731" name="Rectangle 3"/>
          <p:cNvSpPr>
            <a:spLocks noGrp="1" noRot="1" noChangeArrowheads="1"/>
          </p:cNvSpPr>
          <p:nvPr>
            <p:ph type="body" idx="1"/>
          </p:nvPr>
        </p:nvSpPr>
        <p:spPr>
          <a:xfrm>
            <a:off x="301625" y="692150"/>
            <a:ext cx="8540750" cy="5407025"/>
          </a:xfrm>
        </p:spPr>
        <p:txBody>
          <a:bodyPr/>
          <a:lstStyle/>
          <a:p>
            <a:r>
              <a:rPr kumimoji="1" lang="en-US" altLang="zh-CN" b="1">
                <a:solidFill>
                  <a:schemeClr val="folHlink"/>
                </a:solidFill>
                <a:latin typeface="楷体_GB2312" pitchFamily="49" charset="-122"/>
                <a:ea typeface="楷体_GB2312" pitchFamily="49" charset="-122"/>
              </a:rPr>
              <a:t>(1) </a:t>
            </a:r>
            <a:r>
              <a:rPr kumimoji="1" lang="zh-CN" altLang="en-US" b="1">
                <a:solidFill>
                  <a:schemeClr val="folHlink"/>
                </a:solidFill>
                <a:latin typeface="楷体_GB2312" pitchFamily="49" charset="-122"/>
                <a:ea typeface="楷体_GB2312" pitchFamily="49" charset="-122"/>
              </a:rPr>
              <a:t>不完全微分算法</a:t>
            </a:r>
          </a:p>
          <a:p>
            <a:r>
              <a:rPr kumimoji="1" lang="zh-CN" altLang="en-US" b="1"/>
              <a:t> </a:t>
            </a:r>
            <a:r>
              <a:rPr kumimoji="1" lang="zh-CN" altLang="en-US" sz="2800" b="1">
                <a:latin typeface="楷体_GB2312" pitchFamily="49" charset="-122"/>
                <a:ea typeface="楷体_GB2312" pitchFamily="49" charset="-122"/>
              </a:rPr>
              <a:t>微分控制的特点之一是在偏差发生陡然变化的瞬间给出很大的输出，但实际的控制系统，尤其是采样控制系统中，数字控制器对每个控制回路输出时间是短暂的，而驱动执行器动作又需要一定时间，如果输出较大，在短暂时间内执行器达不到应有的开度，会使输出失真。</a:t>
            </a:r>
          </a:p>
          <a:p>
            <a:r>
              <a:rPr kumimoji="1" lang="zh-CN" altLang="en-US" sz="2800" b="1">
                <a:latin typeface="楷体_GB2312" pitchFamily="49" charset="-122"/>
                <a:ea typeface="楷体_GB2312" pitchFamily="49" charset="-122"/>
              </a:rPr>
              <a:t>为了克服这一缺点，同时又要使微分作用有效，可以在</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控制输出端串联一个惯性环节，这就形成了不完全微分</a:t>
            </a:r>
            <a:r>
              <a:rPr kumimoji="1" lang="en-US" altLang="zh-CN" sz="2800" b="1">
                <a:latin typeface="楷体_GB2312" pitchFamily="49" charset="-122"/>
                <a:ea typeface="楷体_GB2312" pitchFamily="49" charset="-122"/>
              </a:rPr>
              <a:t>PID </a:t>
            </a:r>
            <a:r>
              <a:rPr kumimoji="1" lang="zh-CN" altLang="en-US" sz="2800" b="1">
                <a:latin typeface="楷体_GB2312" pitchFamily="49" charset="-122"/>
                <a:ea typeface="楷体_GB2312" pitchFamily="49" charset="-122"/>
              </a:rPr>
              <a:t>控制器。</a:t>
            </a:r>
          </a:p>
        </p:txBody>
      </p:sp>
      <p:sp>
        <p:nvSpPr>
          <p:cNvPr id="457732" name="Rectangle 4"/>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5B6DC217-D48B-4384-9AAA-4096AD1933BE}" type="slidenum">
              <a:rPr lang="en-US" altLang="zh-CN"/>
              <a:pPr/>
              <a:t>121</a:t>
            </a:fld>
            <a:endParaRPr lang="en-US" altLang="zh-CN"/>
          </a:p>
        </p:txBody>
      </p:sp>
      <p:sp>
        <p:nvSpPr>
          <p:cNvPr id="458755" name="Rectangle 3"/>
          <p:cNvSpPr>
            <a:spLocks noGrp="1" noRot="1" noChangeArrowheads="1"/>
          </p:cNvSpPr>
          <p:nvPr>
            <p:ph type="body" idx="1"/>
          </p:nvPr>
        </p:nvSpPr>
        <p:spPr>
          <a:xfrm>
            <a:off x="250825" y="765175"/>
            <a:ext cx="8540750" cy="4498975"/>
          </a:xfrm>
        </p:spPr>
        <p:txBody>
          <a:bodyPr/>
          <a:lstStyle/>
          <a:p>
            <a:r>
              <a:rPr kumimoji="1" lang="zh-CN" altLang="en-US" sz="2800" b="1">
                <a:latin typeface="楷体_GB2312" pitchFamily="49" charset="-122"/>
                <a:ea typeface="楷体_GB2312" pitchFamily="49" charset="-122"/>
              </a:rPr>
              <a:t>不完全微分算法是在普通</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算法中加入一个一阶惯性环节（低通滤波器）</a:t>
            </a:r>
            <a:r>
              <a:rPr kumimoji="1" lang="en-US" altLang="zh-CN" sz="2800" b="1" i="1">
                <a:latin typeface="楷体_GB2312" pitchFamily="49" charset="-122"/>
                <a:ea typeface="楷体_GB2312" pitchFamily="49" charset="-122"/>
              </a:rPr>
              <a:t>G</a:t>
            </a:r>
            <a:r>
              <a:rPr kumimoji="1" lang="en-US" altLang="zh-CN" sz="2800" b="1">
                <a:latin typeface="楷体_GB2312" pitchFamily="49" charset="-122"/>
                <a:ea typeface="楷体_GB2312" pitchFamily="49" charset="-122"/>
              </a:rPr>
              <a:t>(s)=1/(1+</a:t>
            </a:r>
            <a:r>
              <a:rPr kumimoji="1" lang="en-US" altLang="zh-CN" sz="2800" b="1" i="1">
                <a:latin typeface="楷体_GB2312" pitchFamily="49" charset="-122"/>
                <a:ea typeface="楷体_GB2312" pitchFamily="49" charset="-122"/>
              </a:rPr>
              <a:t>T</a:t>
            </a:r>
            <a:r>
              <a:rPr kumimoji="1" lang="en-US" altLang="zh-CN" sz="2800" b="1">
                <a:latin typeface="楷体_GB2312" pitchFamily="49" charset="-122"/>
                <a:ea typeface="楷体_GB2312" pitchFamily="49" charset="-122"/>
              </a:rPr>
              <a:t> f(s))</a:t>
            </a:r>
            <a:r>
              <a:rPr kumimoji="1" lang="zh-CN" altLang="en-US" sz="2800" b="1">
                <a:latin typeface="楷体_GB2312" pitchFamily="49" charset="-122"/>
                <a:ea typeface="楷体_GB2312" pitchFamily="49" charset="-122"/>
              </a:rPr>
              <a:t>，以获得比较柔和的微分控制。如图</a:t>
            </a:r>
            <a:r>
              <a:rPr kumimoji="1" lang="en-US" altLang="zh-CN" sz="2800" b="1">
                <a:latin typeface="楷体_GB2312" pitchFamily="49" charset="-122"/>
                <a:ea typeface="楷体_GB2312" pitchFamily="49" charset="-122"/>
              </a:rPr>
              <a:t>4-19</a:t>
            </a:r>
            <a:r>
              <a:rPr kumimoji="1" lang="zh-CN" altLang="en-US" sz="2800" b="1">
                <a:latin typeface="楷体_GB2312" pitchFamily="49" charset="-122"/>
                <a:ea typeface="楷体_GB2312" pitchFamily="49" charset="-122"/>
              </a:rPr>
              <a:t>所示。</a:t>
            </a:r>
          </a:p>
        </p:txBody>
      </p:sp>
      <p:sp>
        <p:nvSpPr>
          <p:cNvPr id="458756" name="Rectangle 4"/>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pic>
        <p:nvPicPr>
          <p:cNvPr id="458757" name="Picture 5" descr="1"/>
          <p:cNvPicPr>
            <a:picLocks noChangeAspect="1" noChangeArrowheads="1"/>
          </p:cNvPicPr>
          <p:nvPr/>
        </p:nvPicPr>
        <p:blipFill>
          <a:blip r:embed="rId2">
            <a:lum bright="-6000" contrast="18000"/>
            <a:extLst>
              <a:ext uri="{28A0092B-C50C-407E-A947-70E740481C1C}">
                <a14:useLocalDpi xmlns:a14="http://schemas.microsoft.com/office/drawing/2010/main" val="0"/>
              </a:ext>
            </a:extLst>
          </a:blip>
          <a:srcRect/>
          <a:stretch>
            <a:fillRect/>
          </a:stretch>
        </p:blipFill>
        <p:spPr bwMode="auto">
          <a:xfrm>
            <a:off x="611188" y="2924175"/>
            <a:ext cx="7993062"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8758" name="Rectangle 6"/>
          <p:cNvSpPr>
            <a:spLocks noChangeArrowheads="1"/>
          </p:cNvSpPr>
          <p:nvPr/>
        </p:nvSpPr>
        <p:spPr bwMode="auto">
          <a:xfrm>
            <a:off x="2051050" y="6059488"/>
            <a:ext cx="5257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r>
              <a:rPr kumimoji="1" lang="zh-CN" altLang="en-US" sz="2400" b="1">
                <a:latin typeface="楷体_GB2312" pitchFamily="49" charset="-122"/>
                <a:ea typeface="楷体_GB2312" pitchFamily="49" charset="-122"/>
              </a:rPr>
              <a:t>图</a:t>
            </a:r>
            <a:r>
              <a:rPr kumimoji="1" lang="en-US" altLang="zh-CN" sz="2400" b="1">
                <a:latin typeface="楷体_GB2312" pitchFamily="49" charset="-122"/>
                <a:ea typeface="楷体_GB2312" pitchFamily="49" charset="-122"/>
              </a:rPr>
              <a:t>4-19 </a:t>
            </a:r>
            <a:r>
              <a:rPr kumimoji="1" lang="zh-CN" altLang="en-US" sz="2400" b="1">
                <a:latin typeface="楷体_GB2312" pitchFamily="49" charset="-122"/>
                <a:ea typeface="楷体_GB2312" pitchFamily="49" charset="-122"/>
              </a:rPr>
              <a:t>不完全微分</a:t>
            </a:r>
            <a:r>
              <a:rPr kumimoji="1" lang="en-US" altLang="zh-CN" sz="2400" b="1">
                <a:latin typeface="楷体_GB2312" pitchFamily="49" charset="-122"/>
                <a:ea typeface="楷体_GB2312" pitchFamily="49" charset="-122"/>
              </a:rPr>
              <a:t>PID</a:t>
            </a:r>
            <a:r>
              <a:rPr kumimoji="1" lang="zh-CN" altLang="en-US" sz="2400" b="1">
                <a:latin typeface="楷体_GB2312" pitchFamily="49" charset="-122"/>
                <a:ea typeface="楷体_GB2312" pitchFamily="49" charset="-122"/>
              </a:rPr>
              <a:t>控制结构图</a:t>
            </a:r>
            <a:endParaRPr kumimoji="1" lang="zh-CN" altLang="en-US" sz="2400">
              <a:latin typeface="Times New Roman" pitchFamily="18" charset="0"/>
            </a:endParaRPr>
          </a:p>
        </p:txBody>
      </p:sp>
    </p:spTree>
  </p:cSld>
  <p:clrMapOvr>
    <a:masterClrMapping/>
  </p:clrMapOvr>
  <p:transition>
    <p:blinds dir="vert"/>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5A3B2AA7-79FE-4E25-9A56-9D9AE7741D61}" type="slidenum">
              <a:rPr lang="en-US" altLang="zh-CN"/>
              <a:pPr/>
              <a:t>122</a:t>
            </a:fld>
            <a:endParaRPr lang="en-US" altLang="zh-CN"/>
          </a:p>
        </p:txBody>
      </p:sp>
      <p:sp>
        <p:nvSpPr>
          <p:cNvPr id="344066" name="Rectangle 2"/>
          <p:cNvSpPr>
            <a:spLocks noGrp="1" noRot="1" noChangeArrowheads="1"/>
          </p:cNvSpPr>
          <p:nvPr>
            <p:ph type="body" idx="1"/>
          </p:nvPr>
        </p:nvSpPr>
        <p:spPr>
          <a:xfrm>
            <a:off x="685800" y="1125538"/>
            <a:ext cx="7423150" cy="4970462"/>
          </a:xfrm>
        </p:spPr>
        <p:txBody>
          <a:bodyPr/>
          <a:lstStyle/>
          <a:p>
            <a:pPr>
              <a:buFont typeface="Wingdings 2" pitchFamily="18" charset="2"/>
              <a:buNone/>
            </a:pPr>
            <a:r>
              <a:rPr lang="zh-CN" altLang="en-US" b="1">
                <a:solidFill>
                  <a:schemeClr val="folHlink"/>
                </a:solidFill>
                <a:latin typeface="楷体_GB2312" pitchFamily="49" charset="-122"/>
                <a:ea typeface="楷体_GB2312" pitchFamily="49" charset="-122"/>
              </a:rPr>
              <a:t>（</a:t>
            </a:r>
            <a:r>
              <a:rPr lang="en-US" altLang="zh-CN" b="1">
                <a:solidFill>
                  <a:schemeClr val="folHlink"/>
                </a:solidFill>
                <a:latin typeface="楷体_GB2312" pitchFamily="49" charset="-122"/>
                <a:ea typeface="楷体_GB2312" pitchFamily="49" charset="-122"/>
              </a:rPr>
              <a:t>2</a:t>
            </a:r>
            <a:r>
              <a:rPr lang="zh-CN" altLang="en-US" b="1">
                <a:solidFill>
                  <a:schemeClr val="folHlink"/>
                </a:solidFill>
                <a:latin typeface="楷体_GB2312" pitchFamily="49" charset="-122"/>
                <a:ea typeface="楷体_GB2312" pitchFamily="49" charset="-122"/>
              </a:rPr>
              <a:t>）微分先行</a:t>
            </a:r>
          </a:p>
          <a:p>
            <a:pPr lvl="1"/>
            <a:r>
              <a:rPr lang="zh-CN" altLang="en-US" b="1">
                <a:latin typeface="楷体_GB2312" pitchFamily="49" charset="-122"/>
                <a:ea typeface="楷体_GB2312" pitchFamily="49" charset="-122"/>
              </a:rPr>
              <a:t>只对测量值</a:t>
            </a:r>
            <a:r>
              <a:rPr lang="en-US" altLang="zh-CN" b="1">
                <a:latin typeface="楷体_GB2312" pitchFamily="49" charset="-122"/>
                <a:ea typeface="楷体_GB2312" pitchFamily="49" charset="-122"/>
              </a:rPr>
              <a:t>y(t)</a:t>
            </a:r>
            <a:r>
              <a:rPr lang="zh-CN" altLang="en-US" b="1">
                <a:latin typeface="楷体_GB2312" pitchFamily="49" charset="-122"/>
                <a:ea typeface="楷体_GB2312" pitchFamily="49" charset="-122"/>
              </a:rPr>
              <a:t>微分，而不对偏差</a:t>
            </a:r>
            <a:r>
              <a:rPr lang="en-US" altLang="zh-CN" b="1">
                <a:latin typeface="楷体_GB2312" pitchFamily="49" charset="-122"/>
                <a:ea typeface="楷体_GB2312" pitchFamily="49" charset="-122"/>
              </a:rPr>
              <a:t>e(t)</a:t>
            </a:r>
            <a:r>
              <a:rPr lang="zh-CN" altLang="en-US" b="1">
                <a:latin typeface="楷体_GB2312" pitchFamily="49" charset="-122"/>
                <a:ea typeface="楷体_GB2312" pitchFamily="49" charset="-122"/>
              </a:rPr>
              <a:t>微分，也即对给定值</a:t>
            </a:r>
            <a:r>
              <a:rPr lang="en-US" altLang="zh-CN" b="1">
                <a:latin typeface="楷体_GB2312" pitchFamily="49" charset="-122"/>
                <a:ea typeface="楷体_GB2312" pitchFamily="49" charset="-122"/>
              </a:rPr>
              <a:t>r(t)</a:t>
            </a:r>
            <a:r>
              <a:rPr lang="zh-CN" altLang="en-US" b="1">
                <a:latin typeface="楷体_GB2312" pitchFamily="49" charset="-122"/>
                <a:ea typeface="楷体_GB2312" pitchFamily="49" charset="-122"/>
              </a:rPr>
              <a:t>无微分作用。</a:t>
            </a:r>
          </a:p>
          <a:p>
            <a:pPr lvl="1"/>
            <a:r>
              <a:rPr lang="zh-CN" altLang="en-US" b="1">
                <a:latin typeface="楷体_GB2312" pitchFamily="49" charset="-122"/>
                <a:ea typeface="楷体_GB2312" pitchFamily="49" charset="-122"/>
              </a:rPr>
              <a:t>这样在调整设定值时，控制器的输出就不会产生剧烈的跳变，也就避免了给定值升降给系统造成的冲击。</a:t>
            </a:r>
          </a:p>
          <a:p>
            <a:pPr lvl="1"/>
            <a:endParaRPr lang="en-US" altLang="zh-CN" b="1">
              <a:latin typeface="楷体_GB2312" pitchFamily="49" charset="-122"/>
              <a:ea typeface="楷体_GB2312" pitchFamily="49" charset="-122"/>
            </a:endParaRPr>
          </a:p>
        </p:txBody>
      </p:sp>
      <p:sp>
        <p:nvSpPr>
          <p:cNvPr id="344069" name="Rectangle 5"/>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Tree>
  </p:cSld>
  <p:clrMapOvr>
    <a:masterClrMapping/>
  </p:clrMapOvr>
  <p:transition>
    <p:blinds dir="vert"/>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366FA74E-E655-4DE1-BA6D-429E9E5C3752}" type="slidenum">
              <a:rPr lang="en-US" altLang="zh-CN"/>
              <a:pPr/>
              <a:t>123</a:t>
            </a:fld>
            <a:endParaRPr lang="en-US" altLang="zh-CN"/>
          </a:p>
        </p:txBody>
      </p:sp>
      <p:sp>
        <p:nvSpPr>
          <p:cNvPr id="459780" name="Rectangle 4"/>
          <p:cNvSpPr>
            <a:spLocks noChangeArrowheads="1"/>
          </p:cNvSpPr>
          <p:nvPr/>
        </p:nvSpPr>
        <p:spPr bwMode="auto">
          <a:xfrm>
            <a:off x="1403350" y="115888"/>
            <a:ext cx="5903913"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4.5.2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改进的数字</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控制算法</a:t>
            </a:r>
          </a:p>
        </p:txBody>
      </p:sp>
      <p:sp>
        <p:nvSpPr>
          <p:cNvPr id="459781" name="Rectangle 5"/>
          <p:cNvSpPr>
            <a:spLocks noChangeArrowheads="1"/>
          </p:cNvSpPr>
          <p:nvPr>
            <p:ph type="body" idx="1"/>
          </p:nvPr>
        </p:nvSpPr>
        <p:spPr>
          <a:xfrm>
            <a:off x="301625" y="981075"/>
            <a:ext cx="8374063" cy="1943100"/>
          </a:xfrm>
          <a:noFill/>
          <a:ln/>
          <a:extLst>
            <a:ext uri="{91240B29-F687-4F45-9708-019B960494DF}">
              <a14:hiddenLine xmlns:a14="http://schemas.microsoft.com/office/drawing/2010/main" w="12700" cap="sq">
                <a:solidFill>
                  <a:schemeClr val="tx1"/>
                </a:solidFill>
                <a:miter lim="800000"/>
                <a:headEnd type="none" w="sm" len="sm"/>
                <a:tailEnd type="none" w="sm" len="sm"/>
              </a14:hiddenLine>
            </a:ext>
          </a:extLst>
        </p:spPr>
        <p:txBody>
          <a:bodyPr/>
          <a:lstStyle/>
          <a:p>
            <a:pPr eaLnBrk="0" hangingPunct="0">
              <a:spcBef>
                <a:spcPct val="0"/>
              </a:spcBef>
              <a:buClrTx/>
              <a:buSzTx/>
              <a:buFontTx/>
              <a:buChar char="•"/>
            </a:pPr>
            <a:r>
              <a:rPr kumimoji="1" lang="zh-CN" altLang="en-US" sz="2800" b="1">
                <a:latin typeface="楷体_GB2312" pitchFamily="49" charset="-122"/>
                <a:ea typeface="楷体_GB2312" pitchFamily="49" charset="-122"/>
              </a:rPr>
              <a:t>图 </a:t>
            </a:r>
            <a:r>
              <a:rPr kumimoji="1" lang="en-US" altLang="zh-CN" sz="2800" b="1">
                <a:latin typeface="楷体_GB2312" pitchFamily="49" charset="-122"/>
                <a:ea typeface="楷体_GB2312" pitchFamily="49" charset="-122"/>
              </a:rPr>
              <a:t>4-20</a:t>
            </a:r>
            <a:r>
              <a:rPr kumimoji="1" lang="zh-CN" altLang="en-US" sz="2800" b="1">
                <a:latin typeface="楷体_GB2312" pitchFamily="49" charset="-122"/>
                <a:ea typeface="楷体_GB2312" pitchFamily="49" charset="-122"/>
              </a:rPr>
              <a:t>为微分先行 </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控制器结构图，图中</a:t>
            </a:r>
            <a:r>
              <a:rPr kumimoji="1" lang="en-US" altLang="zh-CN" sz="2800" b="1" i="1">
                <a:latin typeface="楷体_GB2312" pitchFamily="49" charset="-122"/>
                <a:ea typeface="楷体_GB2312" pitchFamily="49" charset="-122"/>
              </a:rPr>
              <a:t>K</a:t>
            </a:r>
            <a:r>
              <a:rPr kumimoji="1" lang="en-US" altLang="zh-CN" sz="2800" b="1" baseline="-25000">
                <a:latin typeface="楷体_GB2312" pitchFamily="49" charset="-122"/>
                <a:ea typeface="楷体_GB2312" pitchFamily="49" charset="-122"/>
              </a:rPr>
              <a:t>D</a:t>
            </a:r>
            <a:r>
              <a:rPr kumimoji="1" lang="zh-CN" altLang="en-US" sz="2800" b="1">
                <a:latin typeface="楷体_GB2312" pitchFamily="49" charset="-122"/>
                <a:ea typeface="楷体_GB2312" pitchFamily="49" charset="-122"/>
              </a:rPr>
              <a:t>为微分增益系数，</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算法中的微分环节则被移到了测量值与设定值的比较点之前</a:t>
            </a:r>
            <a:r>
              <a:rPr kumimoji="1" lang="zh-CN" altLang="en-US" b="1"/>
              <a:t>。</a:t>
            </a:r>
          </a:p>
          <a:p>
            <a:pPr eaLnBrk="0" hangingPunct="0">
              <a:spcBef>
                <a:spcPct val="0"/>
              </a:spcBef>
              <a:buClrTx/>
              <a:buSzTx/>
              <a:buFontTx/>
              <a:buNone/>
            </a:pPr>
            <a:r>
              <a:rPr kumimoji="1" lang="zh-CN" altLang="en-US"/>
              <a:t> </a:t>
            </a:r>
          </a:p>
        </p:txBody>
      </p:sp>
      <p:pic>
        <p:nvPicPr>
          <p:cNvPr id="45978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2781300"/>
            <a:ext cx="5832475" cy="3295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blinds dir="vert"/>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7885A9CA-D979-485F-B8EF-9D9A8E47791C}" type="slidenum">
              <a:rPr lang="en-US" altLang="zh-CN"/>
              <a:pPr/>
              <a:t>124</a:t>
            </a:fld>
            <a:endParaRPr lang="en-US" altLang="zh-CN"/>
          </a:p>
        </p:txBody>
      </p:sp>
      <p:sp>
        <p:nvSpPr>
          <p:cNvPr id="64514" name="Rectangle 2"/>
          <p:cNvSpPr>
            <a:spLocks noGrp="1" noRot="1" noChangeArrowheads="1"/>
          </p:cNvSpPr>
          <p:nvPr>
            <p:ph type="title"/>
          </p:nvPr>
        </p:nvSpPr>
        <p:spPr>
          <a:xfrm>
            <a:off x="468313" y="1052513"/>
            <a:ext cx="7848600" cy="3467100"/>
          </a:xfrm>
        </p:spPr>
        <p:txBody>
          <a:bodyPr/>
          <a:lstStyle/>
          <a:p>
            <a:pPr algn="l"/>
            <a:r>
              <a:rPr lang="zh-CN" altLang="en-US" sz="3200" b="1">
                <a:solidFill>
                  <a:schemeClr val="tx1"/>
                </a:solidFill>
                <a:latin typeface="楷体_GB2312" pitchFamily="49" charset="-122"/>
                <a:ea typeface="楷体_GB2312" pitchFamily="49" charset="-122"/>
              </a:rPr>
              <a:t>例</a:t>
            </a:r>
            <a:r>
              <a:rPr lang="en-US" altLang="zh-CN" sz="3200" b="1">
                <a:solidFill>
                  <a:schemeClr val="tx1"/>
                </a:solidFill>
                <a:latin typeface="楷体_GB2312" pitchFamily="49" charset="-122"/>
                <a:ea typeface="楷体_GB2312" pitchFamily="49" charset="-122"/>
              </a:rPr>
              <a:t>4-1 </a:t>
            </a:r>
            <a:r>
              <a:rPr lang="zh-CN" altLang="en-US" sz="3200" b="1">
                <a:solidFill>
                  <a:schemeClr val="tx1"/>
                </a:solidFill>
                <a:latin typeface="楷体_GB2312" pitchFamily="49" charset="-122"/>
                <a:ea typeface="楷体_GB2312" pitchFamily="49" charset="-122"/>
              </a:rPr>
              <a:t>已知被控对象的传递函数为</a:t>
            </a:r>
            <a:br>
              <a:rPr lang="zh-CN" altLang="en-US" sz="3200" b="1">
                <a:solidFill>
                  <a:schemeClr val="tx1"/>
                </a:solidFill>
                <a:latin typeface="楷体_GB2312" pitchFamily="49" charset="-122"/>
                <a:ea typeface="楷体_GB2312" pitchFamily="49" charset="-122"/>
              </a:rPr>
            </a:br>
            <a:r>
              <a:rPr lang="zh-CN" altLang="en-US" sz="3200" b="1">
                <a:solidFill>
                  <a:schemeClr val="tx1"/>
                </a:solidFill>
                <a:latin typeface="楷体_GB2312" pitchFamily="49" charset="-122"/>
                <a:ea typeface="楷体_GB2312" pitchFamily="49" charset="-122"/>
              </a:rPr>
              <a:t/>
            </a:r>
            <a:br>
              <a:rPr lang="zh-CN" altLang="en-US" sz="3200" b="1">
                <a:solidFill>
                  <a:schemeClr val="tx1"/>
                </a:solidFill>
                <a:latin typeface="楷体_GB2312" pitchFamily="49" charset="-122"/>
                <a:ea typeface="楷体_GB2312" pitchFamily="49" charset="-122"/>
              </a:rPr>
            </a:br>
            <a:r>
              <a:rPr lang="zh-CN" altLang="en-US" sz="3200" b="1">
                <a:solidFill>
                  <a:schemeClr val="tx1"/>
                </a:solidFill>
                <a:latin typeface="楷体_GB2312" pitchFamily="49" charset="-122"/>
                <a:ea typeface="楷体_GB2312" pitchFamily="49" charset="-122"/>
              </a:rPr>
              <a:t/>
            </a:r>
            <a:br>
              <a:rPr lang="zh-CN" altLang="en-US" sz="3200" b="1">
                <a:solidFill>
                  <a:schemeClr val="tx1"/>
                </a:solidFill>
                <a:latin typeface="楷体_GB2312" pitchFamily="49" charset="-122"/>
                <a:ea typeface="楷体_GB2312" pitchFamily="49" charset="-122"/>
              </a:rPr>
            </a:br>
            <a:r>
              <a:rPr lang="zh-CN" altLang="en-US" sz="3200" b="1">
                <a:solidFill>
                  <a:schemeClr val="tx1"/>
                </a:solidFill>
                <a:latin typeface="楷体_GB2312" pitchFamily="49" charset="-122"/>
                <a:ea typeface="楷体_GB2312" pitchFamily="49" charset="-122"/>
              </a:rPr>
              <a:t>对系统采用比例控制，比例系数分别为</a:t>
            </a:r>
            <a:r>
              <a:rPr lang="en-US" altLang="zh-CN" sz="3200" b="1" i="1">
                <a:solidFill>
                  <a:schemeClr val="tx1"/>
                </a:solidFill>
                <a:latin typeface="楷体_GB2312" pitchFamily="49" charset="-122"/>
                <a:ea typeface="楷体_GB2312" pitchFamily="49" charset="-122"/>
              </a:rPr>
              <a:t>K</a:t>
            </a:r>
            <a:r>
              <a:rPr lang="en-US" altLang="zh-CN" sz="3200" b="1">
                <a:solidFill>
                  <a:schemeClr val="tx1"/>
                </a:solidFill>
                <a:latin typeface="楷体_GB2312" pitchFamily="49" charset="-122"/>
                <a:ea typeface="楷体_GB2312" pitchFamily="49" charset="-122"/>
              </a:rPr>
              <a:t>c=0.1,2.0,2.4,3.0,3.5</a:t>
            </a:r>
            <a:r>
              <a:rPr lang="zh-CN" altLang="en-US" sz="3200" b="1">
                <a:solidFill>
                  <a:schemeClr val="tx1"/>
                </a:solidFill>
                <a:latin typeface="楷体_GB2312" pitchFamily="49" charset="-122"/>
                <a:ea typeface="楷体_GB2312" pitchFamily="49" charset="-122"/>
              </a:rPr>
              <a:t>；试求各比例系数下系统的单位阶跃响应。</a:t>
            </a:r>
          </a:p>
        </p:txBody>
      </p:sp>
      <p:graphicFrame>
        <p:nvGraphicFramePr>
          <p:cNvPr id="236547" name="Object 3"/>
          <p:cNvGraphicFramePr>
            <a:graphicFrameLocks noChangeAspect="1"/>
          </p:cNvGraphicFramePr>
          <p:nvPr/>
        </p:nvGraphicFramePr>
        <p:xfrm>
          <a:off x="1763713" y="1773238"/>
          <a:ext cx="4392612" cy="1001712"/>
        </p:xfrm>
        <a:graphic>
          <a:graphicData uri="http://schemas.openxmlformats.org/presentationml/2006/ole">
            <mc:AlternateContent xmlns:mc="http://schemas.openxmlformats.org/markup-compatibility/2006">
              <mc:Choice xmlns:v="urn:schemas-microsoft-com:vml" Requires="v">
                <p:oleObj spid="_x0000_s236551" name="公式" r:id="rId3" imgW="1841500" imgH="419100" progId="Equation.3">
                  <p:embed/>
                </p:oleObj>
              </mc:Choice>
              <mc:Fallback>
                <p:oleObj name="公式" r:id="rId3" imgW="1841500" imgH="4191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1773238"/>
                        <a:ext cx="4392612" cy="1001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6550" name="Rectangle 6"/>
          <p:cNvSpPr>
            <a:spLocks noChangeArrowheads="1"/>
          </p:cNvSpPr>
          <p:nvPr/>
        </p:nvSpPr>
        <p:spPr bwMode="auto">
          <a:xfrm>
            <a:off x="1476375" y="188913"/>
            <a:ext cx="6408738"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4.6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利用</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MATLAB</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实现</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控制规律</a:t>
            </a:r>
          </a:p>
        </p:txBody>
      </p:sp>
    </p:spTree>
  </p:cSld>
  <p:clrMapOvr>
    <a:masterClrMapping/>
  </p:clrMapOvr>
  <p:transition>
    <p:blinds dir="vert"/>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929D887F-62CA-42F2-86EF-A8D089C225BB}" type="slidenum">
              <a:rPr lang="en-US" altLang="zh-CN"/>
              <a:pPr/>
              <a:t>125</a:t>
            </a:fld>
            <a:endParaRPr lang="en-US" altLang="zh-CN"/>
          </a:p>
        </p:txBody>
      </p:sp>
      <p:sp>
        <p:nvSpPr>
          <p:cNvPr id="345092" name="Rectangle 4"/>
          <p:cNvSpPr>
            <a:spLocks noChangeArrowheads="1"/>
          </p:cNvSpPr>
          <p:nvPr/>
        </p:nvSpPr>
        <p:spPr bwMode="auto">
          <a:xfrm>
            <a:off x="684213" y="5373688"/>
            <a:ext cx="7488237"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spcBef>
                <a:spcPct val="20000"/>
              </a:spcBef>
              <a:buClr>
                <a:schemeClr val="hlink"/>
              </a:buClr>
              <a:buSzPct val="85000"/>
              <a:buFont typeface="Wingdings" pitchFamily="2" charset="2"/>
              <a:buChar char=""/>
            </a:pPr>
            <a:r>
              <a:rPr lang="zh-CN" altLang="en-US" sz="2400" b="1">
                <a:solidFill>
                  <a:schemeClr val="hlink"/>
                </a:solidFill>
                <a:latin typeface="楷体_GB2312" pitchFamily="49" charset="-122"/>
                <a:ea typeface="楷体_GB2312" pitchFamily="49" charset="-122"/>
              </a:rPr>
              <a:t>纯</a:t>
            </a:r>
            <a:r>
              <a:rPr lang="en-US" altLang="zh-CN" sz="2400" b="1">
                <a:solidFill>
                  <a:schemeClr val="hlink"/>
                </a:solidFill>
                <a:latin typeface="楷体_GB2312" pitchFamily="49" charset="-122"/>
                <a:ea typeface="楷体_GB2312" pitchFamily="49" charset="-122"/>
              </a:rPr>
              <a:t>P</a:t>
            </a:r>
            <a:r>
              <a:rPr lang="zh-CN" altLang="en-US" sz="2400" b="1">
                <a:solidFill>
                  <a:schemeClr val="hlink"/>
                </a:solidFill>
                <a:latin typeface="楷体_GB2312" pitchFamily="49" charset="-122"/>
                <a:ea typeface="楷体_GB2312" pitchFamily="49" charset="-122"/>
              </a:rPr>
              <a:t>调节是有差调节</a:t>
            </a:r>
          </a:p>
          <a:p>
            <a:pPr marL="742950" lvl="1" indent="-285750">
              <a:spcBef>
                <a:spcPct val="20000"/>
              </a:spcBef>
              <a:buClr>
                <a:schemeClr val="hlink"/>
              </a:buClr>
              <a:buSzPct val="85000"/>
              <a:buFont typeface="Wingdings" pitchFamily="2" charset="2"/>
              <a:buChar char=""/>
            </a:pPr>
            <a:r>
              <a:rPr lang="en-US" altLang="zh-CN" sz="2400" b="1">
                <a:solidFill>
                  <a:schemeClr val="hlink"/>
                </a:solidFill>
                <a:latin typeface="楷体_GB2312" pitchFamily="49" charset="-122"/>
                <a:ea typeface="楷体_GB2312" pitchFamily="49" charset="-122"/>
              </a:rPr>
              <a:t>Kc</a:t>
            </a:r>
            <a:r>
              <a:rPr lang="zh-CN" altLang="en-US" sz="2400" b="1">
                <a:solidFill>
                  <a:schemeClr val="hlink"/>
                </a:solidFill>
                <a:latin typeface="楷体_GB2312" pitchFamily="49" charset="-122"/>
                <a:ea typeface="楷体_GB2312" pitchFamily="49" charset="-122"/>
              </a:rPr>
              <a:t>大，稳态误差小，响应快，但超调大</a:t>
            </a:r>
          </a:p>
        </p:txBody>
      </p:sp>
      <p:pic>
        <p:nvPicPr>
          <p:cNvPr id="34509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557338"/>
            <a:ext cx="5688012"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5094" name="Rectangle 6"/>
          <p:cNvSpPr>
            <a:spLocks noGrp="1" noChangeArrowheads="1"/>
          </p:cNvSpPr>
          <p:nvPr>
            <p:ph type="title"/>
          </p:nvPr>
        </p:nvSpPr>
        <p:spPr>
          <a:xfrm>
            <a:off x="179388" y="549275"/>
            <a:ext cx="8540750" cy="1143000"/>
          </a:xfrm>
          <a:noFill/>
          <a:ln/>
        </p:spPr>
        <p:txBody>
          <a:bodyPr lIns="92075" tIns="46038" rIns="92075" bIns="46038"/>
          <a:lstStyle/>
          <a:p>
            <a:pPr algn="l"/>
            <a:r>
              <a:rPr lang="zh-CN" altLang="en-US" sz="3200" b="1">
                <a:latin typeface="楷体_GB2312" pitchFamily="49" charset="-122"/>
                <a:ea typeface="楷体_GB2312" pitchFamily="49" charset="-122"/>
              </a:rPr>
              <a:t>纯</a:t>
            </a:r>
            <a:r>
              <a:rPr lang="en-US" altLang="zh-CN" sz="3200" b="1">
                <a:latin typeface="楷体_GB2312" pitchFamily="49" charset="-122"/>
                <a:ea typeface="楷体_GB2312" pitchFamily="49" charset="-122"/>
              </a:rPr>
              <a:t>P</a:t>
            </a:r>
            <a:r>
              <a:rPr lang="zh-CN" altLang="en-US" sz="3200" b="1">
                <a:latin typeface="楷体_GB2312" pitchFamily="49" charset="-122"/>
                <a:ea typeface="楷体_GB2312" pitchFamily="49" charset="-122"/>
              </a:rPr>
              <a:t>作用下系统的阶跃响应</a:t>
            </a:r>
          </a:p>
        </p:txBody>
      </p:sp>
      <p:sp>
        <p:nvSpPr>
          <p:cNvPr id="345095" name="Rectangle 7"/>
          <p:cNvSpPr>
            <a:spLocks noChangeArrowheads="1"/>
          </p:cNvSpPr>
          <p:nvPr/>
        </p:nvSpPr>
        <p:spPr bwMode="auto">
          <a:xfrm>
            <a:off x="1476375" y="0"/>
            <a:ext cx="64087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4.6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利用</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MATLAB</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实现</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控制规律</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5092"/>
                                        </p:tgtEl>
                                        <p:attrNameLst>
                                          <p:attrName>style.visibility</p:attrName>
                                        </p:attrNameLst>
                                      </p:cBhvr>
                                      <p:to>
                                        <p:strVal val="visible"/>
                                      </p:to>
                                    </p:set>
                                    <p:animEffect transition="in" filter="blinds(horizontal)">
                                      <p:cBhvr>
                                        <p:cTn id="7" dur="500"/>
                                        <p:tgtEl>
                                          <p:spTgt spid="345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5092"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6CDFB658-0368-4BDF-87D5-7E7A5876BE56}" type="slidenum">
              <a:rPr lang="en-US" altLang="zh-CN"/>
              <a:pPr/>
              <a:t>126</a:t>
            </a:fld>
            <a:endParaRPr lang="en-US" altLang="zh-CN"/>
          </a:p>
        </p:txBody>
      </p:sp>
      <p:sp>
        <p:nvSpPr>
          <p:cNvPr id="245762" name="Rectangle 2"/>
          <p:cNvSpPr>
            <a:spLocks noGrp="1" noRot="1" noChangeArrowheads="1"/>
          </p:cNvSpPr>
          <p:nvPr>
            <p:ph type="title"/>
          </p:nvPr>
        </p:nvSpPr>
        <p:spPr>
          <a:xfrm>
            <a:off x="539750" y="1125538"/>
            <a:ext cx="7989888" cy="2459037"/>
          </a:xfrm>
        </p:spPr>
        <p:txBody>
          <a:bodyPr/>
          <a:lstStyle/>
          <a:p>
            <a:pPr algn="l"/>
            <a:r>
              <a:rPr lang="zh-CN" altLang="en-US" sz="2800" b="1">
                <a:solidFill>
                  <a:schemeClr val="tx1"/>
                </a:solidFill>
              </a:rPr>
              <a:t>例</a:t>
            </a:r>
            <a:r>
              <a:rPr lang="en-US" altLang="zh-CN" sz="2800" b="1">
                <a:solidFill>
                  <a:schemeClr val="tx1"/>
                </a:solidFill>
              </a:rPr>
              <a:t>4-2</a:t>
            </a:r>
            <a:r>
              <a:rPr lang="en-US" altLang="zh-CN" sz="2800">
                <a:solidFill>
                  <a:schemeClr val="tx1"/>
                </a:solidFill>
              </a:rPr>
              <a:t> </a:t>
            </a:r>
            <a:r>
              <a:rPr lang="zh-CN" altLang="en-US" sz="2800" b="1">
                <a:solidFill>
                  <a:schemeClr val="tx1"/>
                </a:solidFill>
                <a:latin typeface="楷体_GB2312" pitchFamily="49" charset="-122"/>
                <a:ea typeface="楷体_GB2312" pitchFamily="49" charset="-122"/>
              </a:rPr>
              <a:t>已知被控对象的传递函数为</a:t>
            </a:r>
            <a:br>
              <a:rPr lang="zh-CN" altLang="en-US" sz="2800" b="1">
                <a:solidFill>
                  <a:schemeClr val="tx1"/>
                </a:solidFill>
                <a:latin typeface="楷体_GB2312" pitchFamily="49" charset="-122"/>
                <a:ea typeface="楷体_GB2312" pitchFamily="49" charset="-122"/>
              </a:rPr>
            </a:br>
            <a:r>
              <a:rPr lang="zh-CN" altLang="en-US" sz="2800" b="1">
                <a:solidFill>
                  <a:schemeClr val="tx1"/>
                </a:solidFill>
                <a:latin typeface="楷体_GB2312" pitchFamily="49" charset="-122"/>
                <a:ea typeface="楷体_GB2312" pitchFamily="49" charset="-122"/>
              </a:rPr>
              <a:t/>
            </a:r>
            <a:br>
              <a:rPr lang="zh-CN" altLang="en-US" sz="2800" b="1">
                <a:solidFill>
                  <a:schemeClr val="tx1"/>
                </a:solidFill>
                <a:latin typeface="楷体_GB2312" pitchFamily="49" charset="-122"/>
                <a:ea typeface="楷体_GB2312" pitchFamily="49" charset="-122"/>
              </a:rPr>
            </a:br>
            <a:r>
              <a:rPr lang="zh-CN" altLang="en-US" sz="2800" b="1">
                <a:solidFill>
                  <a:schemeClr val="tx1"/>
                </a:solidFill>
                <a:latin typeface="楷体_GB2312" pitchFamily="49" charset="-122"/>
                <a:ea typeface="楷体_GB2312" pitchFamily="49" charset="-122"/>
              </a:rPr>
              <a:t/>
            </a:r>
            <a:br>
              <a:rPr lang="zh-CN" altLang="en-US" sz="2800" b="1">
                <a:solidFill>
                  <a:schemeClr val="tx1"/>
                </a:solidFill>
                <a:latin typeface="楷体_GB2312" pitchFamily="49" charset="-122"/>
                <a:ea typeface="楷体_GB2312" pitchFamily="49" charset="-122"/>
              </a:rPr>
            </a:br>
            <a:r>
              <a:rPr lang="zh-CN" altLang="en-US" sz="2800" b="1">
                <a:solidFill>
                  <a:schemeClr val="tx1"/>
                </a:solidFill>
                <a:latin typeface="楷体_GB2312" pitchFamily="49" charset="-122"/>
                <a:ea typeface="楷体_GB2312" pitchFamily="49" charset="-122"/>
              </a:rPr>
              <a:t>对系统采用比例微分控制，比例系数为</a:t>
            </a:r>
            <a:r>
              <a:rPr lang="en-US" altLang="zh-CN" sz="2800" b="1" i="1">
                <a:solidFill>
                  <a:schemeClr val="tx1"/>
                </a:solidFill>
                <a:latin typeface="楷体_GB2312" pitchFamily="49" charset="-122"/>
                <a:ea typeface="楷体_GB2312" pitchFamily="49" charset="-122"/>
              </a:rPr>
              <a:t>K</a:t>
            </a:r>
            <a:r>
              <a:rPr lang="en-US" altLang="zh-CN" sz="2800" b="1">
                <a:solidFill>
                  <a:schemeClr val="tx1"/>
                </a:solidFill>
                <a:latin typeface="楷体_GB2312" pitchFamily="49" charset="-122"/>
                <a:ea typeface="楷体_GB2312" pitchFamily="49" charset="-122"/>
              </a:rPr>
              <a:t>c=2</a:t>
            </a:r>
            <a:r>
              <a:rPr lang="zh-CN" altLang="en-US" sz="2800" b="1">
                <a:solidFill>
                  <a:schemeClr val="tx1"/>
                </a:solidFill>
                <a:latin typeface="楷体_GB2312" pitchFamily="49" charset="-122"/>
                <a:ea typeface="楷体_GB2312" pitchFamily="49" charset="-122"/>
              </a:rPr>
              <a:t>，微分时间常数分别为</a:t>
            </a:r>
            <a:r>
              <a:rPr lang="en-US" altLang="zh-CN" sz="2800" b="1" i="1">
                <a:solidFill>
                  <a:schemeClr val="tx1"/>
                </a:solidFill>
                <a:latin typeface="楷体_GB2312" pitchFamily="49" charset="-122"/>
                <a:ea typeface="楷体_GB2312" pitchFamily="49" charset="-122"/>
              </a:rPr>
              <a:t>T</a:t>
            </a:r>
            <a:r>
              <a:rPr lang="en-US" altLang="zh-CN" sz="2800" b="1">
                <a:solidFill>
                  <a:schemeClr val="tx1"/>
                </a:solidFill>
                <a:latin typeface="楷体_GB2312" pitchFamily="49" charset="-122"/>
                <a:ea typeface="楷体_GB2312" pitchFamily="49" charset="-122"/>
              </a:rPr>
              <a:t>d=0,0.3,0.7,1.5,3</a:t>
            </a:r>
            <a:r>
              <a:rPr lang="zh-CN" altLang="en-US" sz="2800" b="1">
                <a:solidFill>
                  <a:schemeClr val="tx1"/>
                </a:solidFill>
                <a:latin typeface="楷体_GB2312" pitchFamily="49" charset="-122"/>
                <a:ea typeface="楷体_GB2312" pitchFamily="49" charset="-122"/>
              </a:rPr>
              <a:t>；试求各比例微分系数下系统的单位阶跃响应。</a:t>
            </a:r>
            <a:r>
              <a:rPr lang="zh-CN" altLang="en-US" sz="4000"/>
              <a:t> </a:t>
            </a:r>
          </a:p>
        </p:txBody>
      </p:sp>
      <p:graphicFrame>
        <p:nvGraphicFramePr>
          <p:cNvPr id="245765" name="Object 5"/>
          <p:cNvGraphicFramePr>
            <a:graphicFrameLocks noChangeAspect="1"/>
          </p:cNvGraphicFramePr>
          <p:nvPr>
            <p:ph idx="1"/>
          </p:nvPr>
        </p:nvGraphicFramePr>
        <p:xfrm>
          <a:off x="1835150" y="1341438"/>
          <a:ext cx="4537075" cy="1033462"/>
        </p:xfrm>
        <a:graphic>
          <a:graphicData uri="http://schemas.openxmlformats.org/presentationml/2006/ole">
            <mc:AlternateContent xmlns:mc="http://schemas.openxmlformats.org/markup-compatibility/2006">
              <mc:Choice xmlns:v="urn:schemas-microsoft-com:vml" Requires="v">
                <p:oleObj spid="_x0000_s245769" name="公式" r:id="rId3" imgW="1841500" imgH="419100" progId="Equation.3">
                  <p:embed/>
                </p:oleObj>
              </mc:Choice>
              <mc:Fallback>
                <p:oleObj name="公式" r:id="rId3" imgW="1841500" imgH="4191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341438"/>
                        <a:ext cx="4537075" cy="1033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768" name="Rectangle 8"/>
          <p:cNvSpPr>
            <a:spLocks noChangeArrowheads="1"/>
          </p:cNvSpPr>
          <p:nvPr/>
        </p:nvSpPr>
        <p:spPr bwMode="auto">
          <a:xfrm>
            <a:off x="1476375" y="0"/>
            <a:ext cx="64087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4.6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利用</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MATLAB</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实现</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控制规律</a:t>
            </a:r>
          </a:p>
        </p:txBody>
      </p:sp>
    </p:spTree>
  </p:cSld>
  <p:clrMapOvr>
    <a:masterClrMapping/>
  </p:clrMapOvr>
  <p:transition>
    <p:blinds dir="vert"/>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D35215A5-1212-4E87-899A-EF59D8BA1051}" type="slidenum">
              <a:rPr lang="en-US" altLang="zh-CN"/>
              <a:pPr/>
              <a:t>127</a:t>
            </a:fld>
            <a:endParaRPr lang="en-US" altLang="zh-CN"/>
          </a:p>
        </p:txBody>
      </p:sp>
      <p:sp>
        <p:nvSpPr>
          <p:cNvPr id="346116" name="Rectangle 4"/>
          <p:cNvSpPr>
            <a:spLocks noChangeArrowheads="1"/>
          </p:cNvSpPr>
          <p:nvPr>
            <p:ph type="body" idx="1"/>
          </p:nvPr>
        </p:nvSpPr>
        <p:spPr>
          <a:xfrm>
            <a:off x="755650" y="5300663"/>
            <a:ext cx="7772400" cy="1154112"/>
          </a:xfrm>
          <a:noFill/>
          <a:ln/>
        </p:spPr>
        <p:txBody>
          <a:bodyPr/>
          <a:lstStyle/>
          <a:p>
            <a:pPr lvl="1"/>
            <a:r>
              <a:rPr lang="zh-CN" altLang="en-US" b="1">
                <a:solidFill>
                  <a:schemeClr val="hlink"/>
                </a:solidFill>
                <a:ea typeface="楷体_GB2312" pitchFamily="49" charset="-122"/>
              </a:rPr>
              <a:t>引入微分项，提高了响应速度，增加了系统的稳定性但不能消除系统的余差</a:t>
            </a:r>
          </a:p>
        </p:txBody>
      </p:sp>
      <p:sp>
        <p:nvSpPr>
          <p:cNvPr id="346117" name="Rectangle 5"/>
          <p:cNvSpPr>
            <a:spLocks noGrp="1" noChangeArrowheads="1"/>
          </p:cNvSpPr>
          <p:nvPr>
            <p:ph type="title"/>
          </p:nvPr>
        </p:nvSpPr>
        <p:spPr>
          <a:xfrm>
            <a:off x="250825" y="692150"/>
            <a:ext cx="8540750" cy="1143000"/>
          </a:xfrm>
          <a:noFill/>
          <a:ln/>
        </p:spPr>
        <p:txBody>
          <a:bodyPr lIns="92075" tIns="46038" rIns="92075" bIns="46038"/>
          <a:lstStyle/>
          <a:p>
            <a:pPr algn="l"/>
            <a:r>
              <a:rPr lang="en-US" altLang="zh-CN" sz="3200" b="1">
                <a:latin typeface="楷体_GB2312" pitchFamily="49" charset="-122"/>
                <a:ea typeface="楷体_GB2312" pitchFamily="49" charset="-122"/>
              </a:rPr>
              <a:t>PD</a:t>
            </a:r>
            <a:r>
              <a:rPr lang="zh-CN" altLang="en-US" sz="3200" b="1">
                <a:latin typeface="楷体_GB2312" pitchFamily="49" charset="-122"/>
                <a:ea typeface="楷体_GB2312" pitchFamily="49" charset="-122"/>
              </a:rPr>
              <a:t>作用下系统的阶跃响应</a:t>
            </a:r>
          </a:p>
        </p:txBody>
      </p:sp>
      <p:pic>
        <p:nvPicPr>
          <p:cNvPr id="34611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557338"/>
            <a:ext cx="5616575"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6119" name="Rectangle 7"/>
          <p:cNvSpPr>
            <a:spLocks noChangeArrowheads="1"/>
          </p:cNvSpPr>
          <p:nvPr/>
        </p:nvSpPr>
        <p:spPr bwMode="auto">
          <a:xfrm>
            <a:off x="1476375" y="0"/>
            <a:ext cx="64087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4.6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利用</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MATLAB</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实现</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控制规律</a:t>
            </a:r>
          </a:p>
        </p:txBody>
      </p:sp>
    </p:spTree>
  </p:cSld>
  <p:clrMapOvr>
    <a:masterClrMapping/>
  </p:clrMapOvr>
  <p:transition>
    <p:blinds dir="vert"/>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F88F4497-1693-435B-B602-1B784E82E58D}" type="slidenum">
              <a:rPr lang="en-US" altLang="zh-CN"/>
              <a:pPr/>
              <a:t>128</a:t>
            </a:fld>
            <a:endParaRPr lang="en-US" altLang="zh-CN"/>
          </a:p>
        </p:txBody>
      </p:sp>
      <p:sp>
        <p:nvSpPr>
          <p:cNvPr id="348162" name="Rectangle 2"/>
          <p:cNvSpPr>
            <a:spLocks noGrp="1" noRot="1" noChangeArrowheads="1"/>
          </p:cNvSpPr>
          <p:nvPr>
            <p:ph type="title"/>
          </p:nvPr>
        </p:nvSpPr>
        <p:spPr>
          <a:xfrm>
            <a:off x="755650" y="1700213"/>
            <a:ext cx="7989888" cy="2459037"/>
          </a:xfrm>
        </p:spPr>
        <p:txBody>
          <a:bodyPr/>
          <a:lstStyle/>
          <a:p>
            <a:pPr algn="l"/>
            <a:r>
              <a:rPr lang="zh-CN" altLang="en-US" sz="2800" b="1">
                <a:solidFill>
                  <a:schemeClr val="tx1"/>
                </a:solidFill>
              </a:rPr>
              <a:t>例</a:t>
            </a:r>
            <a:r>
              <a:rPr lang="en-US" altLang="zh-CN" sz="2800" b="1">
                <a:solidFill>
                  <a:schemeClr val="tx1"/>
                </a:solidFill>
              </a:rPr>
              <a:t>4-3</a:t>
            </a:r>
            <a:r>
              <a:rPr lang="en-US" altLang="zh-CN" sz="2800">
                <a:solidFill>
                  <a:schemeClr val="tx1"/>
                </a:solidFill>
              </a:rPr>
              <a:t> </a:t>
            </a:r>
            <a:r>
              <a:rPr lang="zh-CN" altLang="en-US" sz="2800" b="1">
                <a:solidFill>
                  <a:schemeClr val="tx1"/>
                </a:solidFill>
                <a:latin typeface="楷体_GB2312" pitchFamily="49" charset="-122"/>
                <a:ea typeface="楷体_GB2312" pitchFamily="49" charset="-122"/>
              </a:rPr>
              <a:t>已知被控对象的传递函数为</a:t>
            </a:r>
            <a:br>
              <a:rPr lang="zh-CN" altLang="en-US" sz="2800" b="1">
                <a:solidFill>
                  <a:schemeClr val="tx1"/>
                </a:solidFill>
                <a:latin typeface="楷体_GB2312" pitchFamily="49" charset="-122"/>
                <a:ea typeface="楷体_GB2312" pitchFamily="49" charset="-122"/>
              </a:rPr>
            </a:br>
            <a:r>
              <a:rPr lang="zh-CN" altLang="en-US" sz="2800" b="1">
                <a:solidFill>
                  <a:schemeClr val="tx1"/>
                </a:solidFill>
                <a:latin typeface="楷体_GB2312" pitchFamily="49" charset="-122"/>
                <a:ea typeface="楷体_GB2312" pitchFamily="49" charset="-122"/>
              </a:rPr>
              <a:t/>
            </a:r>
            <a:br>
              <a:rPr lang="zh-CN" altLang="en-US" sz="2800" b="1">
                <a:solidFill>
                  <a:schemeClr val="tx1"/>
                </a:solidFill>
                <a:latin typeface="楷体_GB2312" pitchFamily="49" charset="-122"/>
                <a:ea typeface="楷体_GB2312" pitchFamily="49" charset="-122"/>
              </a:rPr>
            </a:br>
            <a:r>
              <a:rPr lang="zh-CN" altLang="en-US" sz="2800" b="1">
                <a:solidFill>
                  <a:schemeClr val="tx1"/>
                </a:solidFill>
                <a:latin typeface="楷体_GB2312" pitchFamily="49" charset="-122"/>
                <a:ea typeface="楷体_GB2312" pitchFamily="49" charset="-122"/>
              </a:rPr>
              <a:t/>
            </a:r>
            <a:br>
              <a:rPr lang="zh-CN" altLang="en-US" sz="2800" b="1">
                <a:solidFill>
                  <a:schemeClr val="tx1"/>
                </a:solidFill>
                <a:latin typeface="楷体_GB2312" pitchFamily="49" charset="-122"/>
                <a:ea typeface="楷体_GB2312" pitchFamily="49" charset="-122"/>
              </a:rPr>
            </a:br>
            <a:r>
              <a:rPr lang="zh-CN" altLang="en-US" sz="2800" b="1">
                <a:solidFill>
                  <a:schemeClr val="tx1"/>
                </a:solidFill>
                <a:latin typeface="楷体_GB2312" pitchFamily="49" charset="-122"/>
                <a:ea typeface="楷体_GB2312" pitchFamily="49" charset="-122"/>
              </a:rPr>
              <a:t>对系统采用比例积分控制，比例系数为</a:t>
            </a:r>
            <a:r>
              <a:rPr lang="en-US" altLang="zh-CN" sz="2800" b="1" i="1">
                <a:solidFill>
                  <a:schemeClr val="tx1"/>
                </a:solidFill>
                <a:latin typeface="楷体_GB2312" pitchFamily="49" charset="-122"/>
                <a:ea typeface="楷体_GB2312" pitchFamily="49" charset="-122"/>
              </a:rPr>
              <a:t>K</a:t>
            </a:r>
            <a:r>
              <a:rPr lang="en-US" altLang="zh-CN" sz="2800" b="1">
                <a:solidFill>
                  <a:schemeClr val="tx1"/>
                </a:solidFill>
                <a:latin typeface="楷体_GB2312" pitchFamily="49" charset="-122"/>
                <a:ea typeface="楷体_GB2312" pitchFamily="49" charset="-122"/>
              </a:rPr>
              <a:t>c=2</a:t>
            </a:r>
            <a:r>
              <a:rPr lang="zh-CN" altLang="en-US" sz="2800" b="1">
                <a:solidFill>
                  <a:schemeClr val="tx1"/>
                </a:solidFill>
                <a:latin typeface="楷体_GB2312" pitchFamily="49" charset="-122"/>
                <a:ea typeface="楷体_GB2312" pitchFamily="49" charset="-122"/>
              </a:rPr>
              <a:t>，积分时间常数分别为</a:t>
            </a:r>
            <a:r>
              <a:rPr lang="en-US" altLang="zh-CN" sz="2800" b="1" i="1">
                <a:solidFill>
                  <a:schemeClr val="tx1"/>
                </a:solidFill>
                <a:latin typeface="楷体_GB2312" pitchFamily="49" charset="-122"/>
                <a:ea typeface="楷体_GB2312" pitchFamily="49" charset="-122"/>
              </a:rPr>
              <a:t>T</a:t>
            </a:r>
            <a:r>
              <a:rPr lang="en-US" altLang="zh-CN" sz="2800" b="1">
                <a:solidFill>
                  <a:schemeClr val="tx1"/>
                </a:solidFill>
                <a:latin typeface="楷体_GB2312" pitchFamily="49" charset="-122"/>
                <a:ea typeface="楷体_GB2312" pitchFamily="49" charset="-122"/>
              </a:rPr>
              <a:t>i=3,6,14,21,28</a:t>
            </a:r>
            <a:r>
              <a:rPr lang="zh-CN" altLang="en-US" sz="2800" b="1">
                <a:solidFill>
                  <a:schemeClr val="tx1"/>
                </a:solidFill>
                <a:latin typeface="楷体_GB2312" pitchFamily="49" charset="-122"/>
                <a:ea typeface="楷体_GB2312" pitchFamily="49" charset="-122"/>
              </a:rPr>
              <a:t>；试求各比例积分系数下系统的单位阶跃响应。</a:t>
            </a:r>
            <a:r>
              <a:rPr lang="zh-CN" altLang="en-US" sz="4000"/>
              <a:t> </a:t>
            </a:r>
          </a:p>
        </p:txBody>
      </p:sp>
      <p:graphicFrame>
        <p:nvGraphicFramePr>
          <p:cNvPr id="348163" name="Object 3"/>
          <p:cNvGraphicFramePr>
            <a:graphicFrameLocks noChangeAspect="1"/>
          </p:cNvGraphicFramePr>
          <p:nvPr>
            <p:ph idx="1"/>
          </p:nvPr>
        </p:nvGraphicFramePr>
        <p:xfrm>
          <a:off x="1908175" y="1844675"/>
          <a:ext cx="4537075" cy="1033463"/>
        </p:xfrm>
        <a:graphic>
          <a:graphicData uri="http://schemas.openxmlformats.org/presentationml/2006/ole">
            <mc:AlternateContent xmlns:mc="http://schemas.openxmlformats.org/markup-compatibility/2006">
              <mc:Choice xmlns:v="urn:schemas-microsoft-com:vml" Requires="v">
                <p:oleObj spid="_x0000_s348165" name="公式" r:id="rId3" imgW="1841500" imgH="419100" progId="Equation.3">
                  <p:embed/>
                </p:oleObj>
              </mc:Choice>
              <mc:Fallback>
                <p:oleObj name="公式" r:id="rId3" imgW="1841500" imgH="4191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1844675"/>
                        <a:ext cx="4537075" cy="1033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164" name="Rectangle 4"/>
          <p:cNvSpPr>
            <a:spLocks noChangeArrowheads="1"/>
          </p:cNvSpPr>
          <p:nvPr/>
        </p:nvSpPr>
        <p:spPr bwMode="auto">
          <a:xfrm>
            <a:off x="1476375" y="0"/>
            <a:ext cx="64087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4.6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利用</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MATLAB</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实现</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控制规律</a:t>
            </a:r>
          </a:p>
        </p:txBody>
      </p:sp>
    </p:spTree>
  </p:cSld>
  <p:clrMapOvr>
    <a:masterClrMapping/>
  </p:clrMapOvr>
  <p:transition>
    <p:blinds dir="vert"/>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AA946CEC-FEC2-49AE-B407-40790D9FC0E4}" type="slidenum">
              <a:rPr lang="en-US" altLang="zh-CN"/>
              <a:pPr/>
              <a:t>129</a:t>
            </a:fld>
            <a:endParaRPr lang="en-US" altLang="zh-CN"/>
          </a:p>
        </p:txBody>
      </p:sp>
      <p:sp>
        <p:nvSpPr>
          <p:cNvPr id="349186" name="Rectangle 2"/>
          <p:cNvSpPr>
            <a:spLocks noGrp="1" noRot="1" noChangeArrowheads="1"/>
          </p:cNvSpPr>
          <p:nvPr>
            <p:ph type="body" idx="1"/>
          </p:nvPr>
        </p:nvSpPr>
        <p:spPr>
          <a:xfrm>
            <a:off x="539750" y="692150"/>
            <a:ext cx="7772400" cy="504825"/>
          </a:xfrm>
        </p:spPr>
        <p:txBody>
          <a:bodyPr/>
          <a:lstStyle/>
          <a:p>
            <a:r>
              <a:rPr lang="en-US" altLang="zh-CN" b="1">
                <a:solidFill>
                  <a:schemeClr val="tx2"/>
                </a:solidFill>
                <a:latin typeface="楷体_GB2312" pitchFamily="49" charset="-122"/>
                <a:ea typeface="楷体_GB2312" pitchFamily="49" charset="-122"/>
              </a:rPr>
              <a:t>PI</a:t>
            </a:r>
            <a:r>
              <a:rPr lang="zh-CN" altLang="en-US" b="1">
                <a:solidFill>
                  <a:schemeClr val="tx2"/>
                </a:solidFill>
                <a:latin typeface="楷体_GB2312" pitchFamily="49" charset="-122"/>
                <a:ea typeface="楷体_GB2312" pitchFamily="49" charset="-122"/>
              </a:rPr>
              <a:t>作用下系统的阶跃响应</a:t>
            </a:r>
          </a:p>
        </p:txBody>
      </p:sp>
      <p:sp>
        <p:nvSpPr>
          <p:cNvPr id="349190" name="Rectangle 6"/>
          <p:cNvSpPr>
            <a:spLocks noChangeArrowheads="1"/>
          </p:cNvSpPr>
          <p:nvPr/>
        </p:nvSpPr>
        <p:spPr bwMode="auto">
          <a:xfrm>
            <a:off x="468313" y="5445125"/>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folHlink"/>
              </a:buClr>
              <a:buSzPct val="85000"/>
              <a:buFont typeface="Wingdings 2" pitchFamily="18" charset="2"/>
              <a:buChar char="¡"/>
            </a:pPr>
            <a:r>
              <a:rPr lang="en-US" altLang="zh-CN" sz="2800">
                <a:solidFill>
                  <a:srgbClr val="66FF66"/>
                </a:solidFill>
              </a:rPr>
              <a:t>-</a:t>
            </a:r>
            <a:r>
              <a:rPr lang="zh-CN" altLang="en-US" sz="2800" b="1">
                <a:solidFill>
                  <a:schemeClr val="hlink"/>
                </a:solidFill>
                <a:latin typeface="楷体_GB2312" pitchFamily="49" charset="-122"/>
                <a:ea typeface="楷体_GB2312" pitchFamily="49" charset="-122"/>
              </a:rPr>
              <a:t>引入积分，消除了余差</a:t>
            </a:r>
          </a:p>
          <a:p>
            <a:pPr marL="742950" lvl="1" indent="-285750">
              <a:spcBef>
                <a:spcPct val="20000"/>
              </a:spcBef>
              <a:buClr>
                <a:schemeClr val="hlink"/>
              </a:buClr>
              <a:buSzPct val="85000"/>
              <a:buFont typeface="Wingdings" pitchFamily="2" charset="2"/>
              <a:buChar char=""/>
            </a:pPr>
            <a:r>
              <a:rPr lang="en-US" altLang="zh-CN" sz="2400" b="1">
                <a:solidFill>
                  <a:schemeClr val="hlink"/>
                </a:solidFill>
                <a:latin typeface="楷体_GB2312" pitchFamily="49" charset="-122"/>
                <a:ea typeface="楷体_GB2312" pitchFamily="49" charset="-122"/>
              </a:rPr>
              <a:t>Ti</a:t>
            </a:r>
            <a:r>
              <a:rPr lang="zh-CN" altLang="en-US" sz="2400" b="1">
                <a:solidFill>
                  <a:schemeClr val="hlink"/>
                </a:solidFill>
                <a:latin typeface="楷体_GB2312" pitchFamily="49" charset="-122"/>
                <a:ea typeface="楷体_GB2312" pitchFamily="49" charset="-122"/>
              </a:rPr>
              <a:t>小，积分作用加强，系统的稳定性变差。</a:t>
            </a:r>
          </a:p>
        </p:txBody>
      </p:sp>
      <p:pic>
        <p:nvPicPr>
          <p:cNvPr id="349192" name="Picture 8" descr="未命名"/>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417638"/>
            <a:ext cx="7127875" cy="4098925"/>
          </a:xfrm>
          <a:prstGeom prst="rect">
            <a:avLst/>
          </a:prstGeom>
          <a:noFill/>
          <a:extLst>
            <a:ext uri="{909E8E84-426E-40DD-AFC4-6F175D3DCCD1}">
              <a14:hiddenFill xmlns:a14="http://schemas.microsoft.com/office/drawing/2010/main">
                <a:solidFill>
                  <a:srgbClr val="FFFFFF"/>
                </a:solidFill>
              </a14:hiddenFill>
            </a:ext>
          </a:extLst>
        </p:spPr>
      </p:pic>
      <p:sp>
        <p:nvSpPr>
          <p:cNvPr id="349193" name="Rectangle 9"/>
          <p:cNvSpPr>
            <a:spLocks noChangeArrowheads="1"/>
          </p:cNvSpPr>
          <p:nvPr/>
        </p:nvSpPr>
        <p:spPr bwMode="auto">
          <a:xfrm>
            <a:off x="1476375" y="0"/>
            <a:ext cx="64087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4.6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利用</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MATLAB</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实现</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控制规律</a:t>
            </a:r>
          </a:p>
        </p:txBody>
      </p:sp>
    </p:spTree>
  </p:cSld>
  <p:clrMapOvr>
    <a:masterClrMapping/>
  </p:clrMapOvr>
  <p:transition>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灯片编号占位符 5"/>
          <p:cNvSpPr>
            <a:spLocks noGrp="1"/>
          </p:cNvSpPr>
          <p:nvPr>
            <p:ph type="sldNum" sz="quarter" idx="12"/>
          </p:nvPr>
        </p:nvSpPr>
        <p:spPr/>
        <p:txBody>
          <a:bodyPr/>
          <a:lstStyle/>
          <a:p>
            <a:fld id="{663C6531-E1E9-47CC-A6FE-DA5F5CA68BD6}" type="slidenum">
              <a:rPr lang="en-US" altLang="zh-CN"/>
              <a:pPr/>
              <a:t>13</a:t>
            </a:fld>
            <a:endParaRPr lang="en-US" altLang="zh-CN"/>
          </a:p>
        </p:txBody>
      </p:sp>
      <p:sp>
        <p:nvSpPr>
          <p:cNvPr id="260099" name="Rectangle 3"/>
          <p:cNvSpPr>
            <a:spLocks noGrp="1" noRot="1" noChangeArrowheads="1"/>
          </p:cNvSpPr>
          <p:nvPr>
            <p:ph type="body" idx="1"/>
          </p:nvPr>
        </p:nvSpPr>
        <p:spPr>
          <a:xfrm>
            <a:off x="685800" y="620713"/>
            <a:ext cx="7772400" cy="5475287"/>
          </a:xfrm>
        </p:spPr>
        <p:txBody>
          <a:bodyPr/>
          <a:lstStyle/>
          <a:p>
            <a:r>
              <a:rPr lang="en-US" altLang="zh-CN" b="1">
                <a:solidFill>
                  <a:schemeClr val="tx2"/>
                </a:solidFill>
                <a:latin typeface="楷体_GB2312" pitchFamily="49" charset="-122"/>
                <a:ea typeface="楷体_GB2312" pitchFamily="49" charset="-122"/>
              </a:rPr>
              <a:t>P</a:t>
            </a:r>
            <a:r>
              <a:rPr lang="zh-CN" altLang="en-US" b="1">
                <a:solidFill>
                  <a:schemeClr val="tx2"/>
                </a:solidFill>
                <a:latin typeface="楷体_GB2312" pitchFamily="49" charset="-122"/>
                <a:ea typeface="楷体_GB2312" pitchFamily="49" charset="-122"/>
              </a:rPr>
              <a:t>调节的阶跃响应</a:t>
            </a:r>
          </a:p>
        </p:txBody>
      </p:sp>
      <p:graphicFrame>
        <p:nvGraphicFramePr>
          <p:cNvPr id="260100" name="Object 4"/>
          <p:cNvGraphicFramePr>
            <a:graphicFrameLocks noChangeAspect="1"/>
          </p:cNvGraphicFramePr>
          <p:nvPr>
            <p:ph type="title"/>
          </p:nvPr>
        </p:nvGraphicFramePr>
        <p:xfrm>
          <a:off x="755650" y="1844675"/>
          <a:ext cx="2663825" cy="2376488"/>
        </p:xfrm>
        <a:graphic>
          <a:graphicData uri="http://schemas.openxmlformats.org/presentationml/2006/ole">
            <mc:AlternateContent xmlns:mc="http://schemas.openxmlformats.org/markup-compatibility/2006">
              <mc:Choice xmlns:v="urn:schemas-microsoft-com:vml" Requires="v">
                <p:oleObj spid="_x0000_s260109" name="Visio" r:id="rId3" imgW="1808111" imgH="1683058" progId="Visio.Drawing.11">
                  <p:embed/>
                </p:oleObj>
              </mc:Choice>
              <mc:Fallback>
                <p:oleObj name="Visio" r:id="rId3" imgW="1808111" imgH="1683058"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1844675"/>
                        <a:ext cx="2663825" cy="2376488"/>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0101" name="Line 5"/>
          <p:cNvSpPr>
            <a:spLocks noChangeShapeType="1"/>
          </p:cNvSpPr>
          <p:nvPr/>
        </p:nvSpPr>
        <p:spPr bwMode="auto">
          <a:xfrm flipV="1">
            <a:off x="1619250" y="2708275"/>
            <a:ext cx="0" cy="1152525"/>
          </a:xfrm>
          <a:prstGeom prst="line">
            <a:avLst/>
          </a:prstGeom>
          <a:noFill/>
          <a:ln w="28575">
            <a:solidFill>
              <a:srgbClr val="FF3300"/>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60102" name="Rectangle 6"/>
          <p:cNvSpPr>
            <a:spLocks noChangeArrowheads="1"/>
          </p:cNvSpPr>
          <p:nvPr/>
        </p:nvSpPr>
        <p:spPr bwMode="auto">
          <a:xfrm>
            <a:off x="3924300" y="1412875"/>
            <a:ext cx="4572000" cy="4108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357188" indent="-357188">
              <a:buFontTx/>
              <a:buChar char="•"/>
            </a:pPr>
            <a:r>
              <a:rPr lang="en-US" altLang="zh-CN" sz="2400" b="1">
                <a:latin typeface="楷体_GB2312" pitchFamily="49" charset="-122"/>
                <a:ea typeface="楷体_GB2312" pitchFamily="49" charset="-122"/>
              </a:rPr>
              <a:t>P</a:t>
            </a:r>
            <a:r>
              <a:rPr lang="zh-CN" altLang="en-US" sz="2400" b="1">
                <a:latin typeface="楷体_GB2312" pitchFamily="49" charset="-122"/>
                <a:ea typeface="楷体_GB2312" pitchFamily="49" charset="-122"/>
              </a:rPr>
              <a:t>调节对偏差信号能做出及时反应，没有丝毫的滞后。</a:t>
            </a:r>
          </a:p>
          <a:p>
            <a:pPr marL="357188" indent="-357188">
              <a:buFontTx/>
              <a:buChar char="•"/>
            </a:pPr>
            <a:endParaRPr lang="zh-CN" altLang="en-US" sz="2400" b="1">
              <a:latin typeface="楷体_GB2312" pitchFamily="49" charset="-122"/>
              <a:ea typeface="楷体_GB2312" pitchFamily="49" charset="-122"/>
            </a:endParaRPr>
          </a:p>
          <a:p>
            <a:pPr marL="357188" indent="-357188">
              <a:buFontTx/>
              <a:buChar char="•"/>
            </a:pPr>
            <a:r>
              <a:rPr lang="zh-CN" altLang="en-US" sz="2400" b="1">
                <a:latin typeface="楷体_GB2312" pitchFamily="49" charset="-122"/>
                <a:ea typeface="楷体_GB2312" pitchFamily="49" charset="-122"/>
              </a:rPr>
              <a:t>输出</a:t>
            </a:r>
            <a:r>
              <a:rPr lang="en-US" altLang="zh-CN" sz="2400" b="1">
                <a:latin typeface="楷体_GB2312" pitchFamily="49" charset="-122"/>
                <a:ea typeface="楷体_GB2312" pitchFamily="49" charset="-122"/>
              </a:rPr>
              <a:t>u</a:t>
            </a:r>
            <a:r>
              <a:rPr lang="zh-CN" altLang="en-US" sz="2400" b="1">
                <a:latin typeface="楷体_GB2312" pitchFamily="49" charset="-122"/>
                <a:ea typeface="楷体_GB2312" pitchFamily="49" charset="-122"/>
              </a:rPr>
              <a:t>实际上是对其起始值的增量。因此，当偏差</a:t>
            </a:r>
            <a:r>
              <a:rPr lang="en-US" altLang="zh-CN" sz="2400" b="1">
                <a:latin typeface="楷体_GB2312" pitchFamily="49" charset="-122"/>
                <a:ea typeface="楷体_GB2312" pitchFamily="49" charset="-122"/>
              </a:rPr>
              <a:t>e</a:t>
            </a:r>
            <a:r>
              <a:rPr lang="zh-CN" altLang="en-US" sz="2400" b="1">
                <a:latin typeface="楷体_GB2312" pitchFamily="49" charset="-122"/>
                <a:ea typeface="楷体_GB2312" pitchFamily="49" charset="-122"/>
              </a:rPr>
              <a:t>为零，因而</a:t>
            </a:r>
            <a:r>
              <a:rPr lang="en-US" altLang="zh-CN" sz="2400" b="1">
                <a:latin typeface="楷体_GB2312" pitchFamily="49" charset="-122"/>
                <a:ea typeface="楷体_GB2312" pitchFamily="49" charset="-122"/>
              </a:rPr>
              <a:t>u</a:t>
            </a:r>
            <a:r>
              <a:rPr lang="zh-CN" altLang="en-US" sz="2400" b="1">
                <a:latin typeface="楷体_GB2312" pitchFamily="49" charset="-122"/>
                <a:ea typeface="楷体_GB2312" pitchFamily="49" charset="-122"/>
              </a:rPr>
              <a:t>＝</a:t>
            </a:r>
            <a:r>
              <a:rPr lang="en-US" altLang="zh-CN" sz="2400" b="1">
                <a:latin typeface="楷体_GB2312" pitchFamily="49" charset="-122"/>
                <a:ea typeface="楷体_GB2312" pitchFamily="49" charset="-122"/>
              </a:rPr>
              <a:t>0</a:t>
            </a:r>
            <a:r>
              <a:rPr lang="zh-CN" altLang="en-US" sz="2400" b="1">
                <a:latin typeface="楷体_GB2312" pitchFamily="49" charset="-122"/>
                <a:ea typeface="楷体_GB2312" pitchFamily="49" charset="-122"/>
              </a:rPr>
              <a:t>时，并不意味着调节器没有输出，它只说明此时有</a:t>
            </a:r>
            <a:r>
              <a:rPr lang="en-US" altLang="zh-CN" sz="2400" b="1" i="1">
                <a:latin typeface="Times New Roman" pitchFamily="18" charset="0"/>
                <a:ea typeface="楷体_GB2312" pitchFamily="49" charset="-122"/>
              </a:rPr>
              <a:t>u</a:t>
            </a:r>
            <a:r>
              <a:rPr lang="en-US" altLang="zh-CN" sz="2400" b="1">
                <a:latin typeface="Times New Roman" pitchFamily="18" charset="0"/>
                <a:ea typeface="楷体_GB2312" pitchFamily="49" charset="-122"/>
              </a:rPr>
              <a:t>=</a:t>
            </a:r>
            <a:r>
              <a:rPr lang="en-US" altLang="zh-CN" sz="2400" b="1" i="1">
                <a:latin typeface="Times New Roman" pitchFamily="18" charset="0"/>
                <a:ea typeface="楷体_GB2312" pitchFamily="49" charset="-122"/>
              </a:rPr>
              <a:t>u</a:t>
            </a:r>
            <a:r>
              <a:rPr lang="en-US" altLang="zh-CN" sz="2400" b="1" baseline="-25000">
                <a:latin typeface="Times New Roman" pitchFamily="18" charset="0"/>
                <a:ea typeface="楷体_GB2312" pitchFamily="49" charset="-122"/>
              </a:rPr>
              <a:t>0</a:t>
            </a:r>
            <a:r>
              <a:rPr lang="zh-CN" altLang="en-US" sz="2400" b="1">
                <a:latin typeface="Times New Roman" pitchFamily="18" charset="0"/>
                <a:ea typeface="楷体_GB2312" pitchFamily="49" charset="-122"/>
              </a:rPr>
              <a:t>。</a:t>
            </a:r>
          </a:p>
          <a:p>
            <a:pPr marL="357188" indent="-357188">
              <a:buFontTx/>
              <a:buChar char="•"/>
            </a:pPr>
            <a:endParaRPr lang="zh-CN" altLang="en-US" sz="2400" b="1" i="1">
              <a:latin typeface="Times New Roman" pitchFamily="18" charset="0"/>
              <a:ea typeface="楷体_GB2312" pitchFamily="49" charset="-122"/>
            </a:endParaRPr>
          </a:p>
          <a:p>
            <a:pPr marL="357188" indent="-357188">
              <a:buFontTx/>
              <a:buChar char="•"/>
            </a:pPr>
            <a:r>
              <a:rPr lang="en-US" altLang="zh-CN" sz="2400" b="1" i="1">
                <a:latin typeface="Times New Roman" pitchFamily="18" charset="0"/>
                <a:ea typeface="楷体_GB2312" pitchFamily="49" charset="-122"/>
              </a:rPr>
              <a:t>u</a:t>
            </a:r>
            <a:r>
              <a:rPr lang="en-US" altLang="zh-CN" sz="2400" b="1" baseline="-25000">
                <a:latin typeface="Times New Roman" pitchFamily="18" charset="0"/>
                <a:ea typeface="楷体_GB2312" pitchFamily="49" charset="-122"/>
              </a:rPr>
              <a:t>0</a:t>
            </a:r>
            <a:r>
              <a:rPr lang="zh-CN" altLang="en-US" sz="2400" b="1">
                <a:latin typeface="楷体_GB2312" pitchFamily="49" charset="-122"/>
                <a:ea typeface="楷体_GB2312" pitchFamily="49" charset="-122"/>
              </a:rPr>
              <a:t>的大小是可以通过调整调节器的工作点加以改变的。</a:t>
            </a:r>
          </a:p>
        </p:txBody>
      </p:sp>
      <p:sp>
        <p:nvSpPr>
          <p:cNvPr id="260103" name="Text Box 7"/>
          <p:cNvSpPr txBox="1">
            <a:spLocks noChangeArrowheads="1"/>
          </p:cNvSpPr>
          <p:nvPr/>
        </p:nvSpPr>
        <p:spPr bwMode="auto">
          <a:xfrm>
            <a:off x="827088" y="2420938"/>
            <a:ext cx="576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zh-CN" sz="2000" b="1" i="1">
                <a:latin typeface="Times New Roman" pitchFamily="18" charset="0"/>
              </a:rPr>
              <a:t>0</a:t>
            </a:r>
            <a:endParaRPr lang="en-US" altLang="zh-CN" sz="2000" b="1" i="1" baseline="-25000">
              <a:latin typeface="Times New Roman" pitchFamily="18" charset="0"/>
            </a:endParaRPr>
          </a:p>
        </p:txBody>
      </p:sp>
      <p:sp>
        <p:nvSpPr>
          <p:cNvPr id="260104" name="Text Box 8"/>
          <p:cNvSpPr txBox="1">
            <a:spLocks noChangeArrowheads="1"/>
          </p:cNvSpPr>
          <p:nvPr/>
        </p:nvSpPr>
        <p:spPr bwMode="auto">
          <a:xfrm>
            <a:off x="250825" y="3213100"/>
            <a:ext cx="10080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zh-CN" sz="2000" b="1" i="1">
                <a:latin typeface="Times New Roman" pitchFamily="18" charset="0"/>
              </a:rPr>
              <a:t>u</a:t>
            </a:r>
            <a:r>
              <a:rPr lang="en-US" altLang="zh-CN" sz="2000" b="1" i="1" baseline="-25000">
                <a:latin typeface="Times New Roman" pitchFamily="18" charset="0"/>
              </a:rPr>
              <a:t>0</a:t>
            </a:r>
            <a:r>
              <a:rPr lang="en-US" altLang="zh-CN" sz="2000" b="1" i="1">
                <a:latin typeface="Times New Roman" pitchFamily="18" charset="0"/>
              </a:rPr>
              <a:t>+K</a:t>
            </a:r>
            <a:r>
              <a:rPr lang="en-US" altLang="zh-CN" sz="2000" b="1" i="1" baseline="-25000">
                <a:latin typeface="Times New Roman" pitchFamily="18" charset="0"/>
              </a:rPr>
              <a:t>c</a:t>
            </a:r>
            <a:r>
              <a:rPr lang="en-US" altLang="zh-CN" sz="2000" b="1" i="1">
                <a:latin typeface="Times New Roman" pitchFamily="18" charset="0"/>
              </a:rPr>
              <a:t>e</a:t>
            </a:r>
            <a:endParaRPr lang="en-US" altLang="zh-CN" sz="2000" b="1" i="1" baseline="-25000">
              <a:latin typeface="Times New Roman" pitchFamily="18" charset="0"/>
            </a:endParaRPr>
          </a:p>
        </p:txBody>
      </p:sp>
      <p:sp>
        <p:nvSpPr>
          <p:cNvPr id="260105" name="Text Box 9"/>
          <p:cNvSpPr txBox="1">
            <a:spLocks noChangeArrowheads="1"/>
          </p:cNvSpPr>
          <p:nvPr/>
        </p:nvSpPr>
        <p:spPr bwMode="auto">
          <a:xfrm>
            <a:off x="684213" y="3573463"/>
            <a:ext cx="5762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zh-CN" sz="2000" b="1" i="1">
                <a:latin typeface="Times New Roman" pitchFamily="18" charset="0"/>
              </a:rPr>
              <a:t>u</a:t>
            </a:r>
            <a:r>
              <a:rPr lang="en-US" altLang="zh-CN" sz="2000" b="1" i="1" baseline="-25000">
                <a:latin typeface="Times New Roman" pitchFamily="18" charset="0"/>
              </a:rPr>
              <a:t>0</a:t>
            </a:r>
          </a:p>
        </p:txBody>
      </p:sp>
      <p:sp>
        <p:nvSpPr>
          <p:cNvPr id="260106" name="Rectangle 10"/>
          <p:cNvSpPr>
            <a:spLocks noChangeArrowheads="1"/>
          </p:cNvSpPr>
          <p:nvPr/>
        </p:nvSpPr>
        <p:spPr bwMode="auto">
          <a:xfrm>
            <a:off x="1187450" y="4508500"/>
            <a:ext cx="1184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zh-CN" sz="2400" b="1" i="1">
                <a:latin typeface="Times New Roman" pitchFamily="18" charset="0"/>
              </a:rPr>
              <a:t>u</a:t>
            </a:r>
            <a:r>
              <a:rPr lang="en-US" altLang="zh-CN" sz="2400" b="1">
                <a:latin typeface="Times New Roman" pitchFamily="18" charset="0"/>
              </a:rPr>
              <a:t> = </a:t>
            </a:r>
            <a:r>
              <a:rPr lang="en-US" altLang="zh-CN" sz="2400" b="1" i="1">
                <a:latin typeface="Times New Roman" pitchFamily="18" charset="0"/>
              </a:rPr>
              <a:t>K</a:t>
            </a:r>
            <a:r>
              <a:rPr lang="en-US" altLang="zh-CN" sz="2400" b="1" baseline="-25000">
                <a:latin typeface="Times New Roman" pitchFamily="18" charset="0"/>
              </a:rPr>
              <a:t>c</a:t>
            </a:r>
            <a:r>
              <a:rPr lang="en-US" altLang="zh-CN" sz="2400" b="1">
                <a:latin typeface="Times New Roman" pitchFamily="18" charset="0"/>
              </a:rPr>
              <a:t> </a:t>
            </a:r>
            <a:r>
              <a:rPr lang="en-US" altLang="zh-CN" sz="2400" b="1" i="1">
                <a:latin typeface="Times New Roman" pitchFamily="18" charset="0"/>
              </a:rPr>
              <a:t>e</a:t>
            </a:r>
          </a:p>
        </p:txBody>
      </p:sp>
      <p:sp>
        <p:nvSpPr>
          <p:cNvPr id="260108" name="Rectangle 12"/>
          <p:cNvSpPr>
            <a:spLocks noChangeArrowheads="1"/>
          </p:cNvSpPr>
          <p:nvPr/>
        </p:nvSpPr>
        <p:spPr bwMode="auto">
          <a:xfrm>
            <a:off x="179388" y="0"/>
            <a:ext cx="842486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4.2.1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比例控制的调节规律和比例带</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0101"/>
                                        </p:tgtEl>
                                        <p:attrNameLst>
                                          <p:attrName>style.visibility</p:attrName>
                                        </p:attrNameLst>
                                      </p:cBhvr>
                                      <p:to>
                                        <p:strVal val="visible"/>
                                      </p:to>
                                    </p:set>
                                    <p:animEffect transition="in" filter="blinds(horizontal)">
                                      <p:cBhvr>
                                        <p:cTn id="7" dur="500"/>
                                        <p:tgtEl>
                                          <p:spTgt spid="2601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0103"/>
                                        </p:tgtEl>
                                        <p:attrNameLst>
                                          <p:attrName>style.visibility</p:attrName>
                                        </p:attrNameLst>
                                      </p:cBhvr>
                                      <p:to>
                                        <p:strVal val="visible"/>
                                      </p:to>
                                    </p:set>
                                    <p:animEffect transition="in" filter="blinds(horizontal)">
                                      <p:cBhvr>
                                        <p:cTn id="12" dur="500"/>
                                        <p:tgtEl>
                                          <p:spTgt spid="26010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60104"/>
                                        </p:tgtEl>
                                        <p:attrNameLst>
                                          <p:attrName>style.visibility</p:attrName>
                                        </p:attrNameLst>
                                      </p:cBhvr>
                                      <p:to>
                                        <p:strVal val="visible"/>
                                      </p:to>
                                    </p:set>
                                    <p:animEffect transition="in" filter="blinds(horizontal)">
                                      <p:cBhvr>
                                        <p:cTn id="17" dur="500"/>
                                        <p:tgtEl>
                                          <p:spTgt spid="260104"/>
                                        </p:tgtEl>
                                      </p:cBhvr>
                                    </p:animEffect>
                                  </p:childTnLst>
                                </p:cTn>
                              </p:par>
                            </p:childTnLst>
                          </p:cTn>
                        </p:par>
                        <p:par>
                          <p:cTn id="18" fill="hold" nodeType="afterGroup">
                            <p:stCondLst>
                              <p:cond delay="500"/>
                            </p:stCondLst>
                            <p:childTnLst>
                              <p:par>
                                <p:cTn id="19" presetID="3" presetClass="entr" presetSubtype="10" fill="hold" grpId="0" nodeType="afterEffect">
                                  <p:stCondLst>
                                    <p:cond delay="0"/>
                                  </p:stCondLst>
                                  <p:childTnLst>
                                    <p:set>
                                      <p:cBhvr>
                                        <p:cTn id="20" dur="1" fill="hold">
                                          <p:stCondLst>
                                            <p:cond delay="0"/>
                                          </p:stCondLst>
                                        </p:cTn>
                                        <p:tgtEl>
                                          <p:spTgt spid="260105"/>
                                        </p:tgtEl>
                                        <p:attrNameLst>
                                          <p:attrName>style.visibility</p:attrName>
                                        </p:attrNameLst>
                                      </p:cBhvr>
                                      <p:to>
                                        <p:strVal val="visible"/>
                                      </p:to>
                                    </p:set>
                                    <p:animEffect transition="in" filter="blinds(horizontal)">
                                      <p:cBhvr>
                                        <p:cTn id="21" dur="500"/>
                                        <p:tgtEl>
                                          <p:spTgt spid="260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101" grpId="0" animBg="1"/>
      <p:bldP spid="260103" grpId="0"/>
      <p:bldP spid="260104" grpId="0"/>
      <p:bldP spid="260105"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39BA3803-73BE-4217-8436-26001A42C081}" type="slidenum">
              <a:rPr lang="en-US" altLang="zh-CN"/>
              <a:pPr/>
              <a:t>130</a:t>
            </a:fld>
            <a:endParaRPr lang="en-US" altLang="zh-CN"/>
          </a:p>
        </p:txBody>
      </p:sp>
      <p:sp>
        <p:nvSpPr>
          <p:cNvPr id="247810" name="Rectangle 2"/>
          <p:cNvSpPr>
            <a:spLocks noGrp="1" noRot="1" noChangeArrowheads="1"/>
          </p:cNvSpPr>
          <p:nvPr>
            <p:ph type="title"/>
          </p:nvPr>
        </p:nvSpPr>
        <p:spPr>
          <a:xfrm>
            <a:off x="611188" y="765175"/>
            <a:ext cx="7415212" cy="2243138"/>
          </a:xfrm>
        </p:spPr>
        <p:txBody>
          <a:bodyPr/>
          <a:lstStyle/>
          <a:p>
            <a:pPr algn="l"/>
            <a:r>
              <a:rPr lang="zh-CN" altLang="en-US" sz="2800" b="1">
                <a:solidFill>
                  <a:schemeClr val="tx1"/>
                </a:solidFill>
                <a:latin typeface="楷体_GB2312" pitchFamily="49" charset="-122"/>
                <a:ea typeface="楷体_GB2312" pitchFamily="49" charset="-122"/>
              </a:rPr>
              <a:t>例</a:t>
            </a:r>
            <a:r>
              <a:rPr lang="en-US" altLang="zh-CN" sz="2800" b="1">
                <a:solidFill>
                  <a:schemeClr val="tx1"/>
                </a:solidFill>
                <a:latin typeface="楷体_GB2312" pitchFamily="49" charset="-122"/>
                <a:ea typeface="楷体_GB2312" pitchFamily="49" charset="-122"/>
              </a:rPr>
              <a:t>4-4</a:t>
            </a:r>
            <a:r>
              <a:rPr lang="en-US" altLang="zh-CN" sz="2800">
                <a:solidFill>
                  <a:schemeClr val="tx1"/>
                </a:solidFill>
              </a:rPr>
              <a:t> </a:t>
            </a:r>
            <a:r>
              <a:rPr lang="zh-CN" altLang="en-US" sz="2800" b="1">
                <a:solidFill>
                  <a:schemeClr val="tx1"/>
                </a:solidFill>
                <a:latin typeface="楷体_GB2312" pitchFamily="49" charset="-122"/>
                <a:ea typeface="楷体_GB2312" pitchFamily="49" charset="-122"/>
              </a:rPr>
              <a:t>已知被控对象的传递函数为</a:t>
            </a:r>
            <a:br>
              <a:rPr lang="zh-CN" altLang="en-US" sz="2800" b="1">
                <a:solidFill>
                  <a:schemeClr val="tx1"/>
                </a:solidFill>
                <a:latin typeface="楷体_GB2312" pitchFamily="49" charset="-122"/>
                <a:ea typeface="楷体_GB2312" pitchFamily="49" charset="-122"/>
              </a:rPr>
            </a:br>
            <a:r>
              <a:rPr lang="zh-CN" altLang="en-US" sz="2800" b="1">
                <a:solidFill>
                  <a:schemeClr val="tx1"/>
                </a:solidFill>
                <a:latin typeface="楷体_GB2312" pitchFamily="49" charset="-122"/>
                <a:ea typeface="楷体_GB2312" pitchFamily="49" charset="-122"/>
              </a:rPr>
              <a:t/>
            </a:r>
            <a:br>
              <a:rPr lang="zh-CN" altLang="en-US" sz="2800" b="1">
                <a:solidFill>
                  <a:schemeClr val="tx1"/>
                </a:solidFill>
                <a:latin typeface="楷体_GB2312" pitchFamily="49" charset="-122"/>
                <a:ea typeface="楷体_GB2312" pitchFamily="49" charset="-122"/>
              </a:rPr>
            </a:br>
            <a:r>
              <a:rPr lang="zh-CN" altLang="en-US" sz="2800" b="1">
                <a:solidFill>
                  <a:schemeClr val="tx1"/>
                </a:solidFill>
                <a:latin typeface="楷体_GB2312" pitchFamily="49" charset="-122"/>
                <a:ea typeface="楷体_GB2312" pitchFamily="49" charset="-122"/>
              </a:rPr>
              <a:t/>
            </a:r>
            <a:br>
              <a:rPr lang="zh-CN" altLang="en-US" sz="2800" b="1">
                <a:solidFill>
                  <a:schemeClr val="tx1"/>
                </a:solidFill>
                <a:latin typeface="楷体_GB2312" pitchFamily="49" charset="-122"/>
                <a:ea typeface="楷体_GB2312" pitchFamily="49" charset="-122"/>
              </a:rPr>
            </a:br>
            <a:r>
              <a:rPr lang="zh-CN" altLang="en-US" sz="2800" b="1">
                <a:solidFill>
                  <a:schemeClr val="tx1"/>
                </a:solidFill>
                <a:latin typeface="楷体_GB2312" pitchFamily="49" charset="-122"/>
                <a:ea typeface="楷体_GB2312" pitchFamily="49" charset="-122"/>
              </a:rPr>
              <a:t>对系统采用比例积分微分控制，其中比例系数为</a:t>
            </a:r>
            <a:r>
              <a:rPr lang="en-US" altLang="zh-CN" sz="2800" b="1" i="1">
                <a:solidFill>
                  <a:schemeClr val="tx1"/>
                </a:solidFill>
                <a:latin typeface="楷体_GB2312" pitchFamily="49" charset="-122"/>
                <a:ea typeface="楷体_GB2312" pitchFamily="49" charset="-122"/>
              </a:rPr>
              <a:t>K</a:t>
            </a:r>
            <a:r>
              <a:rPr lang="en-US" altLang="zh-CN" sz="2800" b="1">
                <a:solidFill>
                  <a:schemeClr val="tx1"/>
                </a:solidFill>
                <a:latin typeface="楷体_GB2312" pitchFamily="49" charset="-122"/>
                <a:ea typeface="楷体_GB2312" pitchFamily="49" charset="-122"/>
              </a:rPr>
              <a:t>c=5</a:t>
            </a:r>
            <a:r>
              <a:rPr lang="zh-CN" altLang="en-US" sz="2800" b="1">
                <a:solidFill>
                  <a:schemeClr val="tx1"/>
                </a:solidFill>
                <a:latin typeface="楷体_GB2312" pitchFamily="49" charset="-122"/>
                <a:ea typeface="楷体_GB2312" pitchFamily="49" charset="-122"/>
              </a:rPr>
              <a:t>，积分时间和微分时间分别为</a:t>
            </a:r>
            <a:r>
              <a:rPr lang="en-US" altLang="zh-CN" sz="2800" b="1" i="1">
                <a:solidFill>
                  <a:schemeClr val="tx1"/>
                </a:solidFill>
                <a:latin typeface="楷体_GB2312" pitchFamily="49" charset="-122"/>
                <a:ea typeface="楷体_GB2312" pitchFamily="49" charset="-122"/>
              </a:rPr>
              <a:t>T</a:t>
            </a:r>
            <a:r>
              <a:rPr lang="en-US" altLang="zh-CN" sz="2800" b="1">
                <a:solidFill>
                  <a:schemeClr val="tx1"/>
                </a:solidFill>
                <a:latin typeface="楷体_GB2312" pitchFamily="49" charset="-122"/>
                <a:ea typeface="楷体_GB2312" pitchFamily="49" charset="-122"/>
              </a:rPr>
              <a:t>i=15</a:t>
            </a:r>
            <a:r>
              <a:rPr lang="zh-CN" altLang="en-US" sz="2800" b="1">
                <a:solidFill>
                  <a:schemeClr val="tx1"/>
                </a:solidFill>
                <a:latin typeface="楷体_GB2312" pitchFamily="49" charset="-122"/>
                <a:ea typeface="楷体_GB2312" pitchFamily="49" charset="-122"/>
              </a:rPr>
              <a:t>，</a:t>
            </a:r>
            <a:r>
              <a:rPr lang="en-US" altLang="zh-CN" sz="2800" b="1" i="1">
                <a:solidFill>
                  <a:schemeClr val="tx1"/>
                </a:solidFill>
                <a:latin typeface="楷体_GB2312" pitchFamily="49" charset="-122"/>
                <a:ea typeface="楷体_GB2312" pitchFamily="49" charset="-122"/>
              </a:rPr>
              <a:t>T</a:t>
            </a:r>
            <a:r>
              <a:rPr lang="en-US" altLang="zh-CN" sz="2800" b="1">
                <a:solidFill>
                  <a:schemeClr val="tx1"/>
                </a:solidFill>
                <a:latin typeface="楷体_GB2312" pitchFamily="49" charset="-122"/>
                <a:ea typeface="楷体_GB2312" pitchFamily="49" charset="-122"/>
              </a:rPr>
              <a:t>d=1</a:t>
            </a:r>
            <a:r>
              <a:rPr lang="zh-CN" altLang="en-US" sz="2800" b="1">
                <a:solidFill>
                  <a:schemeClr val="tx1"/>
                </a:solidFill>
                <a:latin typeface="楷体_GB2312" pitchFamily="49" charset="-122"/>
                <a:ea typeface="楷体_GB2312" pitchFamily="49" charset="-122"/>
              </a:rPr>
              <a:t>，试求系统的单位阶跃响应。</a:t>
            </a:r>
          </a:p>
        </p:txBody>
      </p:sp>
      <p:graphicFrame>
        <p:nvGraphicFramePr>
          <p:cNvPr id="247811" name="Object 3"/>
          <p:cNvGraphicFramePr>
            <a:graphicFrameLocks noChangeAspect="1"/>
          </p:cNvGraphicFramePr>
          <p:nvPr>
            <p:ph idx="1"/>
          </p:nvPr>
        </p:nvGraphicFramePr>
        <p:xfrm>
          <a:off x="2051050" y="908050"/>
          <a:ext cx="4537075" cy="1033463"/>
        </p:xfrm>
        <a:graphic>
          <a:graphicData uri="http://schemas.openxmlformats.org/presentationml/2006/ole">
            <mc:AlternateContent xmlns:mc="http://schemas.openxmlformats.org/markup-compatibility/2006">
              <mc:Choice xmlns:v="urn:schemas-microsoft-com:vml" Requires="v">
                <p:oleObj spid="_x0000_s247817" name="公式" r:id="rId3" imgW="1841500" imgH="419100" progId="Equation.3">
                  <p:embed/>
                </p:oleObj>
              </mc:Choice>
              <mc:Fallback>
                <p:oleObj name="公式" r:id="rId3" imgW="1841500" imgH="4191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050" y="908050"/>
                        <a:ext cx="4537075" cy="1033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4781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573463"/>
            <a:ext cx="6227763" cy="284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781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6325" y="3573463"/>
            <a:ext cx="3095625" cy="283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7816" name="Rectangle 8"/>
          <p:cNvSpPr>
            <a:spLocks noChangeArrowheads="1"/>
          </p:cNvSpPr>
          <p:nvPr/>
        </p:nvSpPr>
        <p:spPr bwMode="auto">
          <a:xfrm>
            <a:off x="1476375" y="0"/>
            <a:ext cx="64087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4.6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利用</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MATLAB</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实现</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控制规律</a:t>
            </a:r>
          </a:p>
        </p:txBody>
      </p:sp>
    </p:spTree>
  </p:cSld>
  <p:clrMapOvr>
    <a:masterClrMapping/>
  </p:clrMapOvr>
  <p:transition>
    <p:blinds dir="vert"/>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1BE010AF-7931-4641-992A-293AD40678F1}" type="slidenum">
              <a:rPr lang="en-US" altLang="zh-CN"/>
              <a:pPr/>
              <a:t>131</a:t>
            </a:fld>
            <a:endParaRPr lang="en-US" altLang="zh-CN"/>
          </a:p>
        </p:txBody>
      </p:sp>
      <p:sp>
        <p:nvSpPr>
          <p:cNvPr id="350210" name="Rectangle 2"/>
          <p:cNvSpPr>
            <a:spLocks noGrp="1" noRot="1" noChangeArrowheads="1"/>
          </p:cNvSpPr>
          <p:nvPr>
            <p:ph type="body" idx="1"/>
          </p:nvPr>
        </p:nvSpPr>
        <p:spPr>
          <a:xfrm>
            <a:off x="684213" y="908050"/>
            <a:ext cx="7772400" cy="504825"/>
          </a:xfrm>
        </p:spPr>
        <p:txBody>
          <a:bodyPr/>
          <a:lstStyle/>
          <a:p>
            <a:r>
              <a:rPr lang="en-US" altLang="zh-CN" b="1">
                <a:solidFill>
                  <a:schemeClr val="tx2"/>
                </a:solidFill>
                <a:latin typeface="楷体_GB2312" pitchFamily="49" charset="-122"/>
                <a:ea typeface="楷体_GB2312" pitchFamily="49" charset="-122"/>
              </a:rPr>
              <a:t>PID</a:t>
            </a:r>
            <a:r>
              <a:rPr lang="zh-CN" altLang="en-US" b="1">
                <a:solidFill>
                  <a:schemeClr val="tx2"/>
                </a:solidFill>
                <a:latin typeface="楷体_GB2312" pitchFamily="49" charset="-122"/>
                <a:ea typeface="楷体_GB2312" pitchFamily="49" charset="-122"/>
              </a:rPr>
              <a:t>作用下系统的阶跃响应</a:t>
            </a:r>
          </a:p>
        </p:txBody>
      </p:sp>
      <p:sp>
        <p:nvSpPr>
          <p:cNvPr id="350211" name="Rectangle 3"/>
          <p:cNvSpPr>
            <a:spLocks noChangeArrowheads="1"/>
          </p:cNvSpPr>
          <p:nvPr/>
        </p:nvSpPr>
        <p:spPr bwMode="auto">
          <a:xfrm>
            <a:off x="468313" y="5611813"/>
            <a:ext cx="8229600"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spcBef>
                <a:spcPct val="20000"/>
              </a:spcBef>
              <a:buClr>
                <a:schemeClr val="hlink"/>
              </a:buClr>
              <a:buSzPct val="85000"/>
              <a:buFont typeface="Wingdings" pitchFamily="2" charset="2"/>
              <a:buChar char=""/>
            </a:pPr>
            <a:r>
              <a:rPr lang="en-US" altLang="zh-CN" sz="2400" b="1">
                <a:solidFill>
                  <a:schemeClr val="hlink"/>
                </a:solidFill>
                <a:latin typeface="楷体_GB2312" pitchFamily="49" charset="-122"/>
                <a:ea typeface="楷体_GB2312" pitchFamily="49" charset="-122"/>
              </a:rPr>
              <a:t>PD</a:t>
            </a:r>
            <a:r>
              <a:rPr lang="zh-CN" altLang="en-US" sz="2400" b="1">
                <a:solidFill>
                  <a:schemeClr val="hlink"/>
                </a:solidFill>
                <a:latin typeface="楷体_GB2312" pitchFamily="49" charset="-122"/>
                <a:ea typeface="楷体_GB2312" pitchFamily="49" charset="-122"/>
              </a:rPr>
              <a:t>基础上</a:t>
            </a:r>
            <a:r>
              <a:rPr lang="en-US" altLang="zh-CN" sz="2400" b="1">
                <a:solidFill>
                  <a:schemeClr val="hlink"/>
                </a:solidFill>
                <a:latin typeface="楷体_GB2312" pitchFamily="49" charset="-122"/>
                <a:ea typeface="楷体_GB2312" pitchFamily="49" charset="-122"/>
              </a:rPr>
              <a:t>I</a:t>
            </a:r>
            <a:r>
              <a:rPr lang="zh-CN" altLang="en-US" sz="2400" b="1">
                <a:solidFill>
                  <a:schemeClr val="hlink"/>
                </a:solidFill>
                <a:latin typeface="楷体_GB2312" pitchFamily="49" charset="-122"/>
                <a:ea typeface="楷体_GB2312" pitchFamily="49" charset="-122"/>
              </a:rPr>
              <a:t>作用的引入消除了余差，达到了理想的多项性能指标要求：超调、上升时间、调节时间、</a:t>
            </a:r>
            <a:r>
              <a:rPr lang="zh-CN" altLang="en-US" sz="2400" b="1">
                <a:solidFill>
                  <a:schemeClr val="hlink"/>
                </a:solidFill>
                <a:ea typeface="楷体_GB2312" pitchFamily="49" charset="-122"/>
              </a:rPr>
              <a:t>余差等</a:t>
            </a:r>
          </a:p>
        </p:txBody>
      </p:sp>
      <p:pic>
        <p:nvPicPr>
          <p:cNvPr id="3502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1700213"/>
            <a:ext cx="4810125" cy="3829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50214" name="Rectangle 6"/>
          <p:cNvSpPr>
            <a:spLocks noChangeArrowheads="1"/>
          </p:cNvSpPr>
          <p:nvPr/>
        </p:nvSpPr>
        <p:spPr bwMode="auto">
          <a:xfrm>
            <a:off x="1476375" y="0"/>
            <a:ext cx="64087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4.6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利用</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MATLAB</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实现</a:t>
            </a: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控制规律</a:t>
            </a:r>
          </a:p>
        </p:txBody>
      </p:sp>
    </p:spTree>
  </p:cSld>
  <p:clrMapOvr>
    <a:masterClrMapping/>
  </p:clrMapOvr>
  <p:transition>
    <p:blinds dir="vert"/>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043F8322-3AE1-4CE4-A8D3-D8E967013E8E}" type="slidenum">
              <a:rPr lang="en-US" altLang="zh-CN"/>
              <a:pPr/>
              <a:t>132</a:t>
            </a:fld>
            <a:endParaRPr lang="en-US" altLang="zh-CN"/>
          </a:p>
        </p:txBody>
      </p:sp>
      <p:sp>
        <p:nvSpPr>
          <p:cNvPr id="65539" name="Rectangle 3"/>
          <p:cNvSpPr>
            <a:spLocks noGrp="1" noRot="1" noChangeArrowheads="1"/>
          </p:cNvSpPr>
          <p:nvPr>
            <p:ph type="body" idx="1"/>
          </p:nvPr>
        </p:nvSpPr>
        <p:spPr>
          <a:xfrm>
            <a:off x="611188" y="549275"/>
            <a:ext cx="7772400" cy="727075"/>
          </a:xfrm>
        </p:spPr>
        <p:txBody>
          <a:bodyPr/>
          <a:lstStyle/>
          <a:p>
            <a:pPr algn="ctr">
              <a:buFont typeface="Wingdings 2" pitchFamily="18" charset="2"/>
              <a:buNone/>
            </a:pPr>
            <a:r>
              <a:rPr lang="zh-CN" altLang="en-US" sz="3600" b="1">
                <a:solidFill>
                  <a:schemeClr val="folHlink"/>
                </a:solidFill>
                <a:effectLst>
                  <a:outerShdw blurRad="38100" dist="38100" dir="2700000" algn="tl">
                    <a:srgbClr val="C0C0C0"/>
                  </a:outerShdw>
                </a:effectLst>
                <a:ea typeface="楷体_GB2312" pitchFamily="49" charset="-122"/>
              </a:rPr>
              <a:t>本章小结</a:t>
            </a:r>
          </a:p>
        </p:txBody>
      </p:sp>
      <p:sp>
        <p:nvSpPr>
          <p:cNvPr id="235522" name="Rectangle 2"/>
          <p:cNvSpPr>
            <a:spLocks noChangeArrowheads="1"/>
          </p:cNvSpPr>
          <p:nvPr/>
        </p:nvSpPr>
        <p:spPr bwMode="auto">
          <a:xfrm>
            <a:off x="250825" y="1271588"/>
            <a:ext cx="8748713" cy="478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9875" eaLnBrk="0" hangingPunct="0"/>
            <a:r>
              <a:rPr kumimoji="1" lang="en-US" altLang="zh-CN" sz="2800">
                <a:latin typeface="Times New Roman" pitchFamily="18" charset="0"/>
              </a:rPr>
              <a:t>       </a:t>
            </a:r>
            <a:r>
              <a:rPr kumimoji="1" lang="zh-CN" altLang="en-US" sz="2800" b="1">
                <a:latin typeface="楷体_GB2312" pitchFamily="49" charset="-122"/>
                <a:ea typeface="楷体_GB2312" pitchFamily="49" charset="-122"/>
              </a:rPr>
              <a:t>比例控制的特点是有差控制。积分控制的特点是无差控制，但它的稳定作用比</a:t>
            </a:r>
            <a:r>
              <a:rPr kumimoji="1" lang="en-US" altLang="zh-CN" sz="2800" b="1">
                <a:latin typeface="楷体_GB2312" pitchFamily="49" charset="-122"/>
                <a:ea typeface="楷体_GB2312" pitchFamily="49" charset="-122"/>
              </a:rPr>
              <a:t>P</a:t>
            </a:r>
            <a:r>
              <a:rPr kumimoji="1" lang="zh-CN" altLang="en-US" sz="2800" b="1">
                <a:latin typeface="楷体_GB2312" pitchFamily="49" charset="-122"/>
                <a:ea typeface="楷体_GB2312" pitchFamily="49" charset="-122"/>
              </a:rPr>
              <a:t>控制差。具有积分作用的控制器，可能产生积分饱和现象。微分控制动作总是力图抑制被控变量的振荡，它有提高控制系统稳定性的作用。</a:t>
            </a:r>
          </a:p>
          <a:p>
            <a:pPr indent="269875" eaLnBrk="0" hangingPunct="0"/>
            <a:r>
              <a:rPr kumimoji="1" lang="zh-CN" altLang="en-US" sz="2800" b="1">
                <a:latin typeface="楷体_GB2312" pitchFamily="49" charset="-122"/>
                <a:ea typeface="楷体_GB2312" pitchFamily="49" charset="-122"/>
              </a:rPr>
              <a:t>    </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控制是比例积分微分控制的简称。理想的</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控制器动作规律在物理上是不能实现的。但在计算机技术基础上，已不存在物理上不能实现的问题。</a:t>
            </a:r>
          </a:p>
          <a:p>
            <a:pPr indent="269875" eaLnBrk="0" hangingPunct="0"/>
            <a:r>
              <a:rPr kumimoji="1" lang="zh-CN" altLang="en-US" sz="2800" b="1">
                <a:latin typeface="楷体_GB2312" pitchFamily="49" charset="-122"/>
                <a:ea typeface="楷体_GB2312" pitchFamily="49" charset="-122"/>
              </a:rPr>
              <a:t>    在数字</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控制器中，</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运算是靠软件实现的，一般采用基本数字</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控制算法或改进数字</a:t>
            </a:r>
            <a:r>
              <a:rPr kumimoji="1" lang="en-US" altLang="zh-CN" sz="2800" b="1">
                <a:latin typeface="楷体_GB2312" pitchFamily="49" charset="-122"/>
                <a:ea typeface="楷体_GB2312" pitchFamily="49" charset="-122"/>
              </a:rPr>
              <a:t>PID</a:t>
            </a:r>
            <a:r>
              <a:rPr kumimoji="1" lang="zh-CN" altLang="en-US" sz="2800" b="1">
                <a:latin typeface="楷体_GB2312" pitchFamily="49" charset="-122"/>
                <a:ea typeface="楷体_GB2312" pitchFamily="49" charset="-122"/>
              </a:rPr>
              <a:t>控制算法</a:t>
            </a:r>
            <a:r>
              <a:rPr kumimoji="1" lang="en-US" altLang="zh-CN" sz="2800" b="1">
                <a:latin typeface="楷体_GB2312" pitchFamily="49" charset="-122"/>
                <a:ea typeface="楷体_GB2312" pitchFamily="49" charset="-122"/>
              </a:rPr>
              <a:t>.</a:t>
            </a:r>
          </a:p>
        </p:txBody>
      </p:sp>
    </p:spTree>
  </p:cSld>
  <p:clrMapOvr>
    <a:masterClrMapping/>
  </p:clrMapOvr>
  <p:transition>
    <p:blinds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灯片编号占位符 5"/>
          <p:cNvSpPr>
            <a:spLocks noGrp="1"/>
          </p:cNvSpPr>
          <p:nvPr>
            <p:ph type="sldNum" sz="quarter" idx="12"/>
          </p:nvPr>
        </p:nvSpPr>
        <p:spPr/>
        <p:txBody>
          <a:bodyPr/>
          <a:lstStyle/>
          <a:p>
            <a:fld id="{6F03945F-33EE-49FE-A090-B7BB139492F8}" type="slidenum">
              <a:rPr lang="en-US" altLang="zh-CN"/>
              <a:pPr/>
              <a:t>14</a:t>
            </a:fld>
            <a:endParaRPr lang="en-US" altLang="zh-CN"/>
          </a:p>
        </p:txBody>
      </p:sp>
      <p:graphicFrame>
        <p:nvGraphicFramePr>
          <p:cNvPr id="74761" name="Object 1033"/>
          <p:cNvGraphicFramePr>
            <a:graphicFrameLocks noChangeAspect="1"/>
          </p:cNvGraphicFramePr>
          <p:nvPr/>
        </p:nvGraphicFramePr>
        <p:xfrm>
          <a:off x="2268538" y="2997200"/>
          <a:ext cx="4465637" cy="1147763"/>
        </p:xfrm>
        <a:graphic>
          <a:graphicData uri="http://schemas.openxmlformats.org/presentationml/2006/ole">
            <mc:AlternateContent xmlns:mc="http://schemas.openxmlformats.org/markup-compatibility/2006">
              <mc:Choice xmlns:v="urn:schemas-microsoft-com:vml" Requires="v">
                <p:oleObj spid="_x0000_s74774" name="公式" r:id="rId3" imgW="1739900" imgH="444500" progId="Equation.3">
                  <p:embed/>
                </p:oleObj>
              </mc:Choice>
              <mc:Fallback>
                <p:oleObj name="公式" r:id="rId3" imgW="1739900" imgH="444500" progId="Equation.3">
                  <p:embed/>
                  <p:pic>
                    <p:nvPicPr>
                      <p:cNvPr id="0" name="Object 10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2997200"/>
                        <a:ext cx="4465637" cy="1147763"/>
                      </a:xfrm>
                      <a:prstGeom prst="rect">
                        <a:avLst/>
                      </a:prstGeom>
                      <a:solidFill>
                        <a:srgbClr val="00FFFF"/>
                      </a:solidFill>
                    </p:spPr>
                  </p:pic>
                </p:oleObj>
              </mc:Fallback>
            </mc:AlternateContent>
          </a:graphicData>
        </a:graphic>
      </p:graphicFrame>
      <p:graphicFrame>
        <p:nvGraphicFramePr>
          <p:cNvPr id="74760" name="Object 1032"/>
          <p:cNvGraphicFramePr>
            <a:graphicFrameLocks noChangeAspect="1"/>
          </p:cNvGraphicFramePr>
          <p:nvPr/>
        </p:nvGraphicFramePr>
        <p:xfrm>
          <a:off x="1476375" y="4149725"/>
          <a:ext cx="1436688" cy="485775"/>
        </p:xfrm>
        <a:graphic>
          <a:graphicData uri="http://schemas.openxmlformats.org/presentationml/2006/ole">
            <mc:AlternateContent xmlns:mc="http://schemas.openxmlformats.org/markup-compatibility/2006">
              <mc:Choice xmlns:v="urn:schemas-microsoft-com:vml" Requires="v">
                <p:oleObj spid="_x0000_s74775" name="公式" r:id="rId5" imgW="672808" imgH="228501" progId="Equation.3">
                  <p:embed/>
                </p:oleObj>
              </mc:Choice>
              <mc:Fallback>
                <p:oleObj name="公式" r:id="rId5" imgW="672808" imgH="228501" progId="Equation.3">
                  <p:embed/>
                  <p:pic>
                    <p:nvPicPr>
                      <p:cNvPr id="0" name="Object 103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4149725"/>
                        <a:ext cx="1436688"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759" name="Object 1031"/>
          <p:cNvGraphicFramePr>
            <a:graphicFrameLocks noChangeAspect="1"/>
          </p:cNvGraphicFramePr>
          <p:nvPr/>
        </p:nvGraphicFramePr>
        <p:xfrm>
          <a:off x="468313" y="4797425"/>
          <a:ext cx="1476375" cy="485775"/>
        </p:xfrm>
        <a:graphic>
          <a:graphicData uri="http://schemas.openxmlformats.org/presentationml/2006/ole">
            <mc:AlternateContent xmlns:mc="http://schemas.openxmlformats.org/markup-compatibility/2006">
              <mc:Choice xmlns:v="urn:schemas-microsoft-com:vml" Requires="v">
                <p:oleObj spid="_x0000_s74776" name="公式" r:id="rId7" imgW="698500" imgH="228600" progId="Equation.3">
                  <p:embed/>
                </p:oleObj>
              </mc:Choice>
              <mc:Fallback>
                <p:oleObj name="公式" r:id="rId7" imgW="698500" imgH="228600" progId="Equation.3">
                  <p:embed/>
                  <p:pic>
                    <p:nvPicPr>
                      <p:cNvPr id="0" name="Object 103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8313" y="4797425"/>
                        <a:ext cx="1476375"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764" name="Rectangle 1036"/>
          <p:cNvSpPr>
            <a:spLocks noChangeArrowheads="1"/>
          </p:cNvSpPr>
          <p:nvPr/>
        </p:nvSpPr>
        <p:spPr bwMode="auto">
          <a:xfrm>
            <a:off x="0" y="1219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74765" name="Rectangle 1037"/>
          <p:cNvSpPr>
            <a:spLocks noChangeArrowheads="1"/>
          </p:cNvSpPr>
          <p:nvPr/>
        </p:nvSpPr>
        <p:spPr bwMode="auto">
          <a:xfrm>
            <a:off x="0" y="1219200"/>
            <a:ext cx="0" cy="0"/>
          </a:xfrm>
          <a:prstGeom prst="rect">
            <a:avLst/>
          </a:prstGeom>
          <a:solidFill>
            <a:schemeClr val="accent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4767" name="Rectangle 1039"/>
          <p:cNvSpPr>
            <a:spLocks noChangeArrowheads="1"/>
          </p:cNvSpPr>
          <p:nvPr/>
        </p:nvSpPr>
        <p:spPr bwMode="auto">
          <a:xfrm>
            <a:off x="468313" y="333375"/>
            <a:ext cx="8064500" cy="3081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9875" eaLnBrk="0" hangingPunct="0"/>
            <a:endParaRPr kumimoji="1" lang="en-US" altLang="zh-CN" sz="2800" b="1">
              <a:latin typeface="Times New Roman" pitchFamily="18" charset="0"/>
            </a:endParaRPr>
          </a:p>
          <a:p>
            <a:pPr indent="269875" eaLnBrk="0" hangingPunct="0"/>
            <a:r>
              <a:rPr kumimoji="1" lang="en-US" altLang="zh-CN" sz="2800" b="1">
                <a:solidFill>
                  <a:schemeClr val="tx2"/>
                </a:solidFill>
                <a:latin typeface="楷体_GB2312" pitchFamily="49" charset="-122"/>
                <a:ea typeface="楷体_GB2312" pitchFamily="49" charset="-122"/>
              </a:rPr>
              <a:t>2</a:t>
            </a:r>
            <a:r>
              <a:rPr kumimoji="1" lang="zh-CN" altLang="en-US" sz="2800" b="1">
                <a:solidFill>
                  <a:schemeClr val="tx2"/>
                </a:solidFill>
                <a:latin typeface="楷体_GB2312" pitchFamily="49" charset="-122"/>
                <a:ea typeface="楷体_GB2312" pitchFamily="49" charset="-122"/>
              </a:rPr>
              <a:t>．比例带及其物理意义</a:t>
            </a:r>
          </a:p>
          <a:p>
            <a:pPr indent="269875" eaLnBrk="0" hangingPunct="0"/>
            <a:r>
              <a:rPr kumimoji="1" lang="zh-CN" altLang="en-US" sz="2800" b="1">
                <a:solidFill>
                  <a:schemeClr val="folHlink"/>
                </a:solidFill>
                <a:latin typeface="楷体_GB2312" pitchFamily="49" charset="-122"/>
                <a:ea typeface="楷体_GB2312" pitchFamily="49" charset="-122"/>
              </a:rPr>
              <a:t>① 比例带的定义</a:t>
            </a:r>
          </a:p>
          <a:p>
            <a:pPr indent="269875" eaLnBrk="0" hangingPunct="0"/>
            <a:r>
              <a:rPr kumimoji="1" lang="zh-CN" altLang="en-US" sz="2800" b="1">
                <a:latin typeface="楷体_GB2312" pitchFamily="49" charset="-122"/>
                <a:ea typeface="楷体_GB2312" pitchFamily="49" charset="-122"/>
              </a:rPr>
              <a:t>   在过程控制中，通常用比例度表示控制输出与偏差成线性关系的比例控制器输入（偏差）的范围。因此，比例度又称为比例带，其定义为</a:t>
            </a:r>
          </a:p>
          <a:p>
            <a:pPr indent="269875" eaLnBrk="0" hangingPunct="0"/>
            <a:endParaRPr kumimoji="1" lang="en-US" altLang="zh-CN" sz="2800" b="1">
              <a:latin typeface="楷体_GB2312" pitchFamily="49" charset="-122"/>
              <a:ea typeface="楷体_GB2312" pitchFamily="49" charset="-122"/>
            </a:endParaRPr>
          </a:p>
        </p:txBody>
      </p:sp>
      <p:sp>
        <p:nvSpPr>
          <p:cNvPr id="74768" name="Rectangle 1040"/>
          <p:cNvSpPr>
            <a:spLocks noChangeArrowheads="1"/>
          </p:cNvSpPr>
          <p:nvPr/>
        </p:nvSpPr>
        <p:spPr bwMode="auto">
          <a:xfrm>
            <a:off x="611188" y="4221163"/>
            <a:ext cx="920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r>
              <a:rPr kumimoji="1" lang="zh-CN" altLang="en-US" sz="2400" b="1">
                <a:latin typeface="Times New Roman" pitchFamily="18" charset="0"/>
                <a:ea typeface="楷体_GB2312" pitchFamily="49" charset="-122"/>
              </a:rPr>
              <a:t>式中</a:t>
            </a:r>
            <a:r>
              <a:rPr kumimoji="1" lang="zh-CN" altLang="en-US" sz="1000" b="1">
                <a:latin typeface="Times New Roman" pitchFamily="18" charset="0"/>
                <a:ea typeface="楷体_GB2312" pitchFamily="49" charset="-122"/>
              </a:rPr>
              <a:t>，</a:t>
            </a:r>
            <a:endParaRPr kumimoji="1" lang="zh-CN" altLang="en-US" sz="2400" b="1">
              <a:latin typeface="Times New Roman" pitchFamily="18" charset="0"/>
              <a:ea typeface="楷体_GB2312" pitchFamily="49" charset="-122"/>
            </a:endParaRPr>
          </a:p>
        </p:txBody>
      </p:sp>
      <p:sp>
        <p:nvSpPr>
          <p:cNvPr id="74769" name="Rectangle 1041"/>
          <p:cNvSpPr>
            <a:spLocks noChangeArrowheads="1"/>
          </p:cNvSpPr>
          <p:nvPr/>
        </p:nvSpPr>
        <p:spPr bwMode="auto">
          <a:xfrm>
            <a:off x="3059113" y="4221163"/>
            <a:ext cx="4756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r>
              <a:rPr kumimoji="1" lang="zh-CN" altLang="en-US" sz="2400" b="1">
                <a:latin typeface="Times New Roman" pitchFamily="18" charset="0"/>
                <a:ea typeface="楷体_GB2312" pitchFamily="49" charset="-122"/>
              </a:rPr>
              <a:t>为偏差信号范围，即仪表的量程</a:t>
            </a:r>
            <a:r>
              <a:rPr kumimoji="1" lang="zh-CN" altLang="en-US" sz="2400" b="1">
                <a:latin typeface="Times New Roman" pitchFamily="18" charset="0"/>
              </a:rPr>
              <a:t>；</a:t>
            </a:r>
          </a:p>
        </p:txBody>
      </p:sp>
      <p:sp>
        <p:nvSpPr>
          <p:cNvPr id="74770" name="Rectangle 1042"/>
          <p:cNvSpPr>
            <a:spLocks noChangeArrowheads="1"/>
          </p:cNvSpPr>
          <p:nvPr/>
        </p:nvSpPr>
        <p:spPr bwMode="auto">
          <a:xfrm>
            <a:off x="1835150" y="4797425"/>
            <a:ext cx="7194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r>
              <a:rPr kumimoji="1" lang="zh-CN" altLang="en-US" sz="2400" b="1">
                <a:latin typeface="Times New Roman" pitchFamily="18" charset="0"/>
                <a:ea typeface="楷体_GB2312" pitchFamily="49" charset="-122"/>
              </a:rPr>
              <a:t>为控制器输出信号范围，即控制器输出的工作范围。</a:t>
            </a:r>
          </a:p>
        </p:txBody>
      </p:sp>
      <p:sp>
        <p:nvSpPr>
          <p:cNvPr id="74773" name="Rectangle 1045"/>
          <p:cNvSpPr>
            <a:spLocks noChangeArrowheads="1"/>
          </p:cNvSpPr>
          <p:nvPr>
            <p:ph type="title"/>
          </p:nvPr>
        </p:nvSpPr>
        <p:spPr>
          <a:xfrm>
            <a:off x="250825" y="0"/>
            <a:ext cx="8540750" cy="463550"/>
          </a:xfrm>
          <a:noFill/>
          <a:ln/>
          <a:extLs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4.2.1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比例控制的调节规律和比例带</a:t>
            </a:r>
          </a:p>
        </p:txBody>
      </p:sp>
    </p:spTree>
  </p:cSld>
  <p:clrMapOvr>
    <a:masterClrMapping/>
  </p:clrMapOvr>
  <p:transition>
    <p:blinds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C1064B1D-D52D-4150-B4EA-32EF7C5E67C9}" type="slidenum">
              <a:rPr lang="en-US" altLang="zh-CN"/>
              <a:pPr/>
              <a:t>15</a:t>
            </a:fld>
            <a:endParaRPr lang="en-US" altLang="zh-CN"/>
          </a:p>
        </p:txBody>
      </p:sp>
      <p:sp>
        <p:nvSpPr>
          <p:cNvPr id="299010" name="Rectangle 2"/>
          <p:cNvSpPr>
            <a:spLocks noGrp="1" noRot="1" noChangeArrowheads="1"/>
          </p:cNvSpPr>
          <p:nvPr>
            <p:ph type="body" idx="1"/>
          </p:nvPr>
        </p:nvSpPr>
        <p:spPr>
          <a:xfrm>
            <a:off x="685800" y="620713"/>
            <a:ext cx="7772400" cy="5475287"/>
          </a:xfrm>
        </p:spPr>
        <p:txBody>
          <a:bodyPr/>
          <a:lstStyle/>
          <a:p>
            <a:pPr marL="0" indent="542925" algn="just"/>
            <a:r>
              <a:rPr lang="zh-CN" altLang="en-US" sz="3600">
                <a:latin typeface="楷体_GB2312" pitchFamily="49" charset="-122"/>
                <a:ea typeface="楷体_GB2312" pitchFamily="49" charset="-122"/>
              </a:rPr>
              <a:t>习题</a:t>
            </a:r>
            <a:r>
              <a:rPr lang="en-US" altLang="zh-CN" sz="3600">
                <a:latin typeface="楷体_GB2312" pitchFamily="49" charset="-122"/>
                <a:ea typeface="楷体_GB2312" pitchFamily="49" charset="-122"/>
              </a:rPr>
              <a:t>4.2(p98) </a:t>
            </a:r>
          </a:p>
          <a:p>
            <a:pPr marL="0" indent="542925">
              <a:buFont typeface="Wingdings 2" pitchFamily="18" charset="2"/>
              <a:buNone/>
            </a:pPr>
            <a:r>
              <a:rPr lang="zh-CN" altLang="en-US" sz="2800" b="1">
                <a:latin typeface="楷体_GB2312" pitchFamily="49" charset="-122"/>
                <a:ea typeface="楷体_GB2312" pitchFamily="49" charset="-122"/>
                <a:cs typeface="Times New Roman" pitchFamily="18" charset="0"/>
              </a:rPr>
              <a:t>某电动比例调节器的测量范围为</a:t>
            </a:r>
            <a:r>
              <a:rPr lang="en-US" altLang="zh-CN" sz="2800" b="1">
                <a:latin typeface="楷体_GB2312" pitchFamily="49" charset="-122"/>
                <a:ea typeface="楷体_GB2312" pitchFamily="49" charset="-122"/>
                <a:cs typeface="Times New Roman" pitchFamily="18" charset="0"/>
              </a:rPr>
              <a:t>100--200</a:t>
            </a:r>
            <a:r>
              <a:rPr lang="en-US" altLang="zh-CN" sz="2800" b="1" baseline="30000">
                <a:latin typeface="楷体_GB2312" pitchFamily="49" charset="-122"/>
                <a:ea typeface="楷体_GB2312" pitchFamily="49" charset="-122"/>
                <a:cs typeface="Times New Roman" pitchFamily="18" charset="0"/>
              </a:rPr>
              <a:t>o</a:t>
            </a:r>
            <a:r>
              <a:rPr lang="en-US" altLang="zh-CN" sz="2800" b="1">
                <a:latin typeface="楷体_GB2312" pitchFamily="49" charset="-122"/>
                <a:ea typeface="楷体_GB2312" pitchFamily="49" charset="-122"/>
                <a:cs typeface="Times New Roman" pitchFamily="18" charset="0"/>
              </a:rPr>
              <a:t>C</a:t>
            </a:r>
            <a:r>
              <a:rPr lang="zh-CN" altLang="en-US" sz="2800" b="1">
                <a:latin typeface="楷体_GB2312" pitchFamily="49" charset="-122"/>
                <a:ea typeface="楷体_GB2312" pitchFamily="49" charset="-122"/>
                <a:cs typeface="Times New Roman" pitchFamily="18" charset="0"/>
              </a:rPr>
              <a:t>，其输出为</a:t>
            </a:r>
            <a:r>
              <a:rPr lang="en-US" altLang="zh-CN" sz="2800" b="1">
                <a:latin typeface="楷体_GB2312" pitchFamily="49" charset="-122"/>
                <a:ea typeface="楷体_GB2312" pitchFamily="49" charset="-122"/>
                <a:cs typeface="Times New Roman" pitchFamily="18" charset="0"/>
              </a:rPr>
              <a:t>0--10mA</a:t>
            </a:r>
            <a:r>
              <a:rPr lang="zh-CN" altLang="en-US" sz="2800" b="1">
                <a:latin typeface="楷体_GB2312" pitchFamily="49" charset="-122"/>
                <a:ea typeface="楷体_GB2312" pitchFamily="49" charset="-122"/>
                <a:cs typeface="Times New Roman" pitchFamily="18" charset="0"/>
              </a:rPr>
              <a:t>。当温度从</a:t>
            </a:r>
            <a:r>
              <a:rPr lang="en-US" altLang="zh-CN" sz="2800" b="1">
                <a:latin typeface="楷体_GB2312" pitchFamily="49" charset="-122"/>
                <a:ea typeface="楷体_GB2312" pitchFamily="49" charset="-122"/>
                <a:cs typeface="Times New Roman" pitchFamily="18" charset="0"/>
              </a:rPr>
              <a:t>140</a:t>
            </a:r>
            <a:r>
              <a:rPr lang="en-US" altLang="zh-CN" sz="2800" b="1" baseline="30000">
                <a:latin typeface="楷体_GB2312" pitchFamily="49" charset="-122"/>
                <a:ea typeface="楷体_GB2312" pitchFamily="49" charset="-122"/>
                <a:cs typeface="Times New Roman" pitchFamily="18" charset="0"/>
              </a:rPr>
              <a:t>o</a:t>
            </a:r>
            <a:r>
              <a:rPr lang="en-US" altLang="zh-CN" sz="2800" b="1">
                <a:latin typeface="楷体_GB2312" pitchFamily="49" charset="-122"/>
                <a:ea typeface="楷体_GB2312" pitchFamily="49" charset="-122"/>
                <a:cs typeface="Times New Roman" pitchFamily="18" charset="0"/>
              </a:rPr>
              <a:t>C</a:t>
            </a:r>
            <a:r>
              <a:rPr lang="zh-CN" altLang="en-US" sz="2800" b="1">
                <a:latin typeface="楷体_GB2312" pitchFamily="49" charset="-122"/>
                <a:ea typeface="楷体_GB2312" pitchFamily="49" charset="-122"/>
                <a:cs typeface="Times New Roman" pitchFamily="18" charset="0"/>
              </a:rPr>
              <a:t>变化到</a:t>
            </a:r>
            <a:r>
              <a:rPr lang="en-US" altLang="zh-CN" sz="2800" b="1">
                <a:latin typeface="楷体_GB2312" pitchFamily="49" charset="-122"/>
                <a:ea typeface="楷体_GB2312" pitchFamily="49" charset="-122"/>
                <a:cs typeface="Times New Roman" pitchFamily="18" charset="0"/>
              </a:rPr>
              <a:t>160</a:t>
            </a:r>
            <a:r>
              <a:rPr lang="en-US" altLang="zh-CN" sz="2800" b="1" baseline="30000">
                <a:latin typeface="楷体_GB2312" pitchFamily="49" charset="-122"/>
                <a:ea typeface="楷体_GB2312" pitchFamily="49" charset="-122"/>
                <a:cs typeface="Times New Roman" pitchFamily="18" charset="0"/>
              </a:rPr>
              <a:t>o</a:t>
            </a:r>
            <a:r>
              <a:rPr lang="en-US" altLang="zh-CN" sz="2800" b="1">
                <a:latin typeface="楷体_GB2312" pitchFamily="49" charset="-122"/>
                <a:ea typeface="楷体_GB2312" pitchFamily="49" charset="-122"/>
                <a:cs typeface="Times New Roman" pitchFamily="18" charset="0"/>
              </a:rPr>
              <a:t>C</a:t>
            </a:r>
            <a:r>
              <a:rPr lang="zh-CN" altLang="en-US" sz="2800" b="1">
                <a:latin typeface="楷体_GB2312" pitchFamily="49" charset="-122"/>
                <a:ea typeface="楷体_GB2312" pitchFamily="49" charset="-122"/>
                <a:cs typeface="Times New Roman" pitchFamily="18" charset="0"/>
              </a:rPr>
              <a:t>时，测得调节器的输出从</a:t>
            </a:r>
            <a:r>
              <a:rPr lang="en-US" altLang="zh-CN" sz="2800" b="1">
                <a:latin typeface="楷体_GB2312" pitchFamily="49" charset="-122"/>
                <a:ea typeface="楷体_GB2312" pitchFamily="49" charset="-122"/>
                <a:cs typeface="Times New Roman" pitchFamily="18" charset="0"/>
              </a:rPr>
              <a:t>3mA</a:t>
            </a:r>
            <a:r>
              <a:rPr lang="zh-CN" altLang="en-US" sz="2800" b="1">
                <a:latin typeface="楷体_GB2312" pitchFamily="49" charset="-122"/>
                <a:ea typeface="楷体_GB2312" pitchFamily="49" charset="-122"/>
                <a:cs typeface="Times New Roman" pitchFamily="18" charset="0"/>
              </a:rPr>
              <a:t>变化到</a:t>
            </a:r>
            <a:r>
              <a:rPr lang="en-US" altLang="zh-CN" sz="2800" b="1">
                <a:latin typeface="楷体_GB2312" pitchFamily="49" charset="-122"/>
                <a:ea typeface="楷体_GB2312" pitchFamily="49" charset="-122"/>
                <a:cs typeface="Times New Roman" pitchFamily="18" charset="0"/>
              </a:rPr>
              <a:t>7mA</a:t>
            </a:r>
            <a:r>
              <a:rPr lang="zh-CN" altLang="en-US" sz="2800" b="1">
                <a:latin typeface="楷体_GB2312" pitchFamily="49" charset="-122"/>
                <a:ea typeface="楷体_GB2312" pitchFamily="49" charset="-122"/>
                <a:cs typeface="Times New Roman" pitchFamily="18" charset="0"/>
              </a:rPr>
              <a:t>。试求出该调节器比例带。</a:t>
            </a:r>
            <a:endParaRPr lang="zh-CN" altLang="en-US" sz="2800" b="1">
              <a:latin typeface="楷体_GB2312" pitchFamily="49" charset="-122"/>
              <a:ea typeface="楷体_GB2312" pitchFamily="49" charset="-122"/>
            </a:endParaRPr>
          </a:p>
        </p:txBody>
      </p:sp>
      <p:graphicFrame>
        <p:nvGraphicFramePr>
          <p:cNvPr id="299011" name="Object 3"/>
          <p:cNvGraphicFramePr>
            <a:graphicFrameLocks noChangeAspect="1"/>
          </p:cNvGraphicFramePr>
          <p:nvPr/>
        </p:nvGraphicFramePr>
        <p:xfrm>
          <a:off x="2555875" y="3500438"/>
          <a:ext cx="3003550" cy="830262"/>
        </p:xfrm>
        <a:graphic>
          <a:graphicData uri="http://schemas.openxmlformats.org/presentationml/2006/ole">
            <mc:AlternateContent xmlns:mc="http://schemas.openxmlformats.org/markup-compatibility/2006">
              <mc:Choice xmlns:v="urn:schemas-microsoft-com:vml" Requires="v">
                <p:oleObj spid="_x0000_s299016" name="公式" r:id="rId3" imgW="1663560" imgH="431640" progId="Equation.3">
                  <p:embed/>
                </p:oleObj>
              </mc:Choice>
              <mc:Fallback>
                <p:oleObj name="公式" r:id="rId3" imgW="1663560" imgH="43164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875" y="3500438"/>
                        <a:ext cx="3003550" cy="830262"/>
                      </a:xfrm>
                      <a:prstGeom prst="rect">
                        <a:avLst/>
                      </a:prstGeom>
                      <a:solidFill>
                        <a:srgbClr val="00FFFF"/>
                      </a:solidFill>
                    </p:spPr>
                  </p:pic>
                </p:oleObj>
              </mc:Fallback>
            </mc:AlternateContent>
          </a:graphicData>
        </a:graphic>
      </p:graphicFrame>
      <p:sp>
        <p:nvSpPr>
          <p:cNvPr id="299015" name="Rectangle 7"/>
          <p:cNvSpPr>
            <a:spLocks noChangeArrowheads="1"/>
          </p:cNvSpPr>
          <p:nvPr>
            <p:ph type="title"/>
          </p:nvPr>
        </p:nvSpPr>
        <p:spPr>
          <a:xfrm>
            <a:off x="250825" y="0"/>
            <a:ext cx="8540750" cy="549275"/>
          </a:xfrm>
          <a:noFill/>
          <a:ln/>
          <a:extLs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4.2.1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比例控制的调节规律和比例带</a:t>
            </a:r>
          </a:p>
        </p:txBody>
      </p:sp>
    </p:spTree>
  </p:cSld>
  <p:clrMapOvr>
    <a:masterClrMapping/>
  </p:clrMapOvr>
  <p:transition>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6"/>
          <p:cNvSpPr>
            <a:spLocks noGrp="1"/>
          </p:cNvSpPr>
          <p:nvPr>
            <p:ph type="sldNum" sz="quarter" idx="12"/>
          </p:nvPr>
        </p:nvSpPr>
        <p:spPr/>
        <p:txBody>
          <a:bodyPr/>
          <a:lstStyle/>
          <a:p>
            <a:fld id="{F2CE0467-AA6A-43E2-ABC1-693664691A37}" type="slidenum">
              <a:rPr lang="en-US" altLang="zh-CN"/>
              <a:pPr/>
              <a:t>16</a:t>
            </a:fld>
            <a:endParaRPr lang="en-US" altLang="zh-CN"/>
          </a:p>
        </p:txBody>
      </p:sp>
      <p:sp>
        <p:nvSpPr>
          <p:cNvPr id="412678" name="Rectangle 6"/>
          <p:cNvSpPr>
            <a:spLocks noChangeArrowheads="1"/>
          </p:cNvSpPr>
          <p:nvPr>
            <p:ph type="title"/>
          </p:nvPr>
        </p:nvSpPr>
        <p:spPr>
          <a:noFill/>
          <a:ln/>
          <a:extLs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4.2.1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比例控制的调节规律和比例带</a:t>
            </a:r>
          </a:p>
        </p:txBody>
      </p:sp>
      <p:sp>
        <p:nvSpPr>
          <p:cNvPr id="412674" name="Rectangle 2"/>
          <p:cNvSpPr>
            <a:spLocks noGrp="1" noRot="1" noChangeArrowheads="1"/>
          </p:cNvSpPr>
          <p:nvPr>
            <p:ph type="body" sz="half" idx="1"/>
          </p:nvPr>
        </p:nvSpPr>
        <p:spPr>
          <a:xfrm>
            <a:off x="301625" y="1600200"/>
            <a:ext cx="8231188" cy="4498975"/>
          </a:xfrm>
        </p:spPr>
        <p:txBody>
          <a:bodyPr/>
          <a:lstStyle/>
          <a:p>
            <a:pPr>
              <a:lnSpc>
                <a:spcPct val="125000"/>
              </a:lnSpc>
            </a:pPr>
            <a:r>
              <a:rPr lang="zh-CN" altLang="en-US" sz="2800" b="1">
                <a:latin typeface="楷体_GB2312" pitchFamily="49" charset="-122"/>
                <a:ea typeface="楷体_GB2312" pitchFamily="49" charset="-122"/>
              </a:rPr>
              <a:t>如果采用单元组合仪表，调节器的输入和输出都是统一的标准信号，即　　　　　　　</a:t>
            </a:r>
            <a:r>
              <a:rPr lang="zh-CN" altLang="en-US" sz="2400" b="1">
                <a:latin typeface="楷体_GB2312" pitchFamily="49" charset="-122"/>
                <a:ea typeface="楷体_GB2312" pitchFamily="49" charset="-122"/>
              </a:rPr>
              <a:t>  </a:t>
            </a:r>
            <a:r>
              <a:rPr lang="zh-CN" altLang="en-US" sz="2800" b="1">
                <a:latin typeface="楷体_GB2312" pitchFamily="49" charset="-122"/>
                <a:ea typeface="楷体_GB2312" pitchFamily="49" charset="-122"/>
              </a:rPr>
              <a:t>，则有</a:t>
            </a:r>
          </a:p>
          <a:p>
            <a:pPr>
              <a:lnSpc>
                <a:spcPct val="125000"/>
              </a:lnSpc>
              <a:buFont typeface="Wingdings 2" pitchFamily="18" charset="2"/>
              <a:buNone/>
            </a:pPr>
            <a:endParaRPr lang="zh-CN" altLang="en-US" sz="2800" b="1">
              <a:latin typeface="楷体_GB2312" pitchFamily="49" charset="-122"/>
              <a:ea typeface="楷体_GB2312" pitchFamily="49" charset="-122"/>
            </a:endParaRPr>
          </a:p>
          <a:p>
            <a:pPr>
              <a:lnSpc>
                <a:spcPct val="125000"/>
              </a:lnSpc>
            </a:pPr>
            <a:endParaRPr lang="zh-CN" altLang="en-US" sz="2800"/>
          </a:p>
          <a:p>
            <a:pPr>
              <a:lnSpc>
                <a:spcPct val="125000"/>
              </a:lnSpc>
            </a:pPr>
            <a:r>
              <a:rPr lang="zh-CN" altLang="en-US" sz="2800" b="1">
                <a:latin typeface="楷体_GB2312" pitchFamily="49" charset="-122"/>
                <a:ea typeface="楷体_GB2312" pitchFamily="49" charset="-122"/>
              </a:rPr>
              <a:t>此时比例带（比例度）</a:t>
            </a:r>
            <a:r>
              <a:rPr lang="en-US" altLang="zh-CN" sz="2800" b="1" i="1">
                <a:latin typeface="楷体_GB2312" pitchFamily="49" charset="-122"/>
                <a:ea typeface="楷体_GB2312" pitchFamily="49" charset="-122"/>
              </a:rPr>
              <a:t>δ</a:t>
            </a:r>
            <a:r>
              <a:rPr lang="zh-CN" altLang="en-US" sz="2800" b="1">
                <a:latin typeface="楷体_GB2312" pitchFamily="49" charset="-122"/>
                <a:ea typeface="楷体_GB2312" pitchFamily="49" charset="-122"/>
              </a:rPr>
              <a:t>与比例增益成反比，比例带小，则较小的偏差就能激励调节器产生</a:t>
            </a:r>
            <a:r>
              <a:rPr lang="en-US" altLang="zh-CN" sz="2800" b="1">
                <a:latin typeface="楷体_GB2312" pitchFamily="49" charset="-122"/>
                <a:ea typeface="楷体_GB2312" pitchFamily="49" charset="-122"/>
              </a:rPr>
              <a:t>100%</a:t>
            </a:r>
            <a:r>
              <a:rPr lang="zh-CN" altLang="en-US" sz="2800" b="1">
                <a:latin typeface="楷体_GB2312" pitchFamily="49" charset="-122"/>
                <a:ea typeface="楷体_GB2312" pitchFamily="49" charset="-122"/>
              </a:rPr>
              <a:t>的开度变化，相应的比例增益就大。</a:t>
            </a:r>
          </a:p>
        </p:txBody>
      </p:sp>
      <p:sp>
        <p:nvSpPr>
          <p:cNvPr id="412675" name="Rectangle 3"/>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412676" name="Object 4"/>
          <p:cNvGraphicFramePr>
            <a:graphicFrameLocks noChangeAspect="1"/>
          </p:cNvGraphicFramePr>
          <p:nvPr/>
        </p:nvGraphicFramePr>
        <p:xfrm>
          <a:off x="1752600" y="2924175"/>
          <a:ext cx="5002213" cy="788988"/>
        </p:xfrm>
        <a:graphic>
          <a:graphicData uri="http://schemas.openxmlformats.org/presentationml/2006/ole">
            <mc:AlternateContent xmlns:mc="http://schemas.openxmlformats.org/markup-compatibility/2006">
              <mc:Choice xmlns:v="urn:schemas-microsoft-com:vml" Requires="v">
                <p:oleObj spid="_x0000_s412681" name="公式" r:id="rId3" imgW="2717640" imgH="431640" progId="Equation.3">
                  <p:embed/>
                </p:oleObj>
              </mc:Choice>
              <mc:Fallback>
                <p:oleObj name="公式" r:id="rId3" imgW="2717640" imgH="43164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924175"/>
                        <a:ext cx="5002213" cy="788988"/>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2679" name="Object 7"/>
          <p:cNvGraphicFramePr>
            <a:graphicFrameLocks noChangeAspect="1"/>
          </p:cNvGraphicFramePr>
          <p:nvPr>
            <p:ph sz="half" idx="2"/>
          </p:nvPr>
        </p:nvGraphicFramePr>
        <p:xfrm>
          <a:off x="4356100" y="2349500"/>
          <a:ext cx="2711450" cy="390525"/>
        </p:xfrm>
        <a:graphic>
          <a:graphicData uri="http://schemas.openxmlformats.org/presentationml/2006/ole">
            <mc:AlternateContent xmlns:mc="http://schemas.openxmlformats.org/markup-compatibility/2006">
              <mc:Choice xmlns:v="urn:schemas-microsoft-com:vml" Requires="v">
                <p:oleObj spid="_x0000_s412682" name="公式" r:id="rId5" imgW="1587240" imgH="228600" progId="Equation.3">
                  <p:embed/>
                </p:oleObj>
              </mc:Choice>
              <mc:Fallback>
                <p:oleObj name="公式" r:id="rId5" imgW="1587240" imgH="2286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2349500"/>
                        <a:ext cx="2711450" cy="390525"/>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59E24D78-A249-4E70-B27E-8D6166FF304E}" type="slidenum">
              <a:rPr lang="en-US" altLang="zh-CN"/>
              <a:pPr/>
              <a:t>17</a:t>
            </a:fld>
            <a:endParaRPr lang="en-US" altLang="zh-CN"/>
          </a:p>
        </p:txBody>
      </p:sp>
      <p:sp>
        <p:nvSpPr>
          <p:cNvPr id="357378" name="Rectangle 2"/>
          <p:cNvSpPr>
            <a:spLocks noGrp="1" noRot="1" noChangeArrowheads="1"/>
          </p:cNvSpPr>
          <p:nvPr>
            <p:ph type="body" idx="1"/>
          </p:nvPr>
        </p:nvSpPr>
        <p:spPr>
          <a:xfrm>
            <a:off x="468313" y="1268413"/>
            <a:ext cx="8280400" cy="5184775"/>
          </a:xfrm>
        </p:spPr>
        <p:txBody>
          <a:bodyPr/>
          <a:lstStyle/>
          <a:p>
            <a:pPr algn="just">
              <a:lnSpc>
                <a:spcPct val="90000"/>
              </a:lnSpc>
              <a:buFont typeface="Wingdings 2" pitchFamily="18" charset="2"/>
              <a:buNone/>
            </a:pPr>
            <a:r>
              <a:rPr lang="en-US" altLang="en-US" b="1">
                <a:solidFill>
                  <a:schemeClr val="folHlink"/>
                </a:solidFill>
                <a:effectLst>
                  <a:outerShdw blurRad="38100" dist="38100" dir="2700000" algn="tl">
                    <a:srgbClr val="C0C0C0"/>
                  </a:outerShdw>
                </a:effectLst>
                <a:ea typeface="楷体_GB2312" pitchFamily="49" charset="-122"/>
              </a:rPr>
              <a:t>②</a:t>
            </a:r>
            <a:r>
              <a:rPr lang="en-US" altLang="zh-CN" b="1" i="1">
                <a:solidFill>
                  <a:srgbClr val="FF3300"/>
                </a:solidFill>
                <a:effectLst>
                  <a:outerShdw blurRad="38100" dist="38100" dir="2700000" algn="tl">
                    <a:srgbClr val="C0C0C0"/>
                  </a:outerShdw>
                </a:effectLst>
                <a:latin typeface="楷体_GB2312" pitchFamily="49" charset="-122"/>
                <a:ea typeface="楷体_GB2312" pitchFamily="49" charset="-122"/>
              </a:rPr>
              <a:t>δ</a:t>
            </a:r>
            <a:r>
              <a:rPr lang="zh-CN" altLang="en-US" b="1">
                <a:solidFill>
                  <a:srgbClr val="FF3300"/>
                </a:solidFill>
                <a:effectLst>
                  <a:outerShdw blurRad="38100" dist="38100" dir="2700000" algn="tl">
                    <a:srgbClr val="C0C0C0"/>
                  </a:outerShdw>
                </a:effectLst>
                <a:latin typeface="楷体_GB2312" pitchFamily="49" charset="-122"/>
                <a:ea typeface="楷体_GB2312" pitchFamily="49" charset="-122"/>
              </a:rPr>
              <a:t>具有重要的物理意义</a:t>
            </a:r>
          </a:p>
          <a:p>
            <a:pPr algn="just">
              <a:lnSpc>
                <a:spcPct val="125000"/>
              </a:lnSpc>
            </a:pPr>
            <a:r>
              <a:rPr lang="en-US" altLang="zh-CN" sz="2400" b="1" i="1">
                <a:latin typeface="楷体_GB2312" pitchFamily="49" charset="-122"/>
                <a:ea typeface="楷体_GB2312" pitchFamily="49" charset="-122"/>
              </a:rPr>
              <a:t>u</a:t>
            </a:r>
            <a:r>
              <a:rPr lang="zh-CN" altLang="en-US" sz="2400" b="1">
                <a:latin typeface="楷体_GB2312" pitchFamily="49" charset="-122"/>
                <a:ea typeface="楷体_GB2312" pitchFamily="49" charset="-122"/>
              </a:rPr>
              <a:t>代表调节阀开度的变化量，</a:t>
            </a:r>
            <a:r>
              <a:rPr lang="en-US" altLang="zh-CN" sz="2400" b="1" i="1">
                <a:latin typeface="楷体_GB2312" pitchFamily="49" charset="-122"/>
                <a:ea typeface="楷体_GB2312" pitchFamily="49" charset="-122"/>
              </a:rPr>
              <a:t>δ</a:t>
            </a:r>
            <a:r>
              <a:rPr lang="zh-CN" altLang="en-US" sz="2400" b="1">
                <a:latin typeface="楷体_GB2312" pitchFamily="49" charset="-122"/>
                <a:ea typeface="楷体_GB2312" pitchFamily="49" charset="-122"/>
              </a:rPr>
              <a:t>就代表使调节阀开度改变</a:t>
            </a:r>
            <a:r>
              <a:rPr lang="en-US" altLang="zh-CN" sz="2400" b="1">
                <a:latin typeface="楷体_GB2312" pitchFamily="49" charset="-122"/>
                <a:ea typeface="楷体_GB2312" pitchFamily="49" charset="-122"/>
              </a:rPr>
              <a:t>100% </a:t>
            </a:r>
            <a:r>
              <a:rPr lang="zh-CN" altLang="en-US" sz="2400" b="1">
                <a:latin typeface="楷体_GB2312" pitchFamily="49" charset="-122"/>
                <a:ea typeface="楷体_GB2312" pitchFamily="49" charset="-122"/>
              </a:rPr>
              <a:t>即从全关到全开时所需要的被调量的变化范围。</a:t>
            </a:r>
          </a:p>
          <a:p>
            <a:pPr lvl="1" algn="just">
              <a:lnSpc>
                <a:spcPct val="125000"/>
              </a:lnSpc>
            </a:pPr>
            <a:r>
              <a:rPr lang="zh-CN" altLang="en-US" sz="2400" b="1">
                <a:solidFill>
                  <a:srgbClr val="000000"/>
                </a:solidFill>
                <a:latin typeface="楷体_GB2312" pitchFamily="49" charset="-122"/>
                <a:ea typeface="楷体_GB2312" pitchFamily="49" charset="-122"/>
              </a:rPr>
              <a:t>例如，若测量仪表的量程为</a:t>
            </a:r>
            <a:r>
              <a:rPr lang="en-US" altLang="zh-CN" sz="2400" b="1">
                <a:solidFill>
                  <a:srgbClr val="000000"/>
                </a:solidFill>
                <a:latin typeface="楷体_GB2312" pitchFamily="49" charset="-122"/>
                <a:ea typeface="楷体_GB2312" pitchFamily="49" charset="-122"/>
              </a:rPr>
              <a:t>100℃</a:t>
            </a:r>
            <a:r>
              <a:rPr lang="zh-CN" altLang="en-US" sz="2400" b="1">
                <a:solidFill>
                  <a:srgbClr val="000000"/>
                </a:solidFill>
                <a:latin typeface="楷体_GB2312" pitchFamily="49" charset="-122"/>
                <a:ea typeface="楷体_GB2312" pitchFamily="49" charset="-122"/>
              </a:rPr>
              <a:t>，则</a:t>
            </a:r>
            <a:r>
              <a:rPr lang="en-US" altLang="zh-CN" sz="2400" b="1" i="1">
                <a:solidFill>
                  <a:srgbClr val="000000"/>
                </a:solidFill>
                <a:latin typeface="楷体_GB2312" pitchFamily="49" charset="-122"/>
                <a:ea typeface="楷体_GB2312" pitchFamily="49" charset="-122"/>
              </a:rPr>
              <a:t>δ</a:t>
            </a:r>
            <a:r>
              <a:rPr lang="zh-CN" altLang="en-US" sz="2400" b="1">
                <a:solidFill>
                  <a:srgbClr val="000000"/>
                </a:solidFill>
                <a:latin typeface="楷体_GB2312" pitchFamily="49" charset="-122"/>
                <a:ea typeface="楷体_GB2312" pitchFamily="49" charset="-122"/>
              </a:rPr>
              <a:t>＝</a:t>
            </a:r>
            <a:r>
              <a:rPr lang="en-US" altLang="zh-CN" sz="2400" b="1">
                <a:solidFill>
                  <a:srgbClr val="000000"/>
                </a:solidFill>
                <a:latin typeface="楷体_GB2312" pitchFamily="49" charset="-122"/>
                <a:ea typeface="楷体_GB2312" pitchFamily="49" charset="-122"/>
              </a:rPr>
              <a:t>50% </a:t>
            </a:r>
            <a:r>
              <a:rPr lang="zh-CN" altLang="en-US" sz="2400" b="1">
                <a:solidFill>
                  <a:srgbClr val="000000"/>
                </a:solidFill>
                <a:latin typeface="楷体_GB2312" pitchFamily="49" charset="-122"/>
                <a:ea typeface="楷体_GB2312" pitchFamily="49" charset="-122"/>
              </a:rPr>
              <a:t>就表示被调量需要改变</a:t>
            </a:r>
            <a:r>
              <a:rPr lang="en-US" altLang="zh-CN" sz="2400" b="1">
                <a:solidFill>
                  <a:srgbClr val="000000"/>
                </a:solidFill>
                <a:latin typeface="楷体_GB2312" pitchFamily="49" charset="-122"/>
                <a:ea typeface="楷体_GB2312" pitchFamily="49" charset="-122"/>
              </a:rPr>
              <a:t>50℃</a:t>
            </a:r>
            <a:r>
              <a:rPr lang="zh-CN" altLang="en-US" sz="2400" b="1">
                <a:solidFill>
                  <a:srgbClr val="000000"/>
                </a:solidFill>
                <a:latin typeface="楷体_GB2312" pitchFamily="49" charset="-122"/>
                <a:ea typeface="楷体_GB2312" pitchFamily="49" charset="-122"/>
              </a:rPr>
              <a:t>才能使调节阀从全关到全开。</a:t>
            </a:r>
          </a:p>
          <a:p>
            <a:pPr algn="just">
              <a:lnSpc>
                <a:spcPct val="125000"/>
              </a:lnSpc>
            </a:pPr>
            <a:r>
              <a:rPr lang="zh-CN" altLang="en-US" sz="2400" b="1">
                <a:latin typeface="楷体_GB2312" pitchFamily="49" charset="-122"/>
                <a:ea typeface="楷体_GB2312" pitchFamily="49" charset="-122"/>
              </a:rPr>
              <a:t>当被调量处在</a:t>
            </a:r>
            <a:r>
              <a:rPr lang="zh-CN" altLang="en-US" sz="2400" b="1">
                <a:latin typeface="Courier New"/>
                <a:ea typeface="楷体_GB2312" pitchFamily="49" charset="-122"/>
              </a:rPr>
              <a:t>“</a:t>
            </a:r>
            <a:r>
              <a:rPr lang="zh-CN" altLang="en-US" sz="2400" b="1">
                <a:latin typeface="楷体_GB2312" pitchFamily="49" charset="-122"/>
                <a:ea typeface="楷体_GB2312" pitchFamily="49" charset="-122"/>
              </a:rPr>
              <a:t>比例带</a:t>
            </a:r>
            <a:r>
              <a:rPr lang="zh-CN" altLang="en-US" sz="2400" b="1">
                <a:latin typeface="Courier New"/>
                <a:ea typeface="楷体_GB2312" pitchFamily="49" charset="-122"/>
              </a:rPr>
              <a:t>”</a:t>
            </a:r>
            <a:r>
              <a:rPr lang="zh-CN" altLang="en-US" sz="2400" b="1">
                <a:latin typeface="楷体_GB2312" pitchFamily="49" charset="-122"/>
                <a:ea typeface="楷体_GB2312" pitchFamily="49" charset="-122"/>
              </a:rPr>
              <a:t>以内</a:t>
            </a:r>
          </a:p>
          <a:p>
            <a:pPr lvl="1" algn="just">
              <a:lnSpc>
                <a:spcPct val="125000"/>
              </a:lnSpc>
            </a:pPr>
            <a:r>
              <a:rPr lang="zh-CN" altLang="en-US" sz="2000" b="1">
                <a:latin typeface="楷体_GB2312" pitchFamily="49" charset="-122"/>
                <a:ea typeface="楷体_GB2312" pitchFamily="49" charset="-122"/>
              </a:rPr>
              <a:t>调节阀的开度</a:t>
            </a:r>
            <a:r>
              <a:rPr lang="en-US" altLang="zh-CN" sz="2000" b="1">
                <a:latin typeface="楷体_GB2312" pitchFamily="49" charset="-122"/>
                <a:ea typeface="楷体_GB2312" pitchFamily="49" charset="-122"/>
              </a:rPr>
              <a:t>(</a:t>
            </a:r>
            <a:r>
              <a:rPr lang="zh-CN" altLang="en-US" sz="2000" b="1">
                <a:latin typeface="楷体_GB2312" pitchFamily="49" charset="-122"/>
                <a:ea typeface="楷体_GB2312" pitchFamily="49" charset="-122"/>
              </a:rPr>
              <a:t>变化</a:t>
            </a:r>
            <a:r>
              <a:rPr lang="en-US" altLang="zh-CN" sz="2000" b="1">
                <a:latin typeface="楷体_GB2312" pitchFamily="49" charset="-122"/>
                <a:ea typeface="楷体_GB2312" pitchFamily="49" charset="-122"/>
              </a:rPr>
              <a:t>)</a:t>
            </a:r>
            <a:r>
              <a:rPr lang="zh-CN" altLang="en-US" sz="2000" b="1">
                <a:latin typeface="楷体_GB2312" pitchFamily="49" charset="-122"/>
                <a:ea typeface="楷体_GB2312" pitchFamily="49" charset="-122"/>
              </a:rPr>
              <a:t>才与偏差成比例。</a:t>
            </a:r>
          </a:p>
          <a:p>
            <a:pPr algn="just">
              <a:lnSpc>
                <a:spcPct val="125000"/>
              </a:lnSpc>
            </a:pPr>
            <a:r>
              <a:rPr lang="zh-CN" altLang="en-US" sz="2400" b="1">
                <a:latin typeface="楷体_GB2312" pitchFamily="49" charset="-122"/>
                <a:ea typeface="楷体_GB2312" pitchFamily="49" charset="-122"/>
              </a:rPr>
              <a:t>超出这个</a:t>
            </a:r>
            <a:r>
              <a:rPr lang="zh-CN" altLang="en-US" sz="2400" b="1">
                <a:latin typeface="Courier New"/>
                <a:ea typeface="楷体_GB2312" pitchFamily="49" charset="-122"/>
              </a:rPr>
              <a:t>“</a:t>
            </a:r>
            <a:r>
              <a:rPr lang="zh-CN" altLang="en-US" sz="2400" b="1">
                <a:latin typeface="楷体_GB2312" pitchFamily="49" charset="-122"/>
                <a:ea typeface="楷体_GB2312" pitchFamily="49" charset="-122"/>
              </a:rPr>
              <a:t>比例带</a:t>
            </a:r>
            <a:r>
              <a:rPr lang="zh-CN" altLang="en-US" sz="2400" b="1">
                <a:latin typeface="Courier New"/>
                <a:ea typeface="楷体_GB2312" pitchFamily="49" charset="-122"/>
              </a:rPr>
              <a:t>”</a:t>
            </a:r>
            <a:r>
              <a:rPr lang="zh-CN" altLang="en-US" sz="2400" b="1">
                <a:latin typeface="楷体_GB2312" pitchFamily="49" charset="-122"/>
                <a:ea typeface="楷体_GB2312" pitchFamily="49" charset="-122"/>
              </a:rPr>
              <a:t>以外</a:t>
            </a:r>
          </a:p>
          <a:p>
            <a:pPr lvl="1" algn="just">
              <a:lnSpc>
                <a:spcPct val="125000"/>
              </a:lnSpc>
            </a:pPr>
            <a:r>
              <a:rPr lang="zh-CN" altLang="en-US" sz="2000" b="1">
                <a:latin typeface="楷体_GB2312" pitchFamily="49" charset="-122"/>
                <a:ea typeface="楷体_GB2312" pitchFamily="49" charset="-122"/>
              </a:rPr>
              <a:t>调节阀已处于全关或全开的状态，调节器的输入与输出已不再保持比例关系。</a:t>
            </a:r>
          </a:p>
        </p:txBody>
      </p:sp>
      <p:sp>
        <p:nvSpPr>
          <p:cNvPr id="357380" name="Rectangle 4"/>
          <p:cNvSpPr>
            <a:spLocks noChangeArrowheads="1"/>
          </p:cNvSpPr>
          <p:nvPr>
            <p:ph type="title"/>
          </p:nvPr>
        </p:nvSpPr>
        <p:spPr>
          <a:xfrm>
            <a:off x="250825" y="0"/>
            <a:ext cx="8540750" cy="549275"/>
          </a:xfrm>
          <a:noFill/>
          <a:ln/>
          <a:extLs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4.2.1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比例控制的调节规律和比例带</a:t>
            </a:r>
          </a:p>
        </p:txBody>
      </p:sp>
    </p:spTree>
  </p:cSld>
  <p:clrMapOvr>
    <a:masterClrMapping/>
  </p:clrMapOvr>
  <p:transition>
    <p:blinds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7FC05B25-B053-42A5-AE62-F2D15C250C8C}" type="slidenum">
              <a:rPr lang="en-US" altLang="zh-CN"/>
              <a:pPr/>
              <a:t>18</a:t>
            </a:fld>
            <a:endParaRPr lang="en-US" altLang="zh-CN"/>
          </a:p>
        </p:txBody>
      </p:sp>
      <p:sp>
        <p:nvSpPr>
          <p:cNvPr id="414722"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4.2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比例调节</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调节</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414723" name="Rectangle 3"/>
          <p:cNvSpPr>
            <a:spLocks noGrp="1" noRot="1" noChangeArrowheads="1"/>
          </p:cNvSpPr>
          <p:nvPr>
            <p:ph type="body" sz="half" idx="1"/>
          </p:nvPr>
        </p:nvSpPr>
        <p:spPr>
          <a:xfrm>
            <a:off x="395288" y="1701800"/>
            <a:ext cx="7993062" cy="4324350"/>
          </a:xfrm>
        </p:spPr>
        <p:txBody>
          <a:bodyPr/>
          <a:lstStyle/>
          <a:p>
            <a:pPr algn="just"/>
            <a:r>
              <a:rPr lang="en-US" altLang="zh-CN" b="1">
                <a:latin typeface="楷体_GB2312" pitchFamily="49" charset="-122"/>
                <a:ea typeface="楷体_GB2312" pitchFamily="49" charset="-122"/>
              </a:rPr>
              <a:t>4.2.1 </a:t>
            </a:r>
            <a:r>
              <a:rPr lang="zh-CN" altLang="en-US" b="1">
                <a:latin typeface="楷体_GB2312" pitchFamily="49" charset="-122"/>
                <a:ea typeface="楷体_GB2312" pitchFamily="49" charset="-122"/>
              </a:rPr>
              <a:t>比例控制的调节规律和比例带</a:t>
            </a:r>
          </a:p>
          <a:p>
            <a:pPr algn="just"/>
            <a:r>
              <a:rPr lang="en-US" altLang="zh-CN" b="1">
                <a:solidFill>
                  <a:schemeClr val="folHlink"/>
                </a:solidFill>
                <a:latin typeface="楷体_GB2312" pitchFamily="49" charset="-122"/>
                <a:ea typeface="楷体_GB2312" pitchFamily="49" charset="-122"/>
              </a:rPr>
              <a:t>4.2.2  </a:t>
            </a:r>
            <a:r>
              <a:rPr lang="zh-CN" altLang="en-US" b="1">
                <a:solidFill>
                  <a:schemeClr val="folHlink"/>
                </a:solidFill>
                <a:latin typeface="楷体_GB2312" pitchFamily="49" charset="-122"/>
                <a:ea typeface="楷体_GB2312" pitchFamily="49" charset="-122"/>
              </a:rPr>
              <a:t>比例控制的特点</a:t>
            </a:r>
          </a:p>
          <a:p>
            <a:pPr algn="just"/>
            <a:r>
              <a:rPr lang="en-US" altLang="zh-CN" b="1">
                <a:latin typeface="楷体_GB2312" pitchFamily="49" charset="-122"/>
                <a:ea typeface="楷体_GB2312" pitchFamily="49" charset="-122"/>
              </a:rPr>
              <a:t>4.2.3  </a:t>
            </a:r>
            <a:r>
              <a:rPr lang="zh-CN" altLang="en-US" b="1">
                <a:latin typeface="楷体_GB2312" pitchFamily="49" charset="-122"/>
                <a:ea typeface="楷体_GB2312" pitchFamily="49" charset="-122"/>
              </a:rPr>
              <a:t>比例带对控制过程的影响</a:t>
            </a:r>
          </a:p>
        </p:txBody>
      </p:sp>
    </p:spTree>
  </p:cSld>
  <p:clrMapOvr>
    <a:masterClrMapping/>
  </p:clrMapOvr>
  <p:transition>
    <p:blinds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EBA451E1-20D9-4056-BDBE-DE689D2AF700}" type="slidenum">
              <a:rPr lang="en-US" altLang="zh-CN"/>
              <a:pPr/>
              <a:t>19</a:t>
            </a:fld>
            <a:endParaRPr lang="en-US" altLang="zh-CN"/>
          </a:p>
        </p:txBody>
      </p:sp>
      <p:sp>
        <p:nvSpPr>
          <p:cNvPr id="263170" name="Rectangle 2"/>
          <p:cNvSpPr>
            <a:spLocks noGrp="1" noRot="1" noChangeArrowheads="1"/>
          </p:cNvSpPr>
          <p:nvPr>
            <p:ph type="title"/>
          </p:nvPr>
        </p:nvSpPr>
        <p:spPr>
          <a:xfrm>
            <a:off x="1187450" y="1844675"/>
            <a:ext cx="7561263" cy="1143000"/>
          </a:xfrm>
          <a:noFill/>
          <a:ln/>
        </p:spPr>
        <p:txBody>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4.2.2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比例调节的特点</a:t>
            </a:r>
            <a:r>
              <a:rPr lang="zh-CN" altLang="en-US" sz="3600" b="1" i="1">
                <a:solidFill>
                  <a:srgbClr val="00FFFF"/>
                </a:solidFill>
                <a:effectLst>
                  <a:outerShdw blurRad="38100" dist="38100" dir="2700000" algn="tl">
                    <a:srgbClr val="C0C0C0"/>
                  </a:outerShdw>
                </a:effectLst>
                <a:latin typeface="楷体_GB2312" pitchFamily="49" charset="-122"/>
                <a:ea typeface="楷体_GB2312" pitchFamily="49" charset="-122"/>
              </a:rPr>
              <a:t/>
            </a:r>
            <a:br>
              <a:rPr lang="zh-CN" altLang="en-US" sz="3600" b="1" i="1">
                <a:solidFill>
                  <a:srgbClr val="00FFFF"/>
                </a:solidFill>
                <a:effectLst>
                  <a:outerShdw blurRad="38100" dist="38100" dir="2700000" algn="tl">
                    <a:srgbClr val="C0C0C0"/>
                  </a:outerShdw>
                </a:effectLst>
                <a:latin typeface="楷体_GB2312" pitchFamily="49" charset="-122"/>
                <a:ea typeface="楷体_GB2312" pitchFamily="49" charset="-122"/>
              </a:rPr>
            </a:br>
            <a:endParaRPr lang="zh-CN" altLang="en-US" sz="3600" b="1" i="1">
              <a:solidFill>
                <a:srgbClr val="00FFFF"/>
              </a:solidFill>
              <a:effectLst>
                <a:outerShdw blurRad="38100" dist="38100" dir="2700000" algn="tl">
                  <a:srgbClr val="C0C0C0"/>
                </a:outerShdw>
              </a:effectLst>
              <a:latin typeface="楷体_GB2312" pitchFamily="49" charset="-122"/>
              <a:ea typeface="楷体_GB2312" pitchFamily="49" charset="-122"/>
            </a:endParaRPr>
          </a:p>
        </p:txBody>
      </p:sp>
      <p:sp>
        <p:nvSpPr>
          <p:cNvPr id="263171" name="Rectangle 3"/>
          <p:cNvSpPr>
            <a:spLocks noGrp="1" noRot="1" noChangeArrowheads="1"/>
          </p:cNvSpPr>
          <p:nvPr>
            <p:ph type="body" idx="1"/>
          </p:nvPr>
        </p:nvSpPr>
        <p:spPr>
          <a:xfrm>
            <a:off x="1058863" y="3040063"/>
            <a:ext cx="7046912" cy="663575"/>
          </a:xfrm>
        </p:spPr>
        <p:txBody>
          <a:bodyPr/>
          <a:lstStyle/>
          <a:p>
            <a:pPr algn="just">
              <a:buFont typeface="Wingdings 2" pitchFamily="18" charset="2"/>
              <a:buNone/>
            </a:pPr>
            <a:r>
              <a:rPr lang="zh-CN" altLang="en-US" b="1">
                <a:ea typeface="楷体_GB2312" pitchFamily="49" charset="-122"/>
              </a:rPr>
              <a:t>比例调节的显著特点就是</a:t>
            </a:r>
            <a:r>
              <a:rPr lang="zh-CN" altLang="en-US" b="1">
                <a:solidFill>
                  <a:srgbClr val="FF3300"/>
                </a:solidFill>
                <a:ea typeface="楷体_GB2312" pitchFamily="49" charset="-122"/>
              </a:rPr>
              <a:t>有差调节</a:t>
            </a:r>
            <a:r>
              <a:rPr lang="zh-CN" altLang="en-US" b="1">
                <a:ea typeface="楷体_GB2312" pitchFamily="49" charset="-122"/>
              </a:rPr>
              <a:t>。</a:t>
            </a:r>
          </a:p>
        </p:txBody>
      </p:sp>
    </p:spTree>
  </p:cSld>
  <p:clrMapOvr>
    <a:masterClrMapping/>
  </p:clrMapOvr>
  <p:transition>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E2AEE69B-29C7-4CC0-93AE-A5919CDEA367}" type="slidenum">
              <a:rPr lang="en-US" altLang="zh-CN"/>
              <a:pPr/>
              <a:t>2</a:t>
            </a:fld>
            <a:endParaRPr lang="en-US" altLang="zh-CN"/>
          </a:p>
        </p:txBody>
      </p:sp>
      <p:sp>
        <p:nvSpPr>
          <p:cNvPr id="253954" name="Rectangle 2"/>
          <p:cNvSpPr>
            <a:spLocks noGrp="1" noRot="1" noChangeArrowheads="1"/>
          </p:cNvSpPr>
          <p:nvPr>
            <p:ph type="title"/>
          </p:nvPr>
        </p:nvSpPr>
        <p:spPr/>
        <p:txBody>
          <a:bodyPr/>
          <a:lstStyle/>
          <a:p>
            <a:r>
              <a:rPr lang="en-US" altLang="zh-CN" b="1">
                <a:solidFill>
                  <a:schemeClr val="folHlink"/>
                </a:solidFill>
                <a:latin typeface="楷体_GB2312" pitchFamily="49" charset="-122"/>
                <a:ea typeface="楷体_GB2312" pitchFamily="49" charset="-122"/>
              </a:rPr>
              <a:t>4.l </a:t>
            </a:r>
            <a:r>
              <a:rPr lang="en-US" altLang="zh-CN" sz="3600" b="1">
                <a:solidFill>
                  <a:schemeClr val="folHlink"/>
                </a:solidFill>
                <a:latin typeface="楷体_GB2312" pitchFamily="49" charset="-122"/>
                <a:ea typeface="楷体_GB2312" pitchFamily="49" charset="-122"/>
              </a:rPr>
              <a:t> </a:t>
            </a:r>
            <a:r>
              <a:rPr lang="en-US" altLang="zh-CN" b="1">
                <a:solidFill>
                  <a:schemeClr val="folHlink"/>
                </a:solidFill>
                <a:latin typeface="楷体_GB2312" pitchFamily="49" charset="-122"/>
                <a:ea typeface="楷体_GB2312" pitchFamily="49" charset="-122"/>
              </a:rPr>
              <a:t>PID</a:t>
            </a:r>
            <a:r>
              <a:rPr lang="zh-CN" altLang="en-US" b="1">
                <a:solidFill>
                  <a:schemeClr val="folHlink"/>
                </a:solidFill>
                <a:latin typeface="楷体_GB2312" pitchFamily="49" charset="-122"/>
                <a:ea typeface="楷体_GB2312" pitchFamily="49" charset="-122"/>
              </a:rPr>
              <a:t>控制的特点</a:t>
            </a:r>
          </a:p>
        </p:txBody>
      </p:sp>
      <p:sp>
        <p:nvSpPr>
          <p:cNvPr id="253955" name="Rectangle 3"/>
          <p:cNvSpPr>
            <a:spLocks noGrp="1" noRot="1" noChangeArrowheads="1"/>
          </p:cNvSpPr>
          <p:nvPr>
            <p:ph type="body" idx="1"/>
          </p:nvPr>
        </p:nvSpPr>
        <p:spPr/>
        <p:txBody>
          <a:bodyPr/>
          <a:lstStyle/>
          <a:p>
            <a:r>
              <a:rPr lang="en-US" altLang="zh-CN" b="1">
                <a:latin typeface="楷体_GB2312" pitchFamily="49" charset="-122"/>
                <a:ea typeface="楷体_GB2312" pitchFamily="49" charset="-122"/>
              </a:rPr>
              <a:t>PID </a:t>
            </a:r>
            <a:r>
              <a:rPr lang="zh-CN" altLang="en-US" b="1">
                <a:latin typeface="楷体_GB2312" pitchFamily="49" charset="-122"/>
                <a:ea typeface="楷体_GB2312" pitchFamily="49" charset="-122"/>
              </a:rPr>
              <a:t>控制是比例积分微分控制</a:t>
            </a:r>
          </a:p>
          <a:p>
            <a:pPr lvl="1"/>
            <a:r>
              <a:rPr lang="zh-CN" altLang="en-US" b="1">
                <a:latin typeface="楷体_GB2312" pitchFamily="49" charset="-122"/>
                <a:ea typeface="楷体_GB2312" pitchFamily="49" charset="-122"/>
              </a:rPr>
              <a:t>（</a:t>
            </a:r>
            <a:r>
              <a:rPr lang="en-US" altLang="zh-CN" b="1">
                <a:latin typeface="楷体_GB2312" pitchFamily="49" charset="-122"/>
                <a:ea typeface="楷体_GB2312" pitchFamily="49" charset="-122"/>
              </a:rPr>
              <a:t>Proportional-Integral-Differential</a:t>
            </a:r>
            <a:r>
              <a:rPr lang="zh-CN" altLang="en-US" b="1">
                <a:latin typeface="楷体_GB2312" pitchFamily="49" charset="-122"/>
                <a:ea typeface="楷体_GB2312" pitchFamily="49" charset="-122"/>
              </a:rPr>
              <a:t>）</a:t>
            </a:r>
          </a:p>
          <a:p>
            <a:pPr algn="just"/>
            <a:r>
              <a:rPr lang="zh-CN" altLang="en-US" b="1">
                <a:latin typeface="楷体_GB2312" pitchFamily="49" charset="-122"/>
                <a:ea typeface="楷体_GB2312" pitchFamily="49" charset="-122"/>
              </a:rPr>
              <a:t>历史最久、应用最广，适应性最强的控制方式</a:t>
            </a:r>
          </a:p>
          <a:p>
            <a:pPr algn="just"/>
            <a:r>
              <a:rPr lang="zh-CN" altLang="en-US" b="1">
                <a:latin typeface="楷体_GB2312" pitchFamily="49" charset="-122"/>
                <a:ea typeface="楷体_GB2312" pitchFamily="49" charset="-122"/>
              </a:rPr>
              <a:t>在工业生产过程中，</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控制算法占</a:t>
            </a:r>
            <a:r>
              <a:rPr lang="en-US" altLang="zh-CN" b="1">
                <a:latin typeface="楷体_GB2312" pitchFamily="49" charset="-122"/>
                <a:ea typeface="楷体_GB2312" pitchFamily="49" charset="-122"/>
              </a:rPr>
              <a:t>85%</a:t>
            </a:r>
            <a:r>
              <a:rPr lang="zh-CN" altLang="en-US" b="1">
                <a:latin typeface="楷体_GB2312" pitchFamily="49" charset="-122"/>
                <a:ea typeface="楷体_GB2312" pitchFamily="49" charset="-122"/>
              </a:rPr>
              <a:t>～</a:t>
            </a:r>
            <a:r>
              <a:rPr lang="en-US" altLang="zh-CN" b="1">
                <a:latin typeface="楷体_GB2312" pitchFamily="49" charset="-122"/>
                <a:ea typeface="楷体_GB2312" pitchFamily="49" charset="-122"/>
              </a:rPr>
              <a:t>90%</a:t>
            </a:r>
          </a:p>
          <a:p>
            <a:endParaRPr lang="en-US" altLang="zh-CN" b="1">
              <a:latin typeface="楷体_GB2312" pitchFamily="49" charset="-122"/>
              <a:ea typeface="楷体_GB2312" pitchFamily="49" charset="-122"/>
            </a:endParaRPr>
          </a:p>
        </p:txBody>
      </p:sp>
    </p:spTree>
  </p:cSld>
  <p:clrMapOvr>
    <a:masterClrMapping/>
  </p:clrMapOvr>
  <p:transition>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57A57D51-3462-4FA4-9525-C2286894C011}" type="slidenum">
              <a:rPr lang="en-US" altLang="zh-CN"/>
              <a:pPr/>
              <a:t>20</a:t>
            </a:fld>
            <a:endParaRPr lang="en-US" altLang="zh-CN"/>
          </a:p>
        </p:txBody>
      </p:sp>
      <p:sp>
        <p:nvSpPr>
          <p:cNvPr id="23554" name="Rectangle 2"/>
          <p:cNvSpPr>
            <a:spLocks noGrp="1" noRot="1" noChangeArrowheads="1"/>
          </p:cNvSpPr>
          <p:nvPr>
            <p:ph type="title"/>
          </p:nvPr>
        </p:nvSpPr>
        <p:spPr>
          <a:xfrm>
            <a:off x="538163" y="368300"/>
            <a:ext cx="8066087" cy="952500"/>
          </a:xfrm>
        </p:spPr>
        <p:txBody>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4.2.2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比例调节的特点</a:t>
            </a:r>
          </a:p>
        </p:txBody>
      </p:sp>
      <p:sp>
        <p:nvSpPr>
          <p:cNvPr id="23555" name="Rectangle 3"/>
          <p:cNvSpPr>
            <a:spLocks noGrp="1" noRot="1" noChangeArrowheads="1"/>
          </p:cNvSpPr>
          <p:nvPr>
            <p:ph type="body" idx="1"/>
          </p:nvPr>
        </p:nvSpPr>
        <p:spPr>
          <a:xfrm>
            <a:off x="900113" y="1484313"/>
            <a:ext cx="7777162" cy="3744912"/>
          </a:xfrm>
        </p:spPr>
        <p:txBody>
          <a:bodyPr/>
          <a:lstStyle/>
          <a:p>
            <a:endParaRPr lang="en-US" altLang="zh-CN"/>
          </a:p>
          <a:p>
            <a:r>
              <a:rPr lang="en-US" altLang="zh-CN"/>
              <a:t>     </a:t>
            </a:r>
            <a:r>
              <a:rPr lang="zh-CN" altLang="en-US" b="1">
                <a:latin typeface="楷体_GB2312" pitchFamily="49" charset="-122"/>
                <a:ea typeface="楷体_GB2312" pitchFamily="49" charset="-122"/>
              </a:rPr>
              <a:t>如果采用比例调节，则在负荷扰动下的调节过程结束后，被调量不可能与设定值准确相等，它们之间一定有</a:t>
            </a:r>
            <a:r>
              <a:rPr lang="zh-CN" altLang="en-US" b="1">
                <a:solidFill>
                  <a:schemeClr val="folHlink"/>
                </a:solidFill>
                <a:latin typeface="楷体_GB2312" pitchFamily="49" charset="-122"/>
                <a:ea typeface="楷体_GB2312" pitchFamily="49" charset="-122"/>
              </a:rPr>
              <a:t>残差</a:t>
            </a:r>
            <a:r>
              <a:rPr lang="zh-CN" altLang="en-US" b="1">
                <a:latin typeface="楷体_GB2312" pitchFamily="49" charset="-122"/>
                <a:ea typeface="楷体_GB2312" pitchFamily="49" charset="-122"/>
              </a:rPr>
              <a:t>。   </a:t>
            </a:r>
          </a:p>
          <a:p>
            <a:r>
              <a:rPr lang="zh-CN" altLang="en-US" b="1">
                <a:latin typeface="楷体_GB2312" pitchFamily="49" charset="-122"/>
                <a:ea typeface="楷体_GB2312" pitchFamily="49" charset="-122"/>
              </a:rPr>
              <a:t>   因为根据比例调节的特点，只有调节器的输入有变化</a:t>
            </a:r>
            <a:r>
              <a:rPr lang="en-US" altLang="zh-CN" b="1">
                <a:latin typeface="楷体_GB2312" pitchFamily="49" charset="-122"/>
                <a:ea typeface="楷体_GB2312" pitchFamily="49" charset="-122"/>
              </a:rPr>
              <a:t>,</a:t>
            </a:r>
            <a:r>
              <a:rPr lang="zh-CN" altLang="en-US" b="1">
                <a:latin typeface="楷体_GB2312" pitchFamily="49" charset="-122"/>
                <a:ea typeface="楷体_GB2312" pitchFamily="49" charset="-122"/>
              </a:rPr>
              <a:t>即被调量和设定值之间有偏差</a:t>
            </a:r>
            <a:r>
              <a:rPr lang="en-US" altLang="zh-CN" b="1">
                <a:latin typeface="楷体_GB2312" pitchFamily="49" charset="-122"/>
                <a:ea typeface="楷体_GB2312" pitchFamily="49" charset="-122"/>
              </a:rPr>
              <a:t>,</a:t>
            </a:r>
            <a:r>
              <a:rPr lang="zh-CN" altLang="en-US" b="1">
                <a:latin typeface="楷体_GB2312" pitchFamily="49" charset="-122"/>
                <a:ea typeface="楷体_GB2312" pitchFamily="49" charset="-122"/>
              </a:rPr>
              <a:t>调节器的输出才会发生变化。</a:t>
            </a:r>
          </a:p>
          <a:p>
            <a:pPr>
              <a:buFont typeface="Wingdings 2" pitchFamily="18" charset="2"/>
              <a:buNone/>
            </a:pPr>
            <a:endParaRPr lang="en-US" altLang="zh-CN" b="1">
              <a:latin typeface="楷体_GB2312" pitchFamily="49" charset="-122"/>
              <a:ea typeface="楷体_GB2312" pitchFamily="49" charset="-122"/>
            </a:endParaRPr>
          </a:p>
        </p:txBody>
      </p:sp>
    </p:spTree>
  </p:cSld>
  <p:clrMapOvr>
    <a:masterClrMapping/>
  </p:clrMapOvr>
  <p:transition>
    <p:blinds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灯片编号占位符 4"/>
          <p:cNvSpPr>
            <a:spLocks noGrp="1"/>
          </p:cNvSpPr>
          <p:nvPr>
            <p:ph type="sldNum" sz="quarter" idx="12"/>
          </p:nvPr>
        </p:nvSpPr>
        <p:spPr/>
        <p:txBody>
          <a:bodyPr/>
          <a:lstStyle/>
          <a:p>
            <a:fld id="{9BD10897-67BA-4240-9B68-2474D6B23E6C}" type="slidenum">
              <a:rPr lang="en-US" altLang="zh-CN"/>
              <a:pPr/>
              <a:t>21</a:t>
            </a:fld>
            <a:endParaRPr lang="en-US" altLang="zh-CN"/>
          </a:p>
        </p:txBody>
      </p:sp>
      <p:graphicFrame>
        <p:nvGraphicFramePr>
          <p:cNvPr id="264194" name="Object 2"/>
          <p:cNvGraphicFramePr>
            <a:graphicFrameLocks noChangeAspect="1"/>
          </p:cNvGraphicFramePr>
          <p:nvPr/>
        </p:nvGraphicFramePr>
        <p:xfrm>
          <a:off x="5819775" y="4400550"/>
          <a:ext cx="1527175" cy="712788"/>
        </p:xfrm>
        <a:graphic>
          <a:graphicData uri="http://schemas.openxmlformats.org/presentationml/2006/ole">
            <mc:AlternateContent xmlns:mc="http://schemas.openxmlformats.org/markup-compatibility/2006">
              <mc:Choice xmlns:v="urn:schemas-microsoft-com:vml" Requires="v">
                <p:oleObj spid="_x0000_s264204" name="公式" r:id="rId3" imgW="838080" imgH="393480" progId="Equation.3">
                  <p:embed/>
                </p:oleObj>
              </mc:Choice>
              <mc:Fallback>
                <p:oleObj name="公式" r:id="rId3" imgW="838080" imgH="39348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9775" y="4400550"/>
                        <a:ext cx="1527175" cy="712788"/>
                      </a:xfrm>
                      <a:prstGeom prst="rect">
                        <a:avLst/>
                      </a:prstGeom>
                      <a:solidFill>
                        <a:srgbClr val="00FFFF"/>
                      </a:solidFill>
                    </p:spPr>
                  </p:pic>
                </p:oleObj>
              </mc:Fallback>
            </mc:AlternateContent>
          </a:graphicData>
        </a:graphic>
      </p:graphicFrame>
      <p:sp>
        <p:nvSpPr>
          <p:cNvPr id="264195" name="Text Box 3"/>
          <p:cNvSpPr txBox="1">
            <a:spLocks noChangeArrowheads="1"/>
          </p:cNvSpPr>
          <p:nvPr/>
        </p:nvSpPr>
        <p:spPr bwMode="auto">
          <a:xfrm>
            <a:off x="5076825" y="1700213"/>
            <a:ext cx="3816350" cy="2589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185738" indent="-185738" eaLnBrk="0" hangingPunct="0">
              <a:defRPr kumimoji="1" sz="2400">
                <a:solidFill>
                  <a:schemeClr val="tx1"/>
                </a:solidFill>
                <a:latin typeface="Times New Roman" pitchFamily="18" charset="0"/>
                <a:ea typeface="宋体" pitchFamily="2" charset="-122"/>
              </a:defRPr>
            </a:lvl1pPr>
            <a:lvl2pPr eaLnBrk="0" hangingPunct="0">
              <a:defRPr kumimoji="1" sz="2400">
                <a:solidFill>
                  <a:schemeClr val="tx1"/>
                </a:solidFill>
                <a:latin typeface="Times New Roman" pitchFamily="18" charset="0"/>
                <a:ea typeface="宋体" pitchFamily="2" charset="-122"/>
              </a:defRPr>
            </a:lvl2pPr>
            <a:lvl3pPr eaLnBrk="0" hangingPunct="0">
              <a:defRPr kumimoji="1" sz="2400">
                <a:solidFill>
                  <a:schemeClr val="tx1"/>
                </a:solidFill>
                <a:latin typeface="Times New Roman" pitchFamily="18" charset="0"/>
                <a:ea typeface="宋体" pitchFamily="2" charset="-122"/>
              </a:defRPr>
            </a:lvl3pPr>
            <a:lvl4pPr eaLnBrk="0" hangingPunct="0">
              <a:defRPr kumimoji="1" sz="2400">
                <a:solidFill>
                  <a:schemeClr val="tx1"/>
                </a:solidFill>
                <a:latin typeface="Times New Roman" pitchFamily="18" charset="0"/>
                <a:ea typeface="宋体" pitchFamily="2" charset="-122"/>
              </a:defRPr>
            </a:lvl4pPr>
            <a:lvl5pPr eaLnBrk="0" hangingPunct="0">
              <a:defRPr kumimoji="1" sz="2400">
                <a:solidFill>
                  <a:schemeClr val="tx1"/>
                </a:solidFill>
                <a:latin typeface="Times New Roman" pitchFamily="18" charset="0"/>
                <a:ea typeface="宋体" pitchFamily="2" charset="-122"/>
              </a:defRPr>
            </a:lvl5pPr>
            <a:lvl6pPr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spcBef>
                <a:spcPct val="50000"/>
              </a:spcBef>
              <a:buFontTx/>
              <a:buChar char="•"/>
            </a:pPr>
            <a:r>
              <a:rPr kumimoji="0" lang="zh-CN" altLang="en-US" sz="2800" b="1">
                <a:ea typeface="楷体_GB2312" pitchFamily="49" charset="-122"/>
              </a:rPr>
              <a:t>这里的杠杆充当了</a:t>
            </a:r>
            <a:r>
              <a:rPr kumimoji="0" lang="zh-CN" altLang="en-US" sz="2800" b="1">
                <a:solidFill>
                  <a:srgbClr val="FF3300"/>
                </a:solidFill>
                <a:ea typeface="楷体_GB2312" pitchFamily="49" charset="-122"/>
              </a:rPr>
              <a:t>比例调节器</a:t>
            </a:r>
            <a:r>
              <a:rPr kumimoji="0" lang="zh-CN" altLang="en-US" sz="2800" b="1">
                <a:ea typeface="楷体_GB2312" pitchFamily="49" charset="-122"/>
              </a:rPr>
              <a:t>：</a:t>
            </a:r>
          </a:p>
          <a:p>
            <a:pPr eaLnBrk="1" hangingPunct="1">
              <a:spcBef>
                <a:spcPct val="50000"/>
              </a:spcBef>
              <a:buFont typeface="Wingdings" pitchFamily="2" charset="2"/>
              <a:buChar char="Ø"/>
            </a:pPr>
            <a:r>
              <a:rPr kumimoji="0" lang="zh-CN" altLang="en-US" b="1">
                <a:latin typeface="楷体_GB2312" pitchFamily="49" charset="-122"/>
                <a:ea typeface="楷体_GB2312" pitchFamily="49" charset="-122"/>
              </a:rPr>
              <a:t>液位变化</a:t>
            </a:r>
            <a:r>
              <a:rPr kumimoji="0" lang="en-US" altLang="zh-CN" b="1" i="1">
                <a:latin typeface="楷体_GB2312" pitchFamily="49" charset="-122"/>
                <a:ea typeface="楷体_GB2312" pitchFamily="49" charset="-122"/>
              </a:rPr>
              <a:t>e</a:t>
            </a:r>
            <a:r>
              <a:rPr kumimoji="0" lang="zh-CN" altLang="en-US" b="1">
                <a:latin typeface="楷体_GB2312" pitchFamily="49" charset="-122"/>
                <a:ea typeface="楷体_GB2312" pitchFamily="49" charset="-122"/>
              </a:rPr>
              <a:t>是其输入；</a:t>
            </a:r>
          </a:p>
          <a:p>
            <a:pPr eaLnBrk="1" hangingPunct="1">
              <a:spcBef>
                <a:spcPct val="50000"/>
              </a:spcBef>
              <a:buFont typeface="Wingdings" pitchFamily="2" charset="2"/>
              <a:buChar char="Ø"/>
            </a:pPr>
            <a:r>
              <a:rPr kumimoji="0" lang="zh-CN" altLang="en-US" b="1">
                <a:latin typeface="楷体_GB2312" pitchFamily="49" charset="-122"/>
                <a:ea typeface="楷体_GB2312" pitchFamily="49" charset="-122"/>
              </a:rPr>
              <a:t>阀杆位移△</a:t>
            </a:r>
            <a:r>
              <a:rPr kumimoji="0" lang="en-US" altLang="zh-CN" b="1" i="1">
                <a:latin typeface="楷体_GB2312" pitchFamily="49" charset="-122"/>
                <a:ea typeface="楷体_GB2312" pitchFamily="49" charset="-122"/>
              </a:rPr>
              <a:t>u </a:t>
            </a:r>
            <a:r>
              <a:rPr kumimoji="0" lang="zh-CN" altLang="en-US" b="1">
                <a:latin typeface="楷体_GB2312" pitchFamily="49" charset="-122"/>
                <a:ea typeface="楷体_GB2312" pitchFamily="49" charset="-122"/>
              </a:rPr>
              <a:t>是其输出；</a:t>
            </a:r>
          </a:p>
          <a:p>
            <a:pPr eaLnBrk="1" hangingPunct="1">
              <a:spcBef>
                <a:spcPct val="50000"/>
              </a:spcBef>
              <a:buFont typeface="Wingdings" pitchFamily="2" charset="2"/>
              <a:buChar char="Ø"/>
            </a:pPr>
            <a:r>
              <a:rPr kumimoji="0" lang="zh-CN" altLang="en-US" b="1">
                <a:latin typeface="楷体_GB2312" pitchFamily="49" charset="-122"/>
                <a:ea typeface="楷体_GB2312" pitchFamily="49" charset="-122"/>
              </a:rPr>
              <a:t>调节器的</a:t>
            </a:r>
            <a:r>
              <a:rPr kumimoji="0" lang="zh-CN" altLang="en-US" b="1">
                <a:ea typeface="楷体_GB2312" pitchFamily="49" charset="-122"/>
              </a:rPr>
              <a:t>比例增益为：</a:t>
            </a:r>
          </a:p>
        </p:txBody>
      </p:sp>
      <p:sp>
        <p:nvSpPr>
          <p:cNvPr id="264196" name="Text Box 4"/>
          <p:cNvSpPr txBox="1">
            <a:spLocks noChangeArrowheads="1"/>
          </p:cNvSpPr>
          <p:nvPr/>
        </p:nvSpPr>
        <p:spPr bwMode="auto">
          <a:xfrm>
            <a:off x="611188" y="5157788"/>
            <a:ext cx="78486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185738" indent="-185738" eaLnBrk="0" hangingPunct="0">
              <a:defRPr kumimoji="1" sz="2400">
                <a:solidFill>
                  <a:schemeClr val="tx1"/>
                </a:solidFill>
                <a:latin typeface="Times New Roman" pitchFamily="18" charset="0"/>
                <a:ea typeface="宋体" pitchFamily="2" charset="-122"/>
              </a:defRPr>
            </a:lvl1pPr>
            <a:lvl2pPr eaLnBrk="0" hangingPunct="0">
              <a:defRPr kumimoji="1" sz="2400">
                <a:solidFill>
                  <a:schemeClr val="tx1"/>
                </a:solidFill>
                <a:latin typeface="Times New Roman" pitchFamily="18" charset="0"/>
                <a:ea typeface="宋体" pitchFamily="2" charset="-122"/>
              </a:defRPr>
            </a:lvl2pPr>
            <a:lvl3pPr eaLnBrk="0" hangingPunct="0">
              <a:defRPr kumimoji="1" sz="2400">
                <a:solidFill>
                  <a:schemeClr val="tx1"/>
                </a:solidFill>
                <a:latin typeface="Times New Roman" pitchFamily="18" charset="0"/>
                <a:ea typeface="宋体" pitchFamily="2" charset="-122"/>
              </a:defRPr>
            </a:lvl3pPr>
            <a:lvl4pPr eaLnBrk="0" hangingPunct="0">
              <a:defRPr kumimoji="1" sz="2400">
                <a:solidFill>
                  <a:schemeClr val="tx1"/>
                </a:solidFill>
                <a:latin typeface="Times New Roman" pitchFamily="18" charset="0"/>
                <a:ea typeface="宋体" pitchFamily="2" charset="-122"/>
              </a:defRPr>
            </a:lvl4pPr>
            <a:lvl5pPr eaLnBrk="0" hangingPunct="0">
              <a:defRPr kumimoji="1" sz="2400">
                <a:solidFill>
                  <a:schemeClr val="tx1"/>
                </a:solidFill>
                <a:latin typeface="Times New Roman" pitchFamily="18" charset="0"/>
                <a:ea typeface="宋体" pitchFamily="2" charset="-122"/>
              </a:defRPr>
            </a:lvl5pPr>
            <a:lvl6pPr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spcBef>
                <a:spcPct val="50000"/>
              </a:spcBef>
              <a:buFontTx/>
              <a:buChar char="•"/>
            </a:pPr>
            <a:r>
              <a:rPr kumimoji="0" lang="zh-CN" altLang="en-US" sz="2800" b="1">
                <a:solidFill>
                  <a:schemeClr val="hlink"/>
                </a:solidFill>
                <a:ea typeface="楷体_GB2312" pitchFamily="49" charset="-122"/>
              </a:rPr>
              <a:t>该比例调节器是有余差的！</a:t>
            </a:r>
            <a:endParaRPr kumimoji="0" lang="zh-CN" altLang="en-US" b="1">
              <a:solidFill>
                <a:schemeClr val="hlink"/>
              </a:solidFill>
              <a:ea typeface="楷体_GB2312" pitchFamily="49" charset="-122"/>
            </a:endParaRPr>
          </a:p>
        </p:txBody>
      </p:sp>
      <p:sp>
        <p:nvSpPr>
          <p:cNvPr id="264197" name="Text Box 5"/>
          <p:cNvSpPr txBox="1">
            <a:spLocks noChangeArrowheads="1"/>
          </p:cNvSpPr>
          <p:nvPr/>
        </p:nvSpPr>
        <p:spPr bwMode="auto">
          <a:xfrm>
            <a:off x="611188" y="5876925"/>
            <a:ext cx="78486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185738" indent="-185738" eaLnBrk="0" hangingPunct="0">
              <a:defRPr kumimoji="1" sz="2400">
                <a:solidFill>
                  <a:schemeClr val="tx1"/>
                </a:solidFill>
                <a:latin typeface="Times New Roman" pitchFamily="18" charset="0"/>
                <a:ea typeface="宋体" pitchFamily="2" charset="-122"/>
              </a:defRPr>
            </a:lvl1pPr>
            <a:lvl2pPr eaLnBrk="0" hangingPunct="0">
              <a:defRPr kumimoji="1" sz="2400">
                <a:solidFill>
                  <a:schemeClr val="tx1"/>
                </a:solidFill>
                <a:latin typeface="Times New Roman" pitchFamily="18" charset="0"/>
                <a:ea typeface="宋体" pitchFamily="2" charset="-122"/>
              </a:defRPr>
            </a:lvl2pPr>
            <a:lvl3pPr eaLnBrk="0" hangingPunct="0">
              <a:defRPr kumimoji="1" sz="2400">
                <a:solidFill>
                  <a:schemeClr val="tx1"/>
                </a:solidFill>
                <a:latin typeface="Times New Roman" pitchFamily="18" charset="0"/>
                <a:ea typeface="宋体" pitchFamily="2" charset="-122"/>
              </a:defRPr>
            </a:lvl3pPr>
            <a:lvl4pPr eaLnBrk="0" hangingPunct="0">
              <a:defRPr kumimoji="1" sz="2400">
                <a:solidFill>
                  <a:schemeClr val="tx1"/>
                </a:solidFill>
                <a:latin typeface="Times New Roman" pitchFamily="18" charset="0"/>
                <a:ea typeface="宋体" pitchFamily="2" charset="-122"/>
              </a:defRPr>
            </a:lvl4pPr>
            <a:lvl5pPr eaLnBrk="0" hangingPunct="0">
              <a:defRPr kumimoji="1" sz="2400">
                <a:solidFill>
                  <a:schemeClr val="tx1"/>
                </a:solidFill>
                <a:latin typeface="Times New Roman" pitchFamily="18" charset="0"/>
                <a:ea typeface="宋体" pitchFamily="2" charset="-122"/>
              </a:defRPr>
            </a:lvl5pPr>
            <a:lvl6pPr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eaLnBrk="1" hangingPunct="1">
              <a:spcBef>
                <a:spcPct val="50000"/>
              </a:spcBef>
              <a:buFontTx/>
              <a:buChar char="•"/>
            </a:pPr>
            <a:r>
              <a:rPr kumimoji="0" lang="zh-CN" altLang="en-US" sz="2800" b="1">
                <a:solidFill>
                  <a:schemeClr val="hlink"/>
                </a:solidFill>
                <a:ea typeface="楷体_GB2312" pitchFamily="49" charset="-122"/>
              </a:rPr>
              <a:t>余差的大小与比例增益有关，</a:t>
            </a:r>
            <a:r>
              <a:rPr kumimoji="0" lang="en-US" altLang="zh-CN" sz="2800" b="1">
                <a:solidFill>
                  <a:schemeClr val="hlink"/>
                </a:solidFill>
                <a:ea typeface="楷体_GB2312" pitchFamily="49" charset="-122"/>
              </a:rPr>
              <a:t>Kc</a:t>
            </a:r>
            <a:r>
              <a:rPr kumimoji="0" lang="zh-CN" altLang="en-US" sz="2800" b="1">
                <a:solidFill>
                  <a:schemeClr val="hlink"/>
                </a:solidFill>
                <a:ea typeface="楷体_GB2312" pitchFamily="49" charset="-122"/>
              </a:rPr>
              <a:t>大，余差小。</a:t>
            </a:r>
            <a:endParaRPr kumimoji="0" lang="zh-CN" altLang="en-US" b="1">
              <a:solidFill>
                <a:schemeClr val="hlink"/>
              </a:solidFill>
              <a:ea typeface="楷体_GB2312" pitchFamily="49" charset="-122"/>
            </a:endParaRPr>
          </a:p>
        </p:txBody>
      </p:sp>
      <p:sp>
        <p:nvSpPr>
          <p:cNvPr id="264198" name="Rectangle 6"/>
          <p:cNvSpPr>
            <a:spLocks noChangeArrowheads="1"/>
          </p:cNvSpPr>
          <p:nvPr/>
        </p:nvSpPr>
        <p:spPr bwMode="auto">
          <a:xfrm>
            <a:off x="5219700" y="5734050"/>
            <a:ext cx="3024188" cy="7191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26419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288" y="981075"/>
            <a:ext cx="4608512"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4201" name="Text Box 9"/>
          <p:cNvSpPr txBox="1">
            <a:spLocks noChangeArrowheads="1"/>
          </p:cNvSpPr>
          <p:nvPr/>
        </p:nvSpPr>
        <p:spPr bwMode="auto">
          <a:xfrm>
            <a:off x="1476375" y="4581525"/>
            <a:ext cx="2232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endParaRPr lang="zh-CN" altLang="zh-CN" sz="2400" b="1">
              <a:latin typeface="Times New Roman" pitchFamily="18" charset="0"/>
              <a:ea typeface="楷体_GB2312" pitchFamily="49" charset="-122"/>
            </a:endParaRPr>
          </a:p>
        </p:txBody>
      </p:sp>
      <p:sp>
        <p:nvSpPr>
          <p:cNvPr id="264202" name="Text Box 10"/>
          <p:cNvSpPr txBox="1">
            <a:spLocks noChangeArrowheads="1"/>
          </p:cNvSpPr>
          <p:nvPr/>
        </p:nvSpPr>
        <p:spPr bwMode="auto">
          <a:xfrm>
            <a:off x="684213" y="4437063"/>
            <a:ext cx="38877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000" b="1">
                <a:latin typeface="Times New Roman" pitchFamily="18" charset="0"/>
                <a:ea typeface="楷体_GB2312" pitchFamily="49" charset="-122"/>
              </a:rPr>
              <a:t>液位比例控制系统示意图</a:t>
            </a:r>
          </a:p>
        </p:txBody>
      </p:sp>
      <p:sp>
        <p:nvSpPr>
          <p:cNvPr id="264203" name="Rectangle 11"/>
          <p:cNvSpPr>
            <a:spLocks noChangeArrowheads="1"/>
          </p:cNvSpPr>
          <p:nvPr/>
        </p:nvSpPr>
        <p:spPr bwMode="auto">
          <a:xfrm>
            <a:off x="1692275" y="0"/>
            <a:ext cx="5111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4.2.2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比例调节的特点</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4196"/>
                                        </p:tgtEl>
                                        <p:attrNameLst>
                                          <p:attrName>style.visibility</p:attrName>
                                        </p:attrNameLst>
                                      </p:cBhvr>
                                      <p:to>
                                        <p:strVal val="visible"/>
                                      </p:to>
                                    </p:set>
                                    <p:animEffect transition="in" filter="blinds(horizontal)">
                                      <p:cBhvr>
                                        <p:cTn id="7" dur="500"/>
                                        <p:tgtEl>
                                          <p:spTgt spid="26419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4197"/>
                                        </p:tgtEl>
                                        <p:attrNameLst>
                                          <p:attrName>style.visibility</p:attrName>
                                        </p:attrNameLst>
                                      </p:cBhvr>
                                      <p:to>
                                        <p:strVal val="visible"/>
                                      </p:to>
                                    </p:set>
                                    <p:animEffect transition="in" filter="blinds(horizontal)">
                                      <p:cBhvr>
                                        <p:cTn id="12" dur="500"/>
                                        <p:tgtEl>
                                          <p:spTgt spid="26419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xit" presetSubtype="10" fill="hold" grpId="0" nodeType="clickEffect" nodePh="1">
                                  <p:stCondLst>
                                    <p:cond delay="0"/>
                                  </p:stCondLst>
                                  <p:endCondLst>
                                    <p:cond evt="begin" delay="0">
                                      <p:tn val="15"/>
                                    </p:cond>
                                  </p:endCondLst>
                                  <p:childTnLst>
                                    <p:animEffect transition="out" filter="blinds(horizontal)">
                                      <p:cBhvr>
                                        <p:cTn id="16" dur="500"/>
                                        <p:tgtEl>
                                          <p:spTgt spid="264198"/>
                                        </p:tgtEl>
                                      </p:cBhvr>
                                    </p:animEffect>
                                    <p:set>
                                      <p:cBhvr>
                                        <p:cTn id="17" dur="1" fill="hold">
                                          <p:stCondLst>
                                            <p:cond delay="499"/>
                                          </p:stCondLst>
                                        </p:cTn>
                                        <p:tgtEl>
                                          <p:spTgt spid="2641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196" grpId="0"/>
      <p:bldP spid="264197" grpId="0"/>
      <p:bldP spid="26419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23D8047D-A1CE-46E0-B699-0FA15403E478}" type="slidenum">
              <a:rPr lang="en-US" altLang="zh-CN"/>
              <a:pPr/>
              <a:t>22</a:t>
            </a:fld>
            <a:endParaRPr lang="en-US" altLang="zh-CN"/>
          </a:p>
        </p:txBody>
      </p:sp>
      <p:sp>
        <p:nvSpPr>
          <p:cNvPr id="265218" name="Rectangle 2"/>
          <p:cNvSpPr>
            <a:spLocks noGrp="1" noRot="1" noChangeArrowheads="1"/>
          </p:cNvSpPr>
          <p:nvPr>
            <p:ph type="body" idx="1"/>
          </p:nvPr>
        </p:nvSpPr>
        <p:spPr>
          <a:xfrm>
            <a:off x="539750" y="1341438"/>
            <a:ext cx="8353425" cy="5327650"/>
          </a:xfrm>
          <a:noFill/>
        </p:spPr>
        <p:txBody>
          <a:bodyPr/>
          <a:lstStyle/>
          <a:p>
            <a:pPr>
              <a:lnSpc>
                <a:spcPct val="120000"/>
              </a:lnSpc>
            </a:pPr>
            <a:r>
              <a:rPr lang="zh-CN" altLang="en-US" b="1">
                <a:ea typeface="楷体_GB2312" pitchFamily="49" charset="-122"/>
              </a:rPr>
              <a:t>余差（或静差）是指：</a:t>
            </a:r>
          </a:p>
          <a:p>
            <a:pPr lvl="1">
              <a:lnSpc>
                <a:spcPct val="120000"/>
              </a:lnSpc>
            </a:pPr>
            <a:r>
              <a:rPr lang="zh-CN" altLang="en-US" b="1">
                <a:solidFill>
                  <a:schemeClr val="hlink"/>
                </a:solidFill>
                <a:ea typeface="楷体_GB2312" pitchFamily="49" charset="-122"/>
              </a:rPr>
              <a:t>被调参数的新的稳定值与给定值不相等而形成的差值。</a:t>
            </a:r>
          </a:p>
          <a:p>
            <a:pPr>
              <a:lnSpc>
                <a:spcPct val="120000"/>
              </a:lnSpc>
            </a:pPr>
            <a:r>
              <a:rPr lang="zh-CN" altLang="en-US" b="1">
                <a:latin typeface="楷体_GB2312" pitchFamily="49" charset="-122"/>
                <a:ea typeface="楷体_GB2312" pitchFamily="49" charset="-122"/>
              </a:rPr>
              <a:t>余差的大小与调节器的放大系数</a:t>
            </a:r>
            <a:r>
              <a:rPr lang="en-US" altLang="zh-CN" b="1">
                <a:latin typeface="楷体_GB2312" pitchFamily="49" charset="-122"/>
                <a:ea typeface="楷体_GB2312" pitchFamily="49" charset="-122"/>
              </a:rPr>
              <a:t>K</a:t>
            </a:r>
            <a:r>
              <a:rPr lang="zh-CN" altLang="en-US" b="1">
                <a:latin typeface="楷体_GB2312" pitchFamily="49" charset="-122"/>
                <a:ea typeface="楷体_GB2312" pitchFamily="49" charset="-122"/>
              </a:rPr>
              <a:t>或比例带</a:t>
            </a:r>
            <a:r>
              <a:rPr lang="en-US" altLang="zh-CN" b="1" i="1">
                <a:latin typeface="楷体_GB2312" pitchFamily="49" charset="-122"/>
                <a:ea typeface="楷体_GB2312" pitchFamily="49" charset="-122"/>
              </a:rPr>
              <a:t>δ</a:t>
            </a:r>
            <a:r>
              <a:rPr lang="zh-CN" altLang="en-US" b="1">
                <a:latin typeface="楷体_GB2312" pitchFamily="49" charset="-122"/>
                <a:ea typeface="楷体_GB2312" pitchFamily="49" charset="-122"/>
              </a:rPr>
              <a:t>有关</a:t>
            </a:r>
          </a:p>
          <a:p>
            <a:pPr lvl="1">
              <a:lnSpc>
                <a:spcPct val="120000"/>
              </a:lnSpc>
            </a:pPr>
            <a:r>
              <a:rPr lang="zh-CN" altLang="en-US" b="1">
                <a:solidFill>
                  <a:schemeClr val="hlink"/>
                </a:solidFill>
                <a:latin typeface="楷体_GB2312" pitchFamily="49" charset="-122"/>
                <a:ea typeface="楷体_GB2312" pitchFamily="49" charset="-122"/>
              </a:rPr>
              <a:t>放大系数越小，即比例带越大，余差就越大；</a:t>
            </a:r>
          </a:p>
          <a:p>
            <a:pPr lvl="1">
              <a:lnSpc>
                <a:spcPct val="120000"/>
              </a:lnSpc>
            </a:pPr>
            <a:r>
              <a:rPr lang="zh-CN" altLang="en-US" b="1">
                <a:solidFill>
                  <a:schemeClr val="hlink"/>
                </a:solidFill>
                <a:latin typeface="楷体_GB2312" pitchFamily="49" charset="-122"/>
                <a:ea typeface="楷体_GB2312" pitchFamily="49" charset="-122"/>
              </a:rPr>
              <a:t>放大系数越大，即比例带越小，比例调节作用越强，余差就越小。</a:t>
            </a:r>
          </a:p>
        </p:txBody>
      </p:sp>
      <p:sp>
        <p:nvSpPr>
          <p:cNvPr id="265220" name="Rectangle 4"/>
          <p:cNvSpPr>
            <a:spLocks noChangeArrowheads="1"/>
          </p:cNvSpPr>
          <p:nvPr/>
        </p:nvSpPr>
        <p:spPr bwMode="auto">
          <a:xfrm>
            <a:off x="1692275" y="0"/>
            <a:ext cx="5111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4.2.2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比例调节的特点</a:t>
            </a:r>
          </a:p>
        </p:txBody>
      </p:sp>
    </p:spTree>
  </p:cSld>
  <p:clrMapOvr>
    <a:masterClrMapping/>
  </p:clrMapOvr>
  <p:transition>
    <p:blinds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7"/>
          <p:cNvSpPr>
            <a:spLocks noGrp="1"/>
          </p:cNvSpPr>
          <p:nvPr>
            <p:ph type="sldNum" sz="quarter" idx="12"/>
          </p:nvPr>
        </p:nvSpPr>
        <p:spPr/>
        <p:txBody>
          <a:bodyPr/>
          <a:lstStyle/>
          <a:p>
            <a:fld id="{289E3B73-321B-4AB4-B17E-EAFC63190039}" type="slidenum">
              <a:rPr lang="en-US" altLang="zh-CN"/>
              <a:pPr/>
              <a:t>23</a:t>
            </a:fld>
            <a:endParaRPr lang="en-US" altLang="zh-CN"/>
          </a:p>
        </p:txBody>
      </p:sp>
      <p:sp>
        <p:nvSpPr>
          <p:cNvPr id="249859" name="Rectangle 3"/>
          <p:cNvSpPr>
            <a:spLocks noGrp="1" noRot="1" noChangeArrowheads="1"/>
          </p:cNvSpPr>
          <p:nvPr>
            <p:ph type="body" sz="half" idx="1"/>
          </p:nvPr>
        </p:nvSpPr>
        <p:spPr>
          <a:xfrm>
            <a:off x="684213" y="1412875"/>
            <a:ext cx="8278812" cy="5040313"/>
          </a:xfrm>
        </p:spPr>
        <p:txBody>
          <a:bodyPr/>
          <a:lstStyle/>
          <a:p>
            <a:r>
              <a:rPr lang="zh-CN" altLang="en-US" sz="2800" b="1">
                <a:latin typeface="楷体_GB2312" pitchFamily="49" charset="-122"/>
                <a:ea typeface="楷体_GB2312" pitchFamily="49" charset="-122"/>
              </a:rPr>
              <a:t>比例控制是</a:t>
            </a:r>
            <a:r>
              <a:rPr lang="zh-CN" altLang="en-US" sz="2800" b="1">
                <a:solidFill>
                  <a:schemeClr val="folHlink"/>
                </a:solidFill>
                <a:latin typeface="楷体_GB2312" pitchFamily="49" charset="-122"/>
                <a:ea typeface="楷体_GB2312" pitchFamily="49" charset="-122"/>
              </a:rPr>
              <a:t>有差控制</a:t>
            </a:r>
            <a:r>
              <a:rPr lang="zh-CN" altLang="en-US" sz="2800" b="1">
                <a:latin typeface="楷体_GB2312" pitchFamily="49" charset="-122"/>
                <a:ea typeface="楷体_GB2312" pitchFamily="49" charset="-122"/>
              </a:rPr>
              <a:t>可以根据控制理论加以验。</a:t>
            </a:r>
          </a:p>
          <a:p>
            <a:r>
              <a:rPr lang="zh-CN" altLang="en-US" sz="2800" b="1">
                <a:latin typeface="楷体_GB2312" pitchFamily="49" charset="-122"/>
                <a:ea typeface="楷体_GB2312" pitchFamily="49" charset="-122"/>
              </a:rPr>
              <a:t>因如果广义被控对象的传递函数 </a:t>
            </a:r>
            <a:r>
              <a:rPr lang="en-US" altLang="zh-CN" sz="2800" b="1" i="1">
                <a:latin typeface="楷体_GB2312" pitchFamily="49" charset="-122"/>
                <a:ea typeface="楷体_GB2312" pitchFamily="49" charset="-122"/>
              </a:rPr>
              <a:t>Gp</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s</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具有一阶惯性加纯迟延的形式</a:t>
            </a:r>
          </a:p>
          <a:p>
            <a:r>
              <a:rPr lang="zh-CN" altLang="en-US" sz="2800" b="1">
                <a:latin typeface="楷体_GB2312" pitchFamily="49" charset="-122"/>
                <a:ea typeface="楷体_GB2312" pitchFamily="49" charset="-122"/>
              </a:rPr>
              <a:t>则当控制器  </a:t>
            </a:r>
            <a:r>
              <a:rPr lang="en-US" altLang="zh-CN" sz="2800" b="1" i="1">
                <a:latin typeface="楷体_GB2312" pitchFamily="49" charset="-122"/>
                <a:ea typeface="楷体_GB2312" pitchFamily="49" charset="-122"/>
              </a:rPr>
              <a:t>Gc</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s</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采用比例控制时</a:t>
            </a:r>
          </a:p>
          <a:p>
            <a:r>
              <a:rPr lang="zh-CN" altLang="en-US" sz="2800" b="1">
                <a:latin typeface="楷体_GB2312" pitchFamily="49" charset="-122"/>
                <a:ea typeface="楷体_GB2312" pitchFamily="49" charset="-122"/>
              </a:rPr>
              <a:t>系统的开环传递函数可表示为</a:t>
            </a:r>
          </a:p>
          <a:p>
            <a:endParaRPr lang="zh-CN" altLang="en-US" sz="2800" b="1">
              <a:latin typeface="楷体_GB2312" pitchFamily="49" charset="-122"/>
              <a:ea typeface="楷体_GB2312" pitchFamily="49" charset="-122"/>
            </a:endParaRPr>
          </a:p>
          <a:p>
            <a:pPr>
              <a:buFont typeface="Wingdings 2" pitchFamily="18" charset="2"/>
              <a:buNone/>
            </a:pPr>
            <a:endParaRPr lang="en-US" altLang="zh-CN" sz="2800" b="1">
              <a:latin typeface="楷体_GB2312" pitchFamily="49" charset="-122"/>
              <a:ea typeface="楷体_GB2312" pitchFamily="49" charset="-122"/>
            </a:endParaRPr>
          </a:p>
        </p:txBody>
      </p:sp>
      <p:graphicFrame>
        <p:nvGraphicFramePr>
          <p:cNvPr id="249860" name="Object 4"/>
          <p:cNvGraphicFramePr>
            <a:graphicFrameLocks noChangeAspect="1"/>
          </p:cNvGraphicFramePr>
          <p:nvPr>
            <p:ph sz="quarter" idx="2"/>
          </p:nvPr>
        </p:nvGraphicFramePr>
        <p:xfrm>
          <a:off x="1835150" y="4149725"/>
          <a:ext cx="4824413" cy="935038"/>
        </p:xfrm>
        <a:graphic>
          <a:graphicData uri="http://schemas.openxmlformats.org/presentationml/2006/ole">
            <mc:AlternateContent xmlns:mc="http://schemas.openxmlformats.org/markup-compatibility/2006">
              <mc:Choice xmlns:v="urn:schemas-microsoft-com:vml" Requires="v">
                <p:oleObj spid="_x0000_s249868" name="公式" r:id="rId3" imgW="2869920" imgH="393480" progId="Equation.3">
                  <p:embed/>
                </p:oleObj>
              </mc:Choice>
              <mc:Fallback>
                <p:oleObj name="公式" r:id="rId3" imgW="2869920" imgH="393480" progId="Equation.3">
                  <p:embed/>
                  <p:pic>
                    <p:nvPicPr>
                      <p:cNvPr id="0" name="Object 4"/>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1835150" y="4149725"/>
                        <a:ext cx="4824413" cy="935038"/>
                      </a:xfrm>
                      <a:prstGeom prst="rect">
                        <a:avLst/>
                      </a:prstGeom>
                      <a:solidFill>
                        <a:srgbClr val="339966"/>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9866" name="Rectangle 10"/>
          <p:cNvSpPr>
            <a:spLocks noChangeArrowheads="1"/>
          </p:cNvSpPr>
          <p:nvPr/>
        </p:nvSpPr>
        <p:spPr bwMode="auto">
          <a:xfrm>
            <a:off x="1619250" y="0"/>
            <a:ext cx="5111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4.2.2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比例调节的特点</a:t>
            </a:r>
          </a:p>
        </p:txBody>
      </p:sp>
    </p:spTree>
  </p:cSld>
  <p:clrMapOvr>
    <a:masterClrMapping/>
  </p:clrMapOvr>
  <p:transition>
    <p:blinds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7"/>
          <p:cNvSpPr>
            <a:spLocks noGrp="1"/>
          </p:cNvSpPr>
          <p:nvPr>
            <p:ph type="sldNum" sz="quarter" idx="12"/>
          </p:nvPr>
        </p:nvSpPr>
        <p:spPr/>
        <p:txBody>
          <a:bodyPr/>
          <a:lstStyle/>
          <a:p>
            <a:fld id="{167958AE-0687-4A41-9DEF-05F898DC4DA2}" type="slidenum">
              <a:rPr lang="en-US" altLang="zh-CN"/>
              <a:pPr/>
              <a:t>24</a:t>
            </a:fld>
            <a:endParaRPr lang="en-US" altLang="zh-CN"/>
          </a:p>
        </p:txBody>
      </p:sp>
      <p:sp>
        <p:nvSpPr>
          <p:cNvPr id="429058" name="Rectangle 2"/>
          <p:cNvSpPr>
            <a:spLocks noGrp="1" noRot="1" noChangeArrowheads="1"/>
          </p:cNvSpPr>
          <p:nvPr>
            <p:ph type="body" sz="half" idx="1"/>
          </p:nvPr>
        </p:nvSpPr>
        <p:spPr>
          <a:xfrm>
            <a:off x="684213" y="692150"/>
            <a:ext cx="8278812" cy="5761038"/>
          </a:xfrm>
        </p:spPr>
        <p:txBody>
          <a:bodyPr/>
          <a:lstStyle/>
          <a:p>
            <a:r>
              <a:rPr lang="zh-CN" altLang="en-US" sz="2800" b="1">
                <a:latin typeface="楷体_GB2312" pitchFamily="49" charset="-122"/>
                <a:ea typeface="楷体_GB2312" pitchFamily="49" charset="-122"/>
              </a:rPr>
              <a:t>当系统的输入在幅值为</a:t>
            </a:r>
            <a:r>
              <a:rPr lang="en-US" altLang="zh-CN" sz="2800" b="1" i="1">
                <a:latin typeface="楷体_GB2312" pitchFamily="49" charset="-122"/>
                <a:ea typeface="楷体_GB2312" pitchFamily="49" charset="-122"/>
              </a:rPr>
              <a:t>A</a:t>
            </a:r>
            <a:r>
              <a:rPr lang="zh-CN" altLang="en-US" sz="2800" b="1">
                <a:latin typeface="楷体_GB2312" pitchFamily="49" charset="-122"/>
                <a:ea typeface="楷体_GB2312" pitchFamily="49" charset="-122"/>
              </a:rPr>
              <a:t>的阶跃信号激励时，其响应的稳态误差为</a:t>
            </a:r>
          </a:p>
          <a:p>
            <a:pPr>
              <a:buFont typeface="Wingdings 2" pitchFamily="18" charset="2"/>
              <a:buNone/>
            </a:pPr>
            <a:endParaRPr lang="zh-CN" altLang="en-US" sz="2800" b="1">
              <a:latin typeface="楷体_GB2312" pitchFamily="49" charset="-122"/>
              <a:ea typeface="楷体_GB2312" pitchFamily="49" charset="-122"/>
            </a:endParaRPr>
          </a:p>
          <a:p>
            <a:endParaRPr lang="zh-CN" altLang="en-US" sz="2800" b="1">
              <a:latin typeface="楷体_GB2312" pitchFamily="49" charset="-122"/>
              <a:ea typeface="楷体_GB2312" pitchFamily="49" charset="-122"/>
            </a:endParaRPr>
          </a:p>
          <a:p>
            <a:endParaRPr lang="zh-CN" altLang="en-US" sz="2800" b="1">
              <a:latin typeface="楷体_GB2312" pitchFamily="49" charset="-122"/>
              <a:ea typeface="楷体_GB2312" pitchFamily="49" charset="-122"/>
            </a:endParaRPr>
          </a:p>
          <a:p>
            <a:r>
              <a:rPr lang="zh-CN" altLang="en-US" sz="2800" b="1">
                <a:latin typeface="楷体_GB2312" pitchFamily="49" charset="-122"/>
                <a:ea typeface="楷体_GB2312" pitchFamily="49" charset="-122"/>
              </a:rPr>
              <a:t>由上式可知，</a:t>
            </a:r>
            <a:r>
              <a:rPr lang="zh-CN" altLang="en-US" sz="2800" b="1">
                <a:solidFill>
                  <a:schemeClr val="hlink"/>
                </a:solidFill>
                <a:latin typeface="楷体_GB2312" pitchFamily="49" charset="-122"/>
                <a:ea typeface="楷体_GB2312" pitchFamily="49" charset="-122"/>
              </a:rPr>
              <a:t>该系统的稳态误差与输入的幅值成正比，与系统的开环增益成反比，它为一有限值。</a:t>
            </a:r>
          </a:p>
          <a:p>
            <a:r>
              <a:rPr lang="zh-CN" altLang="en-US" sz="2800" b="1">
                <a:latin typeface="楷体_GB2312" pitchFamily="49" charset="-122"/>
                <a:ea typeface="楷体_GB2312" pitchFamily="49" charset="-122"/>
              </a:rPr>
              <a:t>也就是说，</a:t>
            </a:r>
            <a:r>
              <a:rPr lang="zh-CN" altLang="en-US" sz="2800" b="1">
                <a:solidFill>
                  <a:schemeClr val="hlink"/>
                </a:solidFill>
                <a:latin typeface="楷体_GB2312" pitchFamily="49" charset="-122"/>
                <a:ea typeface="楷体_GB2312" pitchFamily="49" charset="-122"/>
              </a:rPr>
              <a:t>只要广义被控对象的增益</a:t>
            </a:r>
            <a:r>
              <a:rPr lang="en-US" altLang="zh-CN" sz="2800" b="1" i="1">
                <a:solidFill>
                  <a:schemeClr val="hlink"/>
                </a:solidFill>
                <a:latin typeface="楷体_GB2312" pitchFamily="49" charset="-122"/>
                <a:ea typeface="楷体_GB2312" pitchFamily="49" charset="-122"/>
              </a:rPr>
              <a:t>K</a:t>
            </a:r>
            <a:r>
              <a:rPr lang="zh-CN" altLang="en-US" sz="2800" b="1">
                <a:solidFill>
                  <a:schemeClr val="hlink"/>
                </a:solidFill>
                <a:latin typeface="楷体_GB2312" pitchFamily="49" charset="-122"/>
                <a:ea typeface="楷体_GB2312" pitchFamily="49" charset="-122"/>
              </a:rPr>
              <a:t>与控制器的比例增益</a:t>
            </a:r>
            <a:r>
              <a:rPr lang="en-US" altLang="zh-CN" sz="2800" b="1" i="1">
                <a:solidFill>
                  <a:schemeClr val="hlink"/>
                </a:solidFill>
                <a:latin typeface="楷体_GB2312" pitchFamily="49" charset="-122"/>
                <a:ea typeface="楷体_GB2312" pitchFamily="49" charset="-122"/>
              </a:rPr>
              <a:t>Kc</a:t>
            </a:r>
            <a:r>
              <a:rPr lang="zh-CN" altLang="en-US" sz="2800" b="1">
                <a:solidFill>
                  <a:schemeClr val="hlink"/>
                </a:solidFill>
                <a:latin typeface="楷体_GB2312" pitchFamily="49" charset="-122"/>
                <a:ea typeface="楷体_GB2312" pitchFamily="49" charset="-122"/>
              </a:rPr>
              <a:t>乘积不为无穷大，系统的稳态误差就不会为零。</a:t>
            </a:r>
          </a:p>
        </p:txBody>
      </p:sp>
      <p:graphicFrame>
        <p:nvGraphicFramePr>
          <p:cNvPr id="429060" name="Object 4"/>
          <p:cNvGraphicFramePr>
            <a:graphicFrameLocks noChangeAspect="1"/>
          </p:cNvGraphicFramePr>
          <p:nvPr>
            <p:ph sz="quarter" idx="3"/>
          </p:nvPr>
        </p:nvGraphicFramePr>
        <p:xfrm>
          <a:off x="1042988" y="1773238"/>
          <a:ext cx="7416800" cy="1036637"/>
        </p:xfrm>
        <a:graphic>
          <a:graphicData uri="http://schemas.openxmlformats.org/presentationml/2006/ole">
            <mc:AlternateContent xmlns:mc="http://schemas.openxmlformats.org/markup-compatibility/2006">
              <mc:Choice xmlns:v="urn:schemas-microsoft-com:vml" Requires="v">
                <p:oleObj spid="_x0000_s429063" name="公式" r:id="rId3" imgW="3936960" imgH="431640" progId="Equation.3">
                  <p:embed/>
                </p:oleObj>
              </mc:Choice>
              <mc:Fallback>
                <p:oleObj name="公式" r:id="rId3" imgW="3936960" imgH="431640" progId="Equation.3">
                  <p:embed/>
                  <p:pic>
                    <p:nvPicPr>
                      <p:cNvPr id="0" name="Object 4"/>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1042988" y="1773238"/>
                        <a:ext cx="7416800" cy="1036637"/>
                      </a:xfrm>
                      <a:prstGeom prst="rect">
                        <a:avLst/>
                      </a:prstGeom>
                      <a:solidFill>
                        <a:srgbClr val="3399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29061" name="Rectangle 5"/>
          <p:cNvSpPr>
            <a:spLocks noChangeArrowheads="1"/>
          </p:cNvSpPr>
          <p:nvPr/>
        </p:nvSpPr>
        <p:spPr bwMode="auto">
          <a:xfrm>
            <a:off x="1619250" y="0"/>
            <a:ext cx="5111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4.2.2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比例调节的特点</a:t>
            </a:r>
          </a:p>
        </p:txBody>
      </p:sp>
    </p:spTree>
  </p:cSld>
  <p:clrMapOvr>
    <a:masterClrMapping/>
  </p:clrMapOvr>
  <p:transition>
    <p:blinds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714C65E8-86C5-4900-B0B9-E4DA4DEDBBE1}" type="slidenum">
              <a:rPr lang="en-US" altLang="zh-CN"/>
              <a:pPr/>
              <a:t>25</a:t>
            </a:fld>
            <a:endParaRPr lang="en-US" altLang="zh-CN"/>
          </a:p>
        </p:txBody>
      </p:sp>
      <p:sp>
        <p:nvSpPr>
          <p:cNvPr id="430082"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4.2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比例调节</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调节</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430083" name="Rectangle 3"/>
          <p:cNvSpPr>
            <a:spLocks noGrp="1" noRot="1" noChangeArrowheads="1"/>
          </p:cNvSpPr>
          <p:nvPr>
            <p:ph type="body" sz="half" idx="1"/>
          </p:nvPr>
        </p:nvSpPr>
        <p:spPr>
          <a:xfrm>
            <a:off x="395288" y="1701800"/>
            <a:ext cx="7993062" cy="4324350"/>
          </a:xfrm>
        </p:spPr>
        <p:txBody>
          <a:bodyPr/>
          <a:lstStyle/>
          <a:p>
            <a:pPr algn="just"/>
            <a:r>
              <a:rPr lang="en-US" altLang="zh-CN" b="1">
                <a:latin typeface="楷体_GB2312" pitchFamily="49" charset="-122"/>
                <a:ea typeface="楷体_GB2312" pitchFamily="49" charset="-122"/>
              </a:rPr>
              <a:t>4.2.1 </a:t>
            </a:r>
            <a:r>
              <a:rPr lang="zh-CN" altLang="en-US" b="1">
                <a:latin typeface="楷体_GB2312" pitchFamily="49" charset="-122"/>
                <a:ea typeface="楷体_GB2312" pitchFamily="49" charset="-122"/>
              </a:rPr>
              <a:t>比例控制的调节规律和比例带</a:t>
            </a:r>
          </a:p>
          <a:p>
            <a:pPr algn="just"/>
            <a:r>
              <a:rPr lang="en-US" altLang="zh-CN" b="1">
                <a:latin typeface="楷体_GB2312" pitchFamily="49" charset="-122"/>
                <a:ea typeface="楷体_GB2312" pitchFamily="49" charset="-122"/>
              </a:rPr>
              <a:t>4.2.2  </a:t>
            </a:r>
            <a:r>
              <a:rPr lang="zh-CN" altLang="en-US" b="1">
                <a:latin typeface="楷体_GB2312" pitchFamily="49" charset="-122"/>
                <a:ea typeface="楷体_GB2312" pitchFamily="49" charset="-122"/>
              </a:rPr>
              <a:t>比例控制的特点</a:t>
            </a:r>
          </a:p>
          <a:p>
            <a:pPr algn="just"/>
            <a:r>
              <a:rPr lang="en-US" altLang="zh-CN" b="1">
                <a:solidFill>
                  <a:schemeClr val="folHlink"/>
                </a:solidFill>
                <a:latin typeface="楷体_GB2312" pitchFamily="49" charset="-122"/>
                <a:ea typeface="楷体_GB2312" pitchFamily="49" charset="-122"/>
              </a:rPr>
              <a:t>4.2.3  </a:t>
            </a:r>
            <a:r>
              <a:rPr lang="zh-CN" altLang="en-US" b="1">
                <a:solidFill>
                  <a:schemeClr val="folHlink"/>
                </a:solidFill>
                <a:latin typeface="楷体_GB2312" pitchFamily="49" charset="-122"/>
                <a:ea typeface="楷体_GB2312" pitchFamily="49" charset="-122"/>
              </a:rPr>
              <a:t>比例带对控制过程的影响</a:t>
            </a:r>
          </a:p>
        </p:txBody>
      </p:sp>
    </p:spTree>
  </p:cSld>
  <p:clrMapOvr>
    <a:masterClrMapping/>
  </p:clrMapOvr>
  <p:transition>
    <p:blinds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0E351D33-9F33-40C6-9274-E58C1101CDE3}" type="slidenum">
              <a:rPr lang="en-US" altLang="zh-CN"/>
              <a:pPr/>
              <a:t>26</a:t>
            </a:fld>
            <a:endParaRPr lang="en-US" altLang="zh-CN"/>
          </a:p>
        </p:txBody>
      </p:sp>
      <p:sp>
        <p:nvSpPr>
          <p:cNvPr id="266242" name="Rectangle 2"/>
          <p:cNvSpPr>
            <a:spLocks noGrp="1" noRot="1" noChangeArrowheads="1"/>
          </p:cNvSpPr>
          <p:nvPr>
            <p:ph type="title"/>
          </p:nvPr>
        </p:nvSpPr>
        <p:spPr>
          <a:xfrm>
            <a:off x="1011238" y="744538"/>
            <a:ext cx="7300912" cy="542925"/>
          </a:xfrm>
          <a:noFill/>
          <a:ln/>
        </p:spPr>
        <p:txBody>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4.2.3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比例带对于调节过程的影响</a:t>
            </a:r>
            <a:endParaRPr lang="zh-CN" altLang="en-US" sz="3600">
              <a:solidFill>
                <a:schemeClr val="folHlink"/>
              </a:solidFill>
              <a:effectLst>
                <a:outerShdw blurRad="38100" dist="38100" dir="2700000" algn="tl">
                  <a:srgbClr val="C0C0C0"/>
                </a:outerShdw>
              </a:effectLst>
              <a:latin typeface="楷体_GB2312" pitchFamily="49" charset="-122"/>
              <a:ea typeface="楷体_GB2312" pitchFamily="49" charset="-122"/>
            </a:endParaRPr>
          </a:p>
        </p:txBody>
      </p:sp>
      <p:sp>
        <p:nvSpPr>
          <p:cNvPr id="266243" name="Rectangle 3"/>
          <p:cNvSpPr>
            <a:spLocks noGrp="1" noRot="1" noChangeArrowheads="1"/>
          </p:cNvSpPr>
          <p:nvPr>
            <p:ph type="body" idx="1"/>
          </p:nvPr>
        </p:nvSpPr>
        <p:spPr>
          <a:xfrm>
            <a:off x="468313" y="1557338"/>
            <a:ext cx="4371975" cy="5040312"/>
          </a:xfrm>
        </p:spPr>
        <p:txBody>
          <a:bodyPr/>
          <a:lstStyle/>
          <a:p>
            <a:pPr algn="just">
              <a:lnSpc>
                <a:spcPct val="80000"/>
              </a:lnSpc>
              <a:buFont typeface="Wingdings 2" pitchFamily="18" charset="2"/>
              <a:buNone/>
            </a:pPr>
            <a:r>
              <a:rPr lang="en-US" altLang="zh-CN" sz="2800">
                <a:latin typeface="楷体_GB2312" pitchFamily="49" charset="-122"/>
                <a:ea typeface="楷体_GB2312" pitchFamily="49" charset="-122"/>
              </a:rPr>
              <a:t>a)</a:t>
            </a:r>
            <a:r>
              <a:rPr lang="el-GR" altLang="zh-CN" sz="2800" b="1" i="1">
                <a:latin typeface="楷体_GB2312" pitchFamily="49" charset="-122"/>
                <a:ea typeface="楷体_GB2312" pitchFamily="49" charset="-122"/>
              </a:rPr>
              <a:t>δ</a:t>
            </a:r>
            <a:r>
              <a:rPr lang="zh-CN" altLang="el-GR" sz="2800" b="1">
                <a:latin typeface="楷体_GB2312" pitchFamily="49" charset="-122"/>
                <a:ea typeface="楷体_GB2312" pitchFamily="49" charset="-122"/>
              </a:rPr>
              <a:t>大</a:t>
            </a:r>
            <a:endParaRPr lang="zh-CN" altLang="en-US" sz="2800" b="1">
              <a:latin typeface="楷体_GB2312" pitchFamily="49" charset="-122"/>
              <a:ea typeface="楷体_GB2312" pitchFamily="49" charset="-122"/>
            </a:endParaRPr>
          </a:p>
          <a:p>
            <a:pPr lvl="1" algn="just">
              <a:lnSpc>
                <a:spcPct val="80000"/>
              </a:lnSpc>
            </a:pPr>
            <a:r>
              <a:rPr lang="zh-CN" altLang="el-GR" sz="2400" b="1">
                <a:latin typeface="楷体_GB2312" pitchFamily="49" charset="-122"/>
                <a:ea typeface="楷体_GB2312" pitchFamily="49" charset="-122"/>
              </a:rPr>
              <a:t>调节阀的动作幅度小，变化平稳，甚至无超调，但余差大，调节时间也很长</a:t>
            </a:r>
            <a:endParaRPr lang="el-GR" altLang="zh-CN" sz="2400" b="1">
              <a:latin typeface="楷体_GB2312" pitchFamily="49" charset="-122"/>
              <a:ea typeface="楷体_GB2312" pitchFamily="49" charset="-122"/>
            </a:endParaRPr>
          </a:p>
          <a:p>
            <a:pPr algn="just">
              <a:lnSpc>
                <a:spcPct val="80000"/>
              </a:lnSpc>
              <a:buFont typeface="Wingdings 2" pitchFamily="18" charset="2"/>
              <a:buNone/>
            </a:pPr>
            <a:r>
              <a:rPr lang="en-US" altLang="zh-CN" sz="2800" b="1">
                <a:latin typeface="楷体_GB2312" pitchFamily="49" charset="-122"/>
                <a:ea typeface="楷体_GB2312" pitchFamily="49" charset="-122"/>
              </a:rPr>
              <a:t>b)</a:t>
            </a:r>
            <a:r>
              <a:rPr lang="el-GR" altLang="zh-CN" sz="2800" b="1" i="1">
                <a:latin typeface="楷体_GB2312" pitchFamily="49" charset="-122"/>
                <a:ea typeface="楷体_GB2312" pitchFamily="49" charset="-122"/>
              </a:rPr>
              <a:t>δ</a:t>
            </a:r>
            <a:r>
              <a:rPr lang="zh-CN" altLang="en-US" sz="2800" b="1">
                <a:latin typeface="楷体_GB2312" pitchFamily="49" charset="-122"/>
                <a:ea typeface="楷体_GB2312" pitchFamily="49" charset="-122"/>
              </a:rPr>
              <a:t>减小</a:t>
            </a:r>
          </a:p>
          <a:p>
            <a:pPr lvl="1" algn="just">
              <a:lnSpc>
                <a:spcPct val="80000"/>
              </a:lnSpc>
            </a:pPr>
            <a:r>
              <a:rPr lang="zh-CN" altLang="en-US" sz="2400" b="1">
                <a:latin typeface="楷体_GB2312" pitchFamily="49" charset="-122"/>
                <a:ea typeface="楷体_GB2312" pitchFamily="49" charset="-122"/>
              </a:rPr>
              <a:t>调节阀动作幅度加大，被调量来回波动，余差减小</a:t>
            </a:r>
          </a:p>
          <a:p>
            <a:pPr algn="just">
              <a:lnSpc>
                <a:spcPct val="80000"/>
              </a:lnSpc>
              <a:buFont typeface="Wingdings 2" pitchFamily="18" charset="2"/>
              <a:buNone/>
            </a:pPr>
            <a:r>
              <a:rPr lang="en-US" altLang="zh-CN" sz="2800" b="1">
                <a:latin typeface="楷体_GB2312" pitchFamily="49" charset="-122"/>
                <a:ea typeface="楷体_GB2312" pitchFamily="49" charset="-122"/>
              </a:rPr>
              <a:t>c)</a:t>
            </a:r>
            <a:r>
              <a:rPr lang="el-GR" altLang="zh-CN" sz="2800" b="1" i="1">
                <a:latin typeface="楷体_GB2312" pitchFamily="49" charset="-122"/>
                <a:ea typeface="楷体_GB2312" pitchFamily="49" charset="-122"/>
              </a:rPr>
              <a:t>δ</a:t>
            </a:r>
            <a:r>
              <a:rPr lang="zh-CN" altLang="en-US" sz="2800" b="1">
                <a:latin typeface="楷体_GB2312" pitchFamily="49" charset="-122"/>
                <a:ea typeface="楷体_GB2312" pitchFamily="49" charset="-122"/>
              </a:rPr>
              <a:t>进一步减小</a:t>
            </a:r>
          </a:p>
          <a:p>
            <a:pPr lvl="1" algn="just">
              <a:lnSpc>
                <a:spcPct val="80000"/>
              </a:lnSpc>
            </a:pPr>
            <a:r>
              <a:rPr lang="zh-CN" altLang="en-US" sz="2400" b="1">
                <a:latin typeface="楷体_GB2312" pitchFamily="49" charset="-122"/>
                <a:ea typeface="楷体_GB2312" pitchFamily="49" charset="-122"/>
              </a:rPr>
              <a:t>被调量振荡加剧</a:t>
            </a:r>
          </a:p>
          <a:p>
            <a:pPr algn="just">
              <a:lnSpc>
                <a:spcPct val="80000"/>
              </a:lnSpc>
              <a:buFont typeface="Wingdings 2" pitchFamily="18" charset="2"/>
              <a:buNone/>
            </a:pPr>
            <a:r>
              <a:rPr lang="en-US" altLang="zh-CN" sz="2800" b="1">
                <a:latin typeface="楷体_GB2312" pitchFamily="49" charset="-122"/>
                <a:ea typeface="楷体_GB2312" pitchFamily="49" charset="-122"/>
              </a:rPr>
              <a:t>d)</a:t>
            </a:r>
            <a:r>
              <a:rPr lang="el-GR" altLang="zh-CN" sz="2800" b="1" i="1">
                <a:latin typeface="楷体_GB2312" pitchFamily="49" charset="-122"/>
                <a:ea typeface="楷体_GB2312" pitchFamily="49" charset="-122"/>
              </a:rPr>
              <a:t>δ</a:t>
            </a:r>
            <a:r>
              <a:rPr lang="zh-CN" altLang="en-US" sz="2800" b="1">
                <a:latin typeface="楷体_GB2312" pitchFamily="49" charset="-122"/>
                <a:ea typeface="楷体_GB2312" pitchFamily="49" charset="-122"/>
              </a:rPr>
              <a:t>为临界值</a:t>
            </a:r>
          </a:p>
          <a:p>
            <a:pPr lvl="1" algn="just">
              <a:lnSpc>
                <a:spcPct val="80000"/>
              </a:lnSpc>
            </a:pPr>
            <a:r>
              <a:rPr lang="zh-CN" altLang="en-US" sz="2400" b="1">
                <a:latin typeface="楷体_GB2312" pitchFamily="49" charset="-122"/>
                <a:ea typeface="楷体_GB2312" pitchFamily="49" charset="-122"/>
              </a:rPr>
              <a:t>系统处于临界稳定状态</a:t>
            </a:r>
          </a:p>
          <a:p>
            <a:pPr algn="just">
              <a:lnSpc>
                <a:spcPct val="80000"/>
              </a:lnSpc>
              <a:buFont typeface="Wingdings 2" pitchFamily="18" charset="2"/>
              <a:buNone/>
            </a:pPr>
            <a:r>
              <a:rPr lang="en-US" altLang="zh-CN" sz="2800" b="1">
                <a:latin typeface="楷体_GB2312" pitchFamily="49" charset="-122"/>
                <a:ea typeface="楷体_GB2312" pitchFamily="49" charset="-122"/>
              </a:rPr>
              <a:t>e)</a:t>
            </a:r>
            <a:r>
              <a:rPr lang="el-GR" altLang="zh-CN" sz="2800" b="1" i="1">
                <a:latin typeface="楷体_GB2312" pitchFamily="49" charset="-122"/>
                <a:ea typeface="楷体_GB2312" pitchFamily="49" charset="-122"/>
              </a:rPr>
              <a:t>δ</a:t>
            </a:r>
            <a:r>
              <a:rPr lang="zh-CN" altLang="el-GR" sz="2800" b="1">
                <a:latin typeface="楷体_GB2312" pitchFamily="49" charset="-122"/>
                <a:ea typeface="楷体_GB2312" pitchFamily="49" charset="-122"/>
              </a:rPr>
              <a:t>小于临界值</a:t>
            </a:r>
            <a:endParaRPr lang="zh-CN" altLang="en-US" sz="2800" b="1">
              <a:latin typeface="楷体_GB2312" pitchFamily="49" charset="-122"/>
              <a:ea typeface="楷体_GB2312" pitchFamily="49" charset="-122"/>
            </a:endParaRPr>
          </a:p>
          <a:p>
            <a:pPr lvl="1" algn="just">
              <a:lnSpc>
                <a:spcPct val="80000"/>
              </a:lnSpc>
            </a:pPr>
            <a:r>
              <a:rPr lang="zh-CN" altLang="en-US" sz="2400" b="1">
                <a:latin typeface="楷体_GB2312" pitchFamily="49" charset="-122"/>
                <a:ea typeface="楷体_GB2312" pitchFamily="49" charset="-122"/>
              </a:rPr>
              <a:t>系统不稳定，振荡发散</a:t>
            </a:r>
            <a:r>
              <a:rPr lang="zh-CN" altLang="en-US" sz="2400">
                <a:latin typeface="楷体_GB2312" pitchFamily="49" charset="-122"/>
                <a:ea typeface="楷体_GB2312" pitchFamily="49" charset="-122"/>
              </a:rPr>
              <a:t> 　</a:t>
            </a:r>
          </a:p>
        </p:txBody>
      </p:sp>
      <p:sp>
        <p:nvSpPr>
          <p:cNvPr id="266244" name="Text Box 4"/>
          <p:cNvSpPr txBox="1">
            <a:spLocks noChangeArrowheads="1"/>
          </p:cNvSpPr>
          <p:nvPr/>
        </p:nvSpPr>
        <p:spPr bwMode="auto">
          <a:xfrm>
            <a:off x="5003800" y="6092825"/>
            <a:ext cx="3816350" cy="39687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2000" b="1">
                <a:latin typeface="楷体_GB2312" pitchFamily="49" charset="-122"/>
                <a:ea typeface="楷体_GB2312" pitchFamily="49" charset="-122"/>
              </a:rPr>
              <a:t>图</a:t>
            </a:r>
            <a:r>
              <a:rPr lang="en-US" altLang="zh-CN" sz="2000" b="1">
                <a:latin typeface="Times New Roman" pitchFamily="18" charset="0"/>
                <a:ea typeface="楷体_GB2312" pitchFamily="49" charset="-122"/>
              </a:rPr>
              <a:t>4.4</a:t>
            </a:r>
            <a:r>
              <a:rPr lang="en-US" altLang="zh-CN" sz="2000" b="1">
                <a:latin typeface="楷体_GB2312" pitchFamily="49" charset="-122"/>
                <a:ea typeface="楷体_GB2312" pitchFamily="49" charset="-122"/>
              </a:rPr>
              <a:t> δ</a:t>
            </a:r>
            <a:r>
              <a:rPr lang="zh-CN" altLang="en-US" sz="2000" b="1">
                <a:latin typeface="楷体_GB2312" pitchFamily="49" charset="-122"/>
                <a:ea typeface="楷体_GB2312" pitchFamily="49" charset="-122"/>
              </a:rPr>
              <a:t>对比例调节过程的影响</a:t>
            </a:r>
          </a:p>
        </p:txBody>
      </p:sp>
      <p:pic>
        <p:nvPicPr>
          <p:cNvPr id="26624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163" y="1844675"/>
            <a:ext cx="295592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blinds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1FA98780-AE02-4518-8CC7-1994CB1A3829}" type="slidenum">
              <a:rPr lang="en-US" altLang="zh-CN"/>
              <a:pPr/>
              <a:t>27</a:t>
            </a:fld>
            <a:endParaRPr lang="en-US" altLang="zh-CN"/>
          </a:p>
        </p:txBody>
      </p:sp>
      <p:sp>
        <p:nvSpPr>
          <p:cNvPr id="267266" name="Rectangle 2"/>
          <p:cNvSpPr>
            <a:spLocks noGrp="1" noRot="1" noChangeArrowheads="1"/>
          </p:cNvSpPr>
          <p:nvPr>
            <p:ph type="body" idx="1"/>
          </p:nvPr>
        </p:nvSpPr>
        <p:spPr>
          <a:xfrm>
            <a:off x="900113" y="908050"/>
            <a:ext cx="7848600" cy="4752975"/>
          </a:xfrm>
        </p:spPr>
        <p:txBody>
          <a:bodyPr/>
          <a:lstStyle/>
          <a:p>
            <a:pPr>
              <a:lnSpc>
                <a:spcPct val="90000"/>
              </a:lnSpc>
              <a:buFont typeface="Wingdings 2" pitchFamily="18" charset="2"/>
              <a:buNone/>
            </a:pPr>
            <a:r>
              <a:rPr lang="zh-CN" altLang="en-US" sz="3600" b="1">
                <a:solidFill>
                  <a:srgbClr val="FF3300"/>
                </a:solidFill>
                <a:latin typeface="楷体_GB2312" pitchFamily="49" charset="-122"/>
                <a:ea typeface="楷体_GB2312" pitchFamily="49" charset="-122"/>
              </a:rPr>
              <a:t>比例调节的特点：</a:t>
            </a:r>
          </a:p>
          <a:p>
            <a:pPr>
              <a:lnSpc>
                <a:spcPct val="120000"/>
              </a:lnSpc>
              <a:buFont typeface="Wingdings 2" pitchFamily="18" charset="2"/>
              <a:buNone/>
            </a:pPr>
            <a:r>
              <a:rPr lang="zh-CN" altLang="en-US" sz="2800" b="1">
                <a:latin typeface="楷体_GB2312" pitchFamily="49" charset="-122"/>
                <a:ea typeface="楷体_GB2312" pitchFamily="49" charset="-122"/>
              </a:rPr>
              <a:t>（</a:t>
            </a:r>
            <a:r>
              <a:rPr lang="en-US" altLang="zh-CN" sz="2800" b="1">
                <a:latin typeface="楷体_GB2312" pitchFamily="49" charset="-122"/>
                <a:ea typeface="楷体_GB2312" pitchFamily="49" charset="-122"/>
              </a:rPr>
              <a:t>1</a:t>
            </a:r>
            <a:r>
              <a:rPr lang="zh-CN" altLang="en-US" sz="2800" b="1">
                <a:latin typeface="楷体_GB2312" pitchFamily="49" charset="-122"/>
                <a:ea typeface="楷体_GB2312" pitchFamily="49" charset="-122"/>
              </a:rPr>
              <a:t>）比例调节的输出增量与输入增量呈一一对应的比例关系，即：</a:t>
            </a:r>
            <a:r>
              <a:rPr lang="en-US" altLang="zh-CN" sz="2800" b="1" i="1">
                <a:latin typeface="楷体_GB2312" pitchFamily="49" charset="-122"/>
                <a:ea typeface="楷体_GB2312" pitchFamily="49" charset="-122"/>
              </a:rPr>
              <a:t>u </a:t>
            </a:r>
            <a:r>
              <a:rPr lang="en-US" altLang="zh-CN" sz="2800" b="1">
                <a:latin typeface="楷体_GB2312" pitchFamily="49" charset="-122"/>
                <a:ea typeface="楷体_GB2312" pitchFamily="49" charset="-122"/>
              </a:rPr>
              <a:t>= </a:t>
            </a:r>
            <a:r>
              <a:rPr lang="en-US" altLang="zh-CN" sz="2800" b="1" i="1">
                <a:latin typeface="楷体_GB2312" pitchFamily="49" charset="-122"/>
                <a:ea typeface="楷体_GB2312" pitchFamily="49" charset="-122"/>
              </a:rPr>
              <a:t>K e</a:t>
            </a:r>
          </a:p>
          <a:p>
            <a:pPr>
              <a:lnSpc>
                <a:spcPct val="120000"/>
              </a:lnSpc>
              <a:buFont typeface="Wingdings 2" pitchFamily="18" charset="2"/>
              <a:buNone/>
            </a:pPr>
            <a:r>
              <a:rPr lang="zh-CN" altLang="en-US" sz="2800" b="1">
                <a:latin typeface="楷体_GB2312" pitchFamily="49" charset="-122"/>
                <a:ea typeface="楷体_GB2312" pitchFamily="49" charset="-122"/>
              </a:rPr>
              <a:t>（</a:t>
            </a:r>
            <a:r>
              <a:rPr lang="en-US" altLang="zh-CN" sz="2800" b="1">
                <a:latin typeface="楷体_GB2312" pitchFamily="49" charset="-122"/>
                <a:ea typeface="楷体_GB2312" pitchFamily="49" charset="-122"/>
              </a:rPr>
              <a:t>2</a:t>
            </a:r>
            <a:r>
              <a:rPr lang="zh-CN" altLang="en-US" sz="2800" b="1">
                <a:latin typeface="楷体_GB2312" pitchFamily="49" charset="-122"/>
                <a:ea typeface="楷体_GB2312" pitchFamily="49" charset="-122"/>
              </a:rPr>
              <a:t>）比例调节反应速度快，输出与输入同步，没有时间滞后，其动态特性好。</a:t>
            </a:r>
          </a:p>
          <a:p>
            <a:pPr>
              <a:lnSpc>
                <a:spcPct val="120000"/>
              </a:lnSpc>
              <a:buFont typeface="Wingdings 2" pitchFamily="18" charset="2"/>
              <a:buNone/>
            </a:pPr>
            <a:r>
              <a:rPr lang="zh-CN" altLang="en-US" sz="2800" b="1">
                <a:latin typeface="楷体_GB2312" pitchFamily="49" charset="-122"/>
                <a:ea typeface="楷体_GB2312" pitchFamily="49" charset="-122"/>
              </a:rPr>
              <a:t>（</a:t>
            </a:r>
            <a:r>
              <a:rPr lang="en-US" altLang="zh-CN" sz="2800" b="1">
                <a:latin typeface="楷体_GB2312" pitchFamily="49" charset="-122"/>
                <a:ea typeface="楷体_GB2312" pitchFamily="49" charset="-122"/>
              </a:rPr>
              <a:t>3</a:t>
            </a:r>
            <a:r>
              <a:rPr lang="zh-CN" altLang="en-US" sz="2800" b="1">
                <a:latin typeface="楷体_GB2312" pitchFamily="49" charset="-122"/>
                <a:ea typeface="楷体_GB2312" pitchFamily="49" charset="-122"/>
              </a:rPr>
              <a:t>）比例调节的结果不能使被调参数完全回到给定值，而产生余差。</a:t>
            </a:r>
            <a:endParaRPr lang="zh-CN" altLang="zh-CN" sz="2800" b="1">
              <a:latin typeface="楷体_GB2312" pitchFamily="49" charset="-122"/>
              <a:ea typeface="楷体_GB2312" pitchFamily="49" charset="-122"/>
            </a:endParaRPr>
          </a:p>
        </p:txBody>
      </p:sp>
    </p:spTree>
  </p:cSld>
  <p:clrMapOvr>
    <a:masterClrMapping/>
  </p:clrMapOvr>
  <p:transition>
    <p:blinds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009328CE-D5FE-46BC-85ED-5C2EC222ADE8}" type="slidenum">
              <a:rPr lang="en-US" altLang="zh-CN"/>
              <a:pPr/>
              <a:t>28</a:t>
            </a:fld>
            <a:endParaRPr lang="en-US" altLang="zh-CN"/>
          </a:p>
        </p:txBody>
      </p:sp>
      <p:sp>
        <p:nvSpPr>
          <p:cNvPr id="268290" name="Rectangle 2"/>
          <p:cNvSpPr>
            <a:spLocks noGrp="1" noRot="1" noChangeArrowheads="1"/>
          </p:cNvSpPr>
          <p:nvPr>
            <p:ph type="body" idx="1"/>
          </p:nvPr>
        </p:nvSpPr>
        <p:spPr>
          <a:xfrm>
            <a:off x="1035050" y="1844675"/>
            <a:ext cx="7497763" cy="2297113"/>
          </a:xfrm>
        </p:spPr>
        <p:txBody>
          <a:bodyPr/>
          <a:lstStyle/>
          <a:p>
            <a:pPr>
              <a:lnSpc>
                <a:spcPct val="120000"/>
              </a:lnSpc>
            </a:pPr>
            <a:r>
              <a:rPr lang="zh-CN" altLang="en-US" sz="2800" b="1">
                <a:ea typeface="楷体_GB2312" pitchFamily="49" charset="-122"/>
              </a:rPr>
              <a:t>若对象较稳定（对象的静态放大系数较小，时间常数不太大，滞后较小）</a:t>
            </a:r>
          </a:p>
          <a:p>
            <a:pPr lvl="1">
              <a:lnSpc>
                <a:spcPct val="120000"/>
              </a:lnSpc>
            </a:pPr>
            <a:r>
              <a:rPr lang="zh-CN" altLang="en-US" sz="2400" b="1">
                <a:ea typeface="楷体_GB2312" pitchFamily="49" charset="-122"/>
              </a:rPr>
              <a:t>则比例带可选小些，这样可以提高系统的灵敏度，使反应速度加快一些；</a:t>
            </a:r>
          </a:p>
          <a:p>
            <a:pPr>
              <a:lnSpc>
                <a:spcPct val="120000"/>
              </a:lnSpc>
            </a:pPr>
            <a:r>
              <a:rPr lang="zh-CN" altLang="en-US" sz="2800" b="1">
                <a:ea typeface="楷体_GB2312" pitchFamily="49" charset="-122"/>
              </a:rPr>
              <a:t>相反，若对象的放大系数较大，时间常数较小，滞后时间较大</a:t>
            </a:r>
          </a:p>
          <a:p>
            <a:pPr lvl="1">
              <a:lnSpc>
                <a:spcPct val="120000"/>
              </a:lnSpc>
            </a:pPr>
            <a:r>
              <a:rPr lang="zh-CN" altLang="en-US" sz="2400" b="1">
                <a:ea typeface="楷体_GB2312" pitchFamily="49" charset="-122"/>
              </a:rPr>
              <a:t>则比例带可选大一些，以提高系统的稳定性。</a:t>
            </a:r>
          </a:p>
        </p:txBody>
      </p:sp>
      <p:sp>
        <p:nvSpPr>
          <p:cNvPr id="268291" name="Rectangle 3"/>
          <p:cNvSpPr>
            <a:spLocks noChangeArrowheads="1"/>
          </p:cNvSpPr>
          <p:nvPr/>
        </p:nvSpPr>
        <p:spPr bwMode="auto">
          <a:xfrm>
            <a:off x="971550" y="1052513"/>
            <a:ext cx="5472113"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FF3300"/>
                </a:solidFill>
                <a:latin typeface="Times New Roman" pitchFamily="18" charset="0"/>
                <a:ea typeface="楷体_GB2312" pitchFamily="49" charset="-122"/>
              </a:rPr>
              <a:t>比例带的一般选择原则：</a:t>
            </a:r>
          </a:p>
        </p:txBody>
      </p:sp>
    </p:spTree>
  </p:cSld>
  <p:clrMapOvr>
    <a:masterClrMapping/>
  </p:clrMapOvr>
  <p:transition>
    <p:blinds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63426221-0045-4844-BD97-A74783B9229E}" type="slidenum">
              <a:rPr lang="en-US" altLang="zh-CN"/>
              <a:pPr/>
              <a:t>29</a:t>
            </a:fld>
            <a:endParaRPr lang="en-US" altLang="zh-CN"/>
          </a:p>
        </p:txBody>
      </p:sp>
      <p:sp>
        <p:nvSpPr>
          <p:cNvPr id="269314" name="Rectangle 2"/>
          <p:cNvSpPr>
            <a:spLocks noGrp="1" noRot="1" noChangeArrowheads="1"/>
          </p:cNvSpPr>
          <p:nvPr>
            <p:ph type="body" idx="1"/>
          </p:nvPr>
        </p:nvSpPr>
        <p:spPr>
          <a:xfrm>
            <a:off x="831850" y="1052513"/>
            <a:ext cx="7485063" cy="4681537"/>
          </a:xfrm>
        </p:spPr>
        <p:txBody>
          <a:bodyPr/>
          <a:lstStyle/>
          <a:p>
            <a:pPr>
              <a:lnSpc>
                <a:spcPct val="90000"/>
              </a:lnSpc>
            </a:pPr>
            <a:r>
              <a:rPr lang="zh-CN" altLang="en-US" b="1">
                <a:latin typeface="楷体_GB2312" pitchFamily="49" charset="-122"/>
                <a:ea typeface="楷体_GB2312" pitchFamily="49" charset="-122"/>
              </a:rPr>
              <a:t>比例带的选取，一般情况下，比例带的范围大致如下：</a:t>
            </a:r>
          </a:p>
          <a:p>
            <a:pPr lvl="1">
              <a:lnSpc>
                <a:spcPct val="120000"/>
              </a:lnSpc>
            </a:pPr>
            <a:r>
              <a:rPr lang="zh-CN" altLang="en-US" sz="2400" b="1">
                <a:latin typeface="楷体_GB2312" pitchFamily="49" charset="-122"/>
                <a:ea typeface="楷体_GB2312" pitchFamily="49" charset="-122"/>
              </a:rPr>
              <a:t>压力调节：  </a:t>
            </a:r>
            <a:r>
              <a:rPr lang="en-US" altLang="zh-CN" sz="2400" b="1">
                <a:latin typeface="楷体_GB2312" pitchFamily="49" charset="-122"/>
                <a:ea typeface="楷体_GB2312" pitchFamily="49" charset="-122"/>
              </a:rPr>
              <a:t>30~70%</a:t>
            </a:r>
          </a:p>
          <a:p>
            <a:pPr lvl="1">
              <a:lnSpc>
                <a:spcPct val="120000"/>
              </a:lnSpc>
            </a:pPr>
            <a:r>
              <a:rPr lang="zh-CN" altLang="en-US" sz="2400" b="1">
                <a:latin typeface="楷体_GB2312" pitchFamily="49" charset="-122"/>
                <a:ea typeface="楷体_GB2312" pitchFamily="49" charset="-122"/>
              </a:rPr>
              <a:t>流量调节：  </a:t>
            </a:r>
            <a:r>
              <a:rPr lang="en-US" altLang="zh-CN" sz="2400" b="1">
                <a:latin typeface="楷体_GB2312" pitchFamily="49" charset="-122"/>
                <a:ea typeface="楷体_GB2312" pitchFamily="49" charset="-122"/>
              </a:rPr>
              <a:t>40~100%</a:t>
            </a:r>
          </a:p>
          <a:p>
            <a:pPr lvl="1">
              <a:lnSpc>
                <a:spcPct val="120000"/>
              </a:lnSpc>
            </a:pPr>
            <a:r>
              <a:rPr lang="zh-CN" altLang="en-US" sz="2400" b="1">
                <a:latin typeface="楷体_GB2312" pitchFamily="49" charset="-122"/>
                <a:ea typeface="楷体_GB2312" pitchFamily="49" charset="-122"/>
              </a:rPr>
              <a:t>液位调节：  </a:t>
            </a:r>
            <a:r>
              <a:rPr lang="en-US" altLang="zh-CN" sz="2400" b="1">
                <a:latin typeface="楷体_GB2312" pitchFamily="49" charset="-122"/>
                <a:ea typeface="楷体_GB2312" pitchFamily="49" charset="-122"/>
              </a:rPr>
              <a:t>20~80%</a:t>
            </a:r>
          </a:p>
          <a:p>
            <a:pPr lvl="1">
              <a:lnSpc>
                <a:spcPct val="120000"/>
              </a:lnSpc>
            </a:pPr>
            <a:r>
              <a:rPr lang="zh-CN" altLang="en-US" sz="2400" b="1">
                <a:latin typeface="楷体_GB2312" pitchFamily="49" charset="-122"/>
                <a:ea typeface="楷体_GB2312" pitchFamily="49" charset="-122"/>
              </a:rPr>
              <a:t>温度调节：  </a:t>
            </a:r>
            <a:r>
              <a:rPr lang="en-US" altLang="zh-CN" sz="2400" b="1">
                <a:latin typeface="楷体_GB2312" pitchFamily="49" charset="-122"/>
                <a:ea typeface="楷体_GB2312" pitchFamily="49" charset="-122"/>
              </a:rPr>
              <a:t>20~60%</a:t>
            </a:r>
          </a:p>
          <a:p>
            <a:pPr>
              <a:lnSpc>
                <a:spcPct val="90000"/>
              </a:lnSpc>
            </a:pPr>
            <a:endParaRPr lang="en-US" altLang="zh-CN" sz="2800" b="1">
              <a:latin typeface="楷体_GB2312" pitchFamily="49" charset="-122"/>
              <a:ea typeface="楷体_GB2312" pitchFamily="49" charset="-122"/>
            </a:endParaRPr>
          </a:p>
        </p:txBody>
      </p:sp>
    </p:spTree>
  </p:cSld>
  <p:clrMapOvr>
    <a:masterClrMapping/>
  </p:clrMapOvr>
  <p:transition>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灯片编号占位符 5"/>
          <p:cNvSpPr>
            <a:spLocks noGrp="1"/>
          </p:cNvSpPr>
          <p:nvPr>
            <p:ph type="sldNum" sz="quarter" idx="12"/>
          </p:nvPr>
        </p:nvSpPr>
        <p:spPr/>
        <p:txBody>
          <a:bodyPr/>
          <a:lstStyle/>
          <a:p>
            <a:fld id="{37DDBF15-B037-4B03-B9C9-8D363AC6E0D9}" type="slidenum">
              <a:rPr lang="en-US" altLang="zh-CN"/>
              <a:pPr/>
              <a:t>3</a:t>
            </a:fld>
            <a:endParaRPr lang="en-US" altLang="zh-CN"/>
          </a:p>
        </p:txBody>
      </p:sp>
      <p:sp>
        <p:nvSpPr>
          <p:cNvPr id="254978" name="Rectangle 2"/>
          <p:cNvSpPr>
            <a:spLocks noGrp="1" noRot="1" noChangeArrowheads="1"/>
          </p:cNvSpPr>
          <p:nvPr>
            <p:ph type="title"/>
          </p:nvPr>
        </p:nvSpPr>
        <p:spPr/>
        <p:txBody>
          <a:bodyPr/>
          <a:lstStyle/>
          <a:p>
            <a:endParaRPr lang="zh-CN" altLang="zh-CN"/>
          </a:p>
        </p:txBody>
      </p:sp>
      <p:sp>
        <p:nvSpPr>
          <p:cNvPr id="254979" name="Rectangle 3"/>
          <p:cNvSpPr>
            <a:spLocks noGrp="1" noRot="1" noChangeArrowheads="1"/>
          </p:cNvSpPr>
          <p:nvPr>
            <p:ph type="body" idx="1"/>
          </p:nvPr>
        </p:nvSpPr>
        <p:spPr>
          <a:xfrm>
            <a:off x="685800" y="908050"/>
            <a:ext cx="7772400" cy="5187950"/>
          </a:xfrm>
        </p:spPr>
        <p:txBody>
          <a:bodyPr/>
          <a:lstStyle/>
          <a:p>
            <a:r>
              <a:rPr lang="zh-CN" altLang="en-US" b="1">
                <a:latin typeface="楷体_GB2312" pitchFamily="49" charset="-122"/>
                <a:ea typeface="楷体_GB2312" pitchFamily="49" charset="-122"/>
              </a:rPr>
              <a:t>反馈控制</a:t>
            </a:r>
          </a:p>
          <a:p>
            <a:pPr eaLnBrk="0" hangingPunct="0">
              <a:spcBef>
                <a:spcPct val="50000"/>
              </a:spcBef>
              <a:buClrTx/>
              <a:buSzTx/>
              <a:buFontTx/>
              <a:buNone/>
            </a:pPr>
            <a:r>
              <a:rPr lang="zh-CN" altLang="en-US" b="1">
                <a:latin typeface="楷体_GB2312" pitchFamily="49" charset="-122"/>
                <a:ea typeface="楷体_GB2312" pitchFamily="49" charset="-122"/>
              </a:rPr>
              <a:t>          </a:t>
            </a:r>
            <a:r>
              <a:rPr lang="en-US" altLang="zh-CN" b="1">
                <a:latin typeface="Arial"/>
                <a:ea typeface="楷体_GB2312" pitchFamily="49" charset="-122"/>
              </a:rPr>
              <a:t>——</a:t>
            </a:r>
            <a:r>
              <a:rPr lang="zh-CN" altLang="en-US" b="1">
                <a:latin typeface="楷体_GB2312" pitchFamily="49" charset="-122"/>
                <a:ea typeface="楷体_GB2312" pitchFamily="49" charset="-122"/>
              </a:rPr>
              <a:t>根据误差进行的控制</a:t>
            </a:r>
          </a:p>
          <a:p>
            <a:endParaRPr lang="en-US" altLang="zh-CN">
              <a:latin typeface="楷体_GB2312" pitchFamily="49" charset="-122"/>
              <a:ea typeface="楷体_GB2312" pitchFamily="49" charset="-122"/>
            </a:endParaRPr>
          </a:p>
        </p:txBody>
      </p:sp>
      <p:sp>
        <p:nvSpPr>
          <p:cNvPr id="254981" name="Rectangle 5"/>
          <p:cNvSpPr>
            <a:spLocks noChangeArrowheads="1"/>
          </p:cNvSpPr>
          <p:nvPr/>
        </p:nvSpPr>
        <p:spPr bwMode="auto">
          <a:xfrm>
            <a:off x="1547813" y="2276475"/>
            <a:ext cx="6265862" cy="3960813"/>
          </a:xfrm>
          <a:prstGeom prst="rect">
            <a:avLst/>
          </a:prstGeom>
          <a:solidFill>
            <a:srgbClr val="33CCCC"/>
          </a:solidFill>
          <a:ln w="127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54982" name="Group 6"/>
          <p:cNvGrpSpPr>
            <a:grpSpLocks/>
          </p:cNvGrpSpPr>
          <p:nvPr/>
        </p:nvGrpSpPr>
        <p:grpSpPr bwMode="auto">
          <a:xfrm>
            <a:off x="4211638" y="3284538"/>
            <a:ext cx="1223962" cy="1223962"/>
            <a:chOff x="1202" y="3113"/>
            <a:chExt cx="771" cy="771"/>
          </a:xfrm>
        </p:grpSpPr>
        <p:pic>
          <p:nvPicPr>
            <p:cNvPr id="254983" name="Picture 7" descr="u=2631667076,3910903345&amp;gp=2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2" y="3113"/>
              <a:ext cx="768" cy="768"/>
            </a:xfrm>
            <a:prstGeom prst="rect">
              <a:avLst/>
            </a:prstGeom>
            <a:solidFill>
              <a:srgbClr val="00FF00"/>
            </a:solidFill>
          </p:spPr>
        </p:pic>
        <p:sp>
          <p:nvSpPr>
            <p:cNvPr id="254984" name="Rectangle 8"/>
            <p:cNvSpPr>
              <a:spLocks noChangeArrowheads="1"/>
            </p:cNvSpPr>
            <p:nvPr/>
          </p:nvSpPr>
          <p:spPr bwMode="auto">
            <a:xfrm>
              <a:off x="1202" y="3113"/>
              <a:ext cx="771" cy="771"/>
            </a:xfrm>
            <a:prstGeom prst="rect">
              <a:avLst/>
            </a:prstGeom>
            <a:solidFill>
              <a:srgbClr val="00FF00">
                <a:alpha val="50000"/>
              </a:srgbClr>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pic>
        <p:nvPicPr>
          <p:cNvPr id="254985" name="Picture 9" descr="u=2631667076,3910903345&amp;gp=2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414185">
            <a:off x="3563938" y="3429000"/>
            <a:ext cx="1219200" cy="1219200"/>
          </a:xfrm>
          <a:prstGeom prst="rect">
            <a:avLst/>
          </a:prstGeom>
          <a:noFill/>
          <a:extLst>
            <a:ext uri="{909E8E84-426E-40DD-AFC4-6F175D3DCCD1}">
              <a14:hiddenFill xmlns:a14="http://schemas.microsoft.com/office/drawing/2010/main">
                <a:solidFill>
                  <a:srgbClr val="FFFFFF"/>
                </a:solidFill>
              </a14:hiddenFill>
            </a:ext>
          </a:extLst>
        </p:spPr>
      </p:pic>
      <p:sp>
        <p:nvSpPr>
          <p:cNvPr id="254986" name="Text Box 10"/>
          <p:cNvSpPr txBox="1">
            <a:spLocks noChangeArrowheads="1"/>
          </p:cNvSpPr>
          <p:nvPr/>
        </p:nvSpPr>
        <p:spPr bwMode="auto">
          <a:xfrm>
            <a:off x="4932363" y="2708275"/>
            <a:ext cx="2089150" cy="457200"/>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400" b="1">
                <a:latin typeface="Times New Roman" pitchFamily="18" charset="0"/>
                <a:ea typeface="楷体_GB2312" pitchFamily="49" charset="-122"/>
              </a:rPr>
              <a:t>给定（目标）</a:t>
            </a:r>
          </a:p>
        </p:txBody>
      </p:sp>
      <p:sp>
        <p:nvSpPr>
          <p:cNvPr id="254987" name="Text Box 11"/>
          <p:cNvSpPr txBox="1">
            <a:spLocks noChangeArrowheads="1"/>
          </p:cNvSpPr>
          <p:nvPr/>
        </p:nvSpPr>
        <p:spPr bwMode="auto">
          <a:xfrm>
            <a:off x="2916238" y="5084763"/>
            <a:ext cx="2663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400" b="1">
                <a:latin typeface="Times New Roman" pitchFamily="18" charset="0"/>
                <a:ea typeface="楷体_GB2312" pitchFamily="49" charset="-122"/>
              </a:rPr>
              <a:t>输出（控制结果）</a:t>
            </a:r>
          </a:p>
        </p:txBody>
      </p:sp>
      <p:sp>
        <p:nvSpPr>
          <p:cNvPr id="254988" name="Rectangle 12"/>
          <p:cNvSpPr>
            <a:spLocks noChangeArrowheads="1"/>
          </p:cNvSpPr>
          <p:nvPr/>
        </p:nvSpPr>
        <p:spPr bwMode="auto">
          <a:xfrm>
            <a:off x="611188" y="0"/>
            <a:ext cx="77724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600" b="1">
                <a:solidFill>
                  <a:schemeClr val="folHlink"/>
                </a:solidFill>
                <a:latin typeface="楷体_GB2312" pitchFamily="49" charset="-122"/>
                <a:ea typeface="楷体_GB2312" pitchFamily="49" charset="-122"/>
              </a:rPr>
              <a:t>4.l  PID</a:t>
            </a:r>
            <a:r>
              <a:rPr lang="zh-CN" altLang="en-US" sz="3600" b="1">
                <a:solidFill>
                  <a:schemeClr val="folHlink"/>
                </a:solidFill>
                <a:latin typeface="楷体_GB2312" pitchFamily="49" charset="-122"/>
                <a:ea typeface="楷体_GB2312" pitchFamily="49" charset="-122"/>
              </a:rPr>
              <a:t>控制的特点</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54982"/>
                                        </p:tgtEl>
                                        <p:attrNameLst>
                                          <p:attrName>style.visibility</p:attrName>
                                        </p:attrNameLst>
                                      </p:cBhvr>
                                      <p:to>
                                        <p:strVal val="visible"/>
                                      </p:to>
                                    </p:set>
                                    <p:animEffect transition="in" filter="blinds(horizontal)">
                                      <p:cBhvr>
                                        <p:cTn id="7" dur="500"/>
                                        <p:tgtEl>
                                          <p:spTgt spid="2549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4986"/>
                                        </p:tgtEl>
                                        <p:attrNameLst>
                                          <p:attrName>style.visibility</p:attrName>
                                        </p:attrNameLst>
                                      </p:cBhvr>
                                      <p:to>
                                        <p:strVal val="visible"/>
                                      </p:to>
                                    </p:set>
                                    <p:animEffect transition="in" filter="blinds(horizontal)">
                                      <p:cBhvr>
                                        <p:cTn id="12" dur="500"/>
                                        <p:tgtEl>
                                          <p:spTgt spid="25498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54987"/>
                                        </p:tgtEl>
                                        <p:attrNameLst>
                                          <p:attrName>style.visibility</p:attrName>
                                        </p:attrNameLst>
                                      </p:cBhvr>
                                      <p:to>
                                        <p:strVal val="visible"/>
                                      </p:to>
                                    </p:set>
                                    <p:animEffect transition="in" filter="blinds(horizontal)">
                                      <p:cBhvr>
                                        <p:cTn id="17" dur="500"/>
                                        <p:tgtEl>
                                          <p:spTgt spid="2549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86" grpId="0"/>
      <p:bldP spid="25498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C7C0D760-E89D-4B8C-B26D-C954C241B0BF}" type="slidenum">
              <a:rPr lang="en-US" altLang="zh-CN"/>
              <a:pPr/>
              <a:t>30</a:t>
            </a:fld>
            <a:endParaRPr lang="en-US" altLang="zh-CN"/>
          </a:p>
        </p:txBody>
      </p:sp>
      <p:sp>
        <p:nvSpPr>
          <p:cNvPr id="432130"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4.3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比例积分控制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(PI</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432131" name="Rectangle 3"/>
          <p:cNvSpPr>
            <a:spLocks noGrp="1" noRot="1" noChangeArrowheads="1"/>
          </p:cNvSpPr>
          <p:nvPr>
            <p:ph type="body" sz="half" idx="1"/>
          </p:nvPr>
        </p:nvSpPr>
        <p:spPr>
          <a:xfrm>
            <a:off x="395288" y="1701800"/>
            <a:ext cx="8424862" cy="4324350"/>
          </a:xfrm>
        </p:spPr>
        <p:txBody>
          <a:bodyPr/>
          <a:lstStyle/>
          <a:p>
            <a:pPr algn="just"/>
            <a:r>
              <a:rPr lang="en-US" altLang="zh-CN" b="1">
                <a:solidFill>
                  <a:schemeClr val="folHlink"/>
                </a:solidFill>
                <a:latin typeface="楷体_GB2312" pitchFamily="49" charset="-122"/>
                <a:ea typeface="楷体_GB2312" pitchFamily="49" charset="-122"/>
              </a:rPr>
              <a:t>4.3.1  </a:t>
            </a:r>
            <a:r>
              <a:rPr lang="zh-CN" altLang="en-US" b="1">
                <a:solidFill>
                  <a:schemeClr val="folHlink"/>
                </a:solidFill>
                <a:latin typeface="楷体_GB2312" pitchFamily="49" charset="-122"/>
                <a:ea typeface="楷体_GB2312" pitchFamily="49" charset="-122"/>
              </a:rPr>
              <a:t>积分控制的调节规律</a:t>
            </a:r>
          </a:p>
          <a:p>
            <a:pPr algn="just"/>
            <a:r>
              <a:rPr lang="en-US" altLang="zh-CN" b="1">
                <a:latin typeface="楷体_GB2312" pitchFamily="49" charset="-122"/>
                <a:ea typeface="楷体_GB2312" pitchFamily="49" charset="-122"/>
              </a:rPr>
              <a:t>4.3.2  </a:t>
            </a:r>
            <a:r>
              <a:rPr lang="zh-CN" altLang="en-US" b="1">
                <a:latin typeface="楷体_GB2312" pitchFamily="49" charset="-122"/>
                <a:ea typeface="楷体_GB2312" pitchFamily="49" charset="-122"/>
              </a:rPr>
              <a:t>比例积分控制的调节规律</a:t>
            </a:r>
          </a:p>
          <a:p>
            <a:pPr algn="just"/>
            <a:r>
              <a:rPr lang="en-US" altLang="zh-CN" b="1">
                <a:latin typeface="楷体_GB2312" pitchFamily="49" charset="-122"/>
                <a:ea typeface="楷体_GB2312" pitchFamily="49" charset="-122"/>
              </a:rPr>
              <a:t>4.3.3  </a:t>
            </a:r>
            <a:r>
              <a:rPr lang="zh-CN" altLang="en-US" b="1">
                <a:latin typeface="楷体_GB2312" pitchFamily="49" charset="-122"/>
                <a:ea typeface="楷体_GB2312" pitchFamily="49" charset="-122"/>
              </a:rPr>
              <a:t>积分饱和现象与抗积分饱和的措施</a:t>
            </a:r>
          </a:p>
        </p:txBody>
      </p:sp>
    </p:spTree>
  </p:cSld>
  <p:clrMapOvr>
    <a:masterClrMapping/>
  </p:clrMapOvr>
  <p:transition>
    <p:blinds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468ACB99-F9A7-4E37-A5D2-866B6281913C}" type="slidenum">
              <a:rPr lang="en-US" altLang="zh-CN"/>
              <a:pPr/>
              <a:t>31</a:t>
            </a:fld>
            <a:endParaRPr lang="en-US" altLang="zh-CN"/>
          </a:p>
        </p:txBody>
      </p:sp>
      <p:sp>
        <p:nvSpPr>
          <p:cNvPr id="431106" name="Rectangle 2"/>
          <p:cNvSpPr>
            <a:spLocks noGrp="1" noRot="1" noChangeArrowheads="1"/>
          </p:cNvSpPr>
          <p:nvPr>
            <p:ph type="body" idx="1"/>
          </p:nvPr>
        </p:nvSpPr>
        <p:spPr>
          <a:xfrm>
            <a:off x="827088" y="836613"/>
            <a:ext cx="7340600" cy="2936875"/>
          </a:xfrm>
        </p:spPr>
        <p:txBody>
          <a:bodyPr/>
          <a:lstStyle/>
          <a:p>
            <a:pPr algn="just">
              <a:lnSpc>
                <a:spcPct val="120000"/>
              </a:lnSpc>
              <a:buFont typeface="Wingdings 2" pitchFamily="18" charset="2"/>
              <a:buNone/>
            </a:pPr>
            <a:r>
              <a:rPr lang="en-US" altLang="zh-CN" sz="2800" b="1">
                <a:solidFill>
                  <a:srgbClr val="FF3300"/>
                </a:solidFill>
                <a:effectLst>
                  <a:outerShdw blurRad="38100" dist="38100" dir="2700000" algn="tl">
                    <a:srgbClr val="C0C0C0"/>
                  </a:outerShdw>
                </a:effectLst>
                <a:latin typeface="楷体_GB2312" pitchFamily="49" charset="-122"/>
                <a:ea typeface="楷体_GB2312" pitchFamily="49" charset="-122"/>
              </a:rPr>
              <a:t>1.  </a:t>
            </a:r>
            <a:r>
              <a:rPr lang="zh-CN" altLang="en-US" sz="2800" b="1">
                <a:solidFill>
                  <a:srgbClr val="FF3300"/>
                </a:solidFill>
                <a:effectLst>
                  <a:outerShdw blurRad="38100" dist="38100" dir="2700000" algn="tl">
                    <a:srgbClr val="C0C0C0"/>
                  </a:outerShdw>
                </a:effectLst>
                <a:latin typeface="楷体_GB2312" pitchFamily="49" charset="-122"/>
                <a:ea typeface="楷体_GB2312" pitchFamily="49" charset="-122"/>
              </a:rPr>
              <a:t>积分调节动作规律</a:t>
            </a:r>
            <a:r>
              <a:rPr lang="zh-CN" altLang="en-US" sz="2800" b="1">
                <a:latin typeface="楷体_GB2312" pitchFamily="49" charset="-122"/>
                <a:ea typeface="楷体_GB2312" pitchFamily="49" charset="-122"/>
              </a:rPr>
              <a:t>    </a:t>
            </a:r>
          </a:p>
          <a:p>
            <a:pPr algn="just">
              <a:lnSpc>
                <a:spcPct val="120000"/>
              </a:lnSpc>
            </a:pPr>
            <a:r>
              <a:rPr lang="zh-CN" altLang="en-US" sz="2800" b="1">
                <a:latin typeface="楷体_GB2312" pitchFamily="49" charset="-122"/>
                <a:ea typeface="楷体_GB2312" pitchFamily="49" charset="-122"/>
              </a:rPr>
              <a:t>调节器的输出信号的变化速度</a:t>
            </a:r>
            <a:r>
              <a:rPr lang="en-US" altLang="zh-CN" sz="2800" b="1" i="1">
                <a:latin typeface="楷体_GB2312" pitchFamily="49" charset="-122"/>
                <a:ea typeface="楷体_GB2312" pitchFamily="49" charset="-122"/>
              </a:rPr>
              <a:t>du</a:t>
            </a:r>
            <a:r>
              <a:rPr lang="en-US" altLang="zh-CN"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dt</a:t>
            </a:r>
            <a:r>
              <a:rPr lang="zh-CN" altLang="en-US" sz="2800" b="1">
                <a:latin typeface="楷体_GB2312" pitchFamily="49" charset="-122"/>
                <a:ea typeface="楷体_GB2312" pitchFamily="49" charset="-122"/>
              </a:rPr>
              <a:t>与偏差信号</a:t>
            </a:r>
            <a:r>
              <a:rPr lang="en-US" altLang="zh-CN" sz="2800" b="1" i="1">
                <a:latin typeface="楷体_GB2312" pitchFamily="49" charset="-122"/>
                <a:ea typeface="楷体_GB2312" pitchFamily="49" charset="-122"/>
              </a:rPr>
              <a:t>e</a:t>
            </a:r>
            <a:r>
              <a:rPr lang="zh-CN" altLang="en-US" sz="2800" b="1">
                <a:latin typeface="楷体_GB2312" pitchFamily="49" charset="-122"/>
                <a:ea typeface="楷体_GB2312" pitchFamily="49" charset="-122"/>
              </a:rPr>
              <a:t>成正比，或者说调节器的输出与偏差信号的积分成正比，即：</a:t>
            </a:r>
          </a:p>
          <a:p>
            <a:pPr algn="just">
              <a:lnSpc>
                <a:spcPct val="120000"/>
              </a:lnSpc>
            </a:pPr>
            <a:endParaRPr lang="zh-CN" altLang="en-US" sz="2800" b="1">
              <a:latin typeface="楷体_GB2312" pitchFamily="49" charset="-122"/>
              <a:ea typeface="楷体_GB2312" pitchFamily="49" charset="-122"/>
            </a:endParaRPr>
          </a:p>
          <a:p>
            <a:pPr>
              <a:lnSpc>
                <a:spcPct val="80000"/>
              </a:lnSpc>
            </a:pPr>
            <a:endParaRPr lang="zh-CN" altLang="en-US" sz="2800" b="1">
              <a:latin typeface="楷体_GB2312" pitchFamily="49" charset="-122"/>
              <a:ea typeface="楷体_GB2312" pitchFamily="49" charset="-122"/>
            </a:endParaRPr>
          </a:p>
          <a:p>
            <a:pPr>
              <a:lnSpc>
                <a:spcPct val="80000"/>
              </a:lnSpc>
            </a:pPr>
            <a:endParaRPr lang="zh-CN" altLang="en-US" sz="2800" b="1">
              <a:latin typeface="楷体_GB2312" pitchFamily="49" charset="-122"/>
              <a:ea typeface="楷体_GB2312" pitchFamily="49" charset="-122"/>
            </a:endParaRPr>
          </a:p>
          <a:p>
            <a:pPr>
              <a:lnSpc>
                <a:spcPct val="80000"/>
              </a:lnSpc>
            </a:pPr>
            <a:endParaRPr lang="zh-CN" altLang="en-US" sz="2800" b="1">
              <a:latin typeface="楷体_GB2312" pitchFamily="49" charset="-122"/>
              <a:ea typeface="楷体_GB2312" pitchFamily="49" charset="-122"/>
            </a:endParaRPr>
          </a:p>
          <a:p>
            <a:pPr>
              <a:lnSpc>
                <a:spcPct val="80000"/>
              </a:lnSpc>
            </a:pPr>
            <a:r>
              <a:rPr lang="zh-CN" altLang="en-US" sz="2800" b="1">
                <a:latin typeface="楷体_GB2312" pitchFamily="49" charset="-122"/>
                <a:ea typeface="楷体_GB2312" pitchFamily="49" charset="-122"/>
              </a:rPr>
              <a:t>式中</a:t>
            </a:r>
            <a:r>
              <a:rPr lang="en-US" altLang="zh-CN" sz="2800" b="1">
                <a:latin typeface="楷体_GB2312" pitchFamily="49" charset="-122"/>
                <a:ea typeface="楷体_GB2312" pitchFamily="49" charset="-122"/>
              </a:rPr>
              <a:t>S</a:t>
            </a:r>
            <a:r>
              <a:rPr lang="zh-CN" altLang="en-US" sz="2800" b="1">
                <a:latin typeface="楷体_GB2312" pitchFamily="49" charset="-122"/>
                <a:ea typeface="楷体_GB2312" pitchFamily="49" charset="-122"/>
              </a:rPr>
              <a:t>。称为积分速度，可视情况取正值或负值。</a:t>
            </a:r>
          </a:p>
        </p:txBody>
      </p:sp>
      <p:sp>
        <p:nvSpPr>
          <p:cNvPr id="431108" name="Rectangle 4"/>
          <p:cNvSpPr>
            <a:spLocks noChangeArrowheads="1"/>
          </p:cNvSpPr>
          <p:nvPr/>
        </p:nvSpPr>
        <p:spPr bwMode="auto">
          <a:xfrm>
            <a:off x="0" y="3243263"/>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431109" name="Object 5"/>
          <p:cNvGraphicFramePr>
            <a:graphicFrameLocks noChangeAspect="1"/>
          </p:cNvGraphicFramePr>
          <p:nvPr/>
        </p:nvGraphicFramePr>
        <p:xfrm>
          <a:off x="1835150" y="3068638"/>
          <a:ext cx="4478338" cy="1582737"/>
        </p:xfrm>
        <a:graphic>
          <a:graphicData uri="http://schemas.openxmlformats.org/presentationml/2006/ole">
            <mc:AlternateContent xmlns:mc="http://schemas.openxmlformats.org/markup-compatibility/2006">
              <mc:Choice xmlns:v="urn:schemas-microsoft-com:vml" Requires="v">
                <p:oleObj spid="_x0000_s431111" name="公式" r:id="rId3" imgW="1854000" imgH="965160" progId="Equation.3">
                  <p:embed/>
                </p:oleObj>
              </mc:Choice>
              <mc:Fallback>
                <p:oleObj name="公式" r:id="rId3" imgW="1854000" imgH="96516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3068638"/>
                        <a:ext cx="4478338" cy="1582737"/>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31110" name="Rectangle 6"/>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5"/>
          <p:cNvSpPr>
            <a:spLocks noGrp="1"/>
          </p:cNvSpPr>
          <p:nvPr>
            <p:ph type="sldNum" sz="quarter" idx="12"/>
          </p:nvPr>
        </p:nvSpPr>
        <p:spPr/>
        <p:txBody>
          <a:bodyPr/>
          <a:lstStyle/>
          <a:p>
            <a:fld id="{C8EFCD5C-2162-46BA-B571-6EECBB822181}" type="slidenum">
              <a:rPr lang="en-US" altLang="zh-CN"/>
              <a:pPr/>
              <a:t>32</a:t>
            </a:fld>
            <a:endParaRPr lang="en-US" altLang="zh-CN"/>
          </a:p>
        </p:txBody>
      </p:sp>
      <p:sp>
        <p:nvSpPr>
          <p:cNvPr id="271362" name="Rectangle 2"/>
          <p:cNvSpPr>
            <a:spLocks noGrp="1" noRot="1" noChangeArrowheads="1"/>
          </p:cNvSpPr>
          <p:nvPr>
            <p:ph type="body" idx="1"/>
          </p:nvPr>
        </p:nvSpPr>
        <p:spPr>
          <a:xfrm>
            <a:off x="685800" y="692150"/>
            <a:ext cx="7918450" cy="5403850"/>
          </a:xfrm>
        </p:spPr>
        <p:txBody>
          <a:bodyPr/>
          <a:lstStyle/>
          <a:p>
            <a:r>
              <a:rPr lang="zh-CN" altLang="en-US" b="1">
                <a:ea typeface="楷体_GB2312" pitchFamily="49" charset="-122"/>
              </a:rPr>
              <a:t>积分调节的阶跃响应</a:t>
            </a:r>
          </a:p>
        </p:txBody>
      </p:sp>
      <p:sp>
        <p:nvSpPr>
          <p:cNvPr id="271363" name="Rectangle 3"/>
          <p:cNvSpPr>
            <a:spLocks noChangeArrowheads="1"/>
          </p:cNvSpPr>
          <p:nvPr/>
        </p:nvSpPr>
        <p:spPr bwMode="auto">
          <a:xfrm>
            <a:off x="0" y="2643188"/>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271364" name="Object 4"/>
          <p:cNvGraphicFramePr>
            <a:graphicFrameLocks noChangeAspect="1"/>
          </p:cNvGraphicFramePr>
          <p:nvPr/>
        </p:nvGraphicFramePr>
        <p:xfrm>
          <a:off x="1042988" y="2133600"/>
          <a:ext cx="2952750" cy="2619375"/>
        </p:xfrm>
        <a:graphic>
          <a:graphicData uri="http://schemas.openxmlformats.org/presentationml/2006/ole">
            <mc:AlternateContent xmlns:mc="http://schemas.openxmlformats.org/markup-compatibility/2006">
              <mc:Choice xmlns:v="urn:schemas-microsoft-com:vml" Requires="v">
                <p:oleObj spid="_x0000_s271370" name="Visio" r:id="rId3" imgW="1768754" imgH="1569110" progId="Visio.Drawing.11">
                  <p:embed/>
                </p:oleObj>
              </mc:Choice>
              <mc:Fallback>
                <p:oleObj name="Visio" r:id="rId3" imgW="1768754" imgH="156911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2133600"/>
                        <a:ext cx="2952750" cy="2619375"/>
                      </a:xfrm>
                      <a:prstGeom prst="rect">
                        <a:avLst/>
                      </a:prstGeom>
                      <a:solidFill>
                        <a:srgbClr val="00FFFF"/>
                      </a:solidFill>
                    </p:spPr>
                  </p:pic>
                </p:oleObj>
              </mc:Fallback>
            </mc:AlternateContent>
          </a:graphicData>
        </a:graphic>
      </p:graphicFrame>
      <p:sp>
        <p:nvSpPr>
          <p:cNvPr id="271365" name="Rectangle 5"/>
          <p:cNvSpPr>
            <a:spLocks noChangeArrowheads="1"/>
          </p:cNvSpPr>
          <p:nvPr/>
        </p:nvSpPr>
        <p:spPr bwMode="auto">
          <a:xfrm>
            <a:off x="4140200" y="1844675"/>
            <a:ext cx="4608513" cy="432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265113" indent="-265113" algn="just" eaLnBrk="0" hangingPunct="0">
              <a:spcBef>
                <a:spcPct val="20000"/>
              </a:spcBef>
              <a:buClr>
                <a:schemeClr val="tx1"/>
              </a:buClr>
              <a:buFontTx/>
              <a:buChar char="•"/>
            </a:pPr>
            <a:r>
              <a:rPr lang="en-US" altLang="zh-CN" sz="2400" b="1">
                <a:latin typeface="楷体_GB2312" pitchFamily="49" charset="-122"/>
                <a:ea typeface="楷体_GB2312" pitchFamily="49" charset="-122"/>
              </a:rPr>
              <a:t>I</a:t>
            </a:r>
            <a:r>
              <a:rPr lang="zh-CN" altLang="en-US" sz="2400" b="1">
                <a:latin typeface="楷体_GB2312" pitchFamily="49" charset="-122"/>
                <a:ea typeface="楷体_GB2312" pitchFamily="49" charset="-122"/>
              </a:rPr>
              <a:t>调节器的输出不仅与偏差信号的大小有关，还与偏差存在的时间长短有关。</a:t>
            </a:r>
          </a:p>
          <a:p>
            <a:pPr marL="265113" indent="-265113" algn="just" eaLnBrk="0" hangingPunct="0">
              <a:spcBef>
                <a:spcPct val="20000"/>
              </a:spcBef>
              <a:buClr>
                <a:schemeClr val="tx1"/>
              </a:buClr>
              <a:buFontTx/>
              <a:buChar char="•"/>
            </a:pPr>
            <a:r>
              <a:rPr lang="zh-CN" altLang="en-US" sz="2400" b="1">
                <a:latin typeface="楷体_GB2312" pitchFamily="49" charset="-122"/>
                <a:ea typeface="楷体_GB2312" pitchFamily="49" charset="-122"/>
              </a:rPr>
              <a:t>只要偏差存在，调节器的输出就会不断变化，直到偏差为零调节器的输出才稳定下来不再变化。</a:t>
            </a:r>
          </a:p>
          <a:p>
            <a:pPr marL="265113" indent="-265113" algn="just" eaLnBrk="0" hangingPunct="0">
              <a:spcBef>
                <a:spcPct val="20000"/>
              </a:spcBef>
              <a:buClr>
                <a:schemeClr val="tx1"/>
              </a:buClr>
              <a:buFontTx/>
              <a:buChar char="•"/>
            </a:pPr>
            <a:r>
              <a:rPr lang="zh-CN" altLang="en-US" sz="2400" b="1">
                <a:latin typeface="楷体_GB2312" pitchFamily="49" charset="-122"/>
                <a:ea typeface="楷体_GB2312" pitchFamily="49" charset="-122"/>
              </a:rPr>
              <a:t>所以</a:t>
            </a:r>
            <a:r>
              <a:rPr lang="zh-CN" altLang="en-US" sz="2400" b="1">
                <a:solidFill>
                  <a:srgbClr val="FF3300"/>
                </a:solidFill>
                <a:latin typeface="楷体_GB2312" pitchFamily="49" charset="-122"/>
                <a:ea typeface="楷体_GB2312" pitchFamily="49" charset="-122"/>
              </a:rPr>
              <a:t>积分调节作用能自动消除余差</a:t>
            </a:r>
            <a:r>
              <a:rPr lang="zh-CN" altLang="en-US" sz="2400" b="1">
                <a:latin typeface="楷体_GB2312" pitchFamily="49" charset="-122"/>
                <a:ea typeface="楷体_GB2312" pitchFamily="49" charset="-122"/>
              </a:rPr>
              <a:t>。</a:t>
            </a:r>
          </a:p>
          <a:p>
            <a:pPr marL="265113" indent="-265113" algn="just" eaLnBrk="0" hangingPunct="0">
              <a:spcBef>
                <a:spcPct val="20000"/>
              </a:spcBef>
              <a:buClr>
                <a:schemeClr val="tx1"/>
              </a:buClr>
              <a:buFontTx/>
              <a:buChar char="•"/>
            </a:pPr>
            <a:r>
              <a:rPr lang="zh-CN" altLang="en-US" sz="2400" b="1">
                <a:latin typeface="楷体_GB2312" pitchFamily="49" charset="-122"/>
                <a:ea typeface="楷体_GB2312" pitchFamily="49" charset="-122"/>
              </a:rPr>
              <a:t>注意</a:t>
            </a:r>
            <a:r>
              <a:rPr lang="en-US" altLang="zh-CN" sz="2400" b="1">
                <a:latin typeface="楷体_GB2312" pitchFamily="49" charset="-122"/>
                <a:ea typeface="楷体_GB2312" pitchFamily="49" charset="-122"/>
              </a:rPr>
              <a:t>I</a:t>
            </a:r>
            <a:r>
              <a:rPr lang="zh-CN" altLang="en-US" sz="2400" b="1">
                <a:latin typeface="楷体_GB2312" pitchFamily="49" charset="-122"/>
                <a:ea typeface="楷体_GB2312" pitchFamily="49" charset="-122"/>
              </a:rPr>
              <a:t>调节的输出不像</a:t>
            </a:r>
            <a:r>
              <a:rPr lang="en-US" altLang="zh-CN" sz="2400" b="1">
                <a:latin typeface="楷体_GB2312" pitchFamily="49" charset="-122"/>
                <a:ea typeface="楷体_GB2312" pitchFamily="49" charset="-122"/>
              </a:rPr>
              <a:t>P</a:t>
            </a:r>
            <a:r>
              <a:rPr lang="zh-CN" altLang="en-US" sz="2400" b="1">
                <a:latin typeface="楷体_GB2312" pitchFamily="49" charset="-122"/>
                <a:ea typeface="楷体_GB2312" pitchFamily="49" charset="-122"/>
              </a:rPr>
              <a:t>调节那样随偏差为零而变到零。</a:t>
            </a:r>
          </a:p>
        </p:txBody>
      </p:sp>
      <p:graphicFrame>
        <p:nvGraphicFramePr>
          <p:cNvPr id="271366" name="Object 6"/>
          <p:cNvGraphicFramePr>
            <a:graphicFrameLocks noChangeAspect="1"/>
          </p:cNvGraphicFramePr>
          <p:nvPr/>
        </p:nvGraphicFramePr>
        <p:xfrm>
          <a:off x="1235075" y="4868863"/>
          <a:ext cx="1392238" cy="611187"/>
        </p:xfrm>
        <a:graphic>
          <a:graphicData uri="http://schemas.openxmlformats.org/presentationml/2006/ole">
            <mc:AlternateContent xmlns:mc="http://schemas.openxmlformats.org/markup-compatibility/2006">
              <mc:Choice xmlns:v="urn:schemas-microsoft-com:vml" Requires="v">
                <p:oleObj spid="_x0000_s271371" name="公式" r:id="rId5" imgW="723600" imgH="317160" progId="Equation.3">
                  <p:embed/>
                </p:oleObj>
              </mc:Choice>
              <mc:Fallback>
                <p:oleObj name="公式" r:id="rId5" imgW="723600" imgH="31716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5075" y="4868863"/>
                        <a:ext cx="1392238" cy="611187"/>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71369" name="Rectangle 9"/>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E1F285AE-A0EC-4233-99A3-0FCB291153ED}" type="slidenum">
              <a:rPr lang="en-US" altLang="zh-CN"/>
              <a:pPr/>
              <a:t>33</a:t>
            </a:fld>
            <a:endParaRPr lang="en-US" altLang="zh-CN"/>
          </a:p>
        </p:txBody>
      </p:sp>
      <p:sp>
        <p:nvSpPr>
          <p:cNvPr id="272386" name="Rectangle 2"/>
          <p:cNvSpPr>
            <a:spLocks noGrp="1" noRot="1" noChangeArrowheads="1"/>
          </p:cNvSpPr>
          <p:nvPr>
            <p:ph type="body" idx="1"/>
          </p:nvPr>
        </p:nvSpPr>
        <p:spPr>
          <a:xfrm>
            <a:off x="831850" y="908050"/>
            <a:ext cx="7615238" cy="2454275"/>
          </a:xfrm>
        </p:spPr>
        <p:txBody>
          <a:bodyPr/>
          <a:lstStyle/>
          <a:p>
            <a:pPr>
              <a:lnSpc>
                <a:spcPct val="120000"/>
              </a:lnSpc>
            </a:pPr>
            <a:r>
              <a:rPr lang="zh-CN" altLang="en-US" sz="2800" b="1">
                <a:latin typeface="楷体_GB2312" pitchFamily="49" charset="-122"/>
                <a:ea typeface="楷体_GB2312" pitchFamily="49" charset="-122"/>
              </a:rPr>
              <a:t>图示的自力式气压调节阀就是一个简单的积分调节器：</a:t>
            </a:r>
          </a:p>
          <a:p>
            <a:pPr lvl="1">
              <a:lnSpc>
                <a:spcPct val="120000"/>
              </a:lnSpc>
            </a:pPr>
            <a:r>
              <a:rPr lang="zh-CN" altLang="en-US" sz="2400" b="1">
                <a:latin typeface="楷体_GB2312" pitchFamily="49" charset="-122"/>
                <a:ea typeface="楷体_GB2312" pitchFamily="49" charset="-122"/>
              </a:rPr>
              <a:t>管道压力</a:t>
            </a:r>
            <a:r>
              <a:rPr lang="en-US" altLang="zh-CN" sz="2400" b="1">
                <a:latin typeface="楷体_GB2312" pitchFamily="49" charset="-122"/>
                <a:ea typeface="楷体_GB2312" pitchFamily="49" charset="-122"/>
              </a:rPr>
              <a:t>P</a:t>
            </a:r>
            <a:r>
              <a:rPr lang="zh-CN" altLang="en-US" sz="2400" b="1">
                <a:latin typeface="楷体_GB2312" pitchFamily="49" charset="-122"/>
                <a:ea typeface="楷体_GB2312" pitchFamily="49" charset="-122"/>
              </a:rPr>
              <a:t>是被调量，它通过针形阀</a:t>
            </a:r>
            <a:r>
              <a:rPr lang="en-US" altLang="zh-CN" sz="2400" b="1">
                <a:latin typeface="楷体_GB2312" pitchFamily="49" charset="-122"/>
                <a:ea typeface="楷体_GB2312" pitchFamily="49" charset="-122"/>
              </a:rPr>
              <a:t>R</a:t>
            </a:r>
            <a:r>
              <a:rPr lang="zh-CN" altLang="en-US" sz="2400" b="1">
                <a:latin typeface="楷体_GB2312" pitchFamily="49" charset="-122"/>
                <a:ea typeface="楷体_GB2312" pitchFamily="49" charset="-122"/>
              </a:rPr>
              <a:t>与调节阀膜头的上部空腔相通，而膜头的下部空腔则与大气相通。</a:t>
            </a:r>
          </a:p>
          <a:p>
            <a:pPr lvl="1">
              <a:lnSpc>
                <a:spcPct val="120000"/>
              </a:lnSpc>
            </a:pPr>
            <a:r>
              <a:rPr lang="zh-CN" altLang="en-US" sz="2400" b="1">
                <a:latin typeface="楷体_GB2312" pitchFamily="49" charset="-122"/>
                <a:ea typeface="楷体_GB2312" pitchFamily="49" charset="-122"/>
              </a:rPr>
              <a:t>改变针形阀的开度</a:t>
            </a:r>
            <a:br>
              <a:rPr lang="zh-CN" altLang="en-US" sz="2400" b="1">
                <a:latin typeface="楷体_GB2312" pitchFamily="49" charset="-122"/>
                <a:ea typeface="楷体_GB2312" pitchFamily="49" charset="-122"/>
              </a:rPr>
            </a:br>
            <a:r>
              <a:rPr lang="zh-CN" altLang="en-US" sz="2400" b="1">
                <a:latin typeface="楷体_GB2312" pitchFamily="49" charset="-122"/>
                <a:ea typeface="楷体_GB2312" pitchFamily="49" charset="-122"/>
              </a:rPr>
              <a:t>可改变积分速度</a:t>
            </a:r>
            <a:r>
              <a:rPr lang="en-US" altLang="zh-CN" sz="2400" b="1">
                <a:latin typeface="楷体_GB2312" pitchFamily="49" charset="-122"/>
                <a:ea typeface="楷体_GB2312" pitchFamily="49" charset="-122"/>
              </a:rPr>
              <a:t>S</a:t>
            </a:r>
            <a:r>
              <a:rPr lang="en-US" altLang="zh-CN" sz="2400" b="1" baseline="-25000">
                <a:latin typeface="楷体_GB2312" pitchFamily="49" charset="-122"/>
                <a:ea typeface="楷体_GB2312" pitchFamily="49" charset="-122"/>
              </a:rPr>
              <a:t>0</a:t>
            </a:r>
          </a:p>
        </p:txBody>
      </p:sp>
      <p:graphicFrame>
        <p:nvGraphicFramePr>
          <p:cNvPr id="272387" name="Object 3"/>
          <p:cNvGraphicFramePr>
            <a:graphicFrameLocks noChangeAspect="1"/>
          </p:cNvGraphicFramePr>
          <p:nvPr/>
        </p:nvGraphicFramePr>
        <p:xfrm>
          <a:off x="1547813" y="4797425"/>
          <a:ext cx="1147762" cy="757238"/>
        </p:xfrm>
        <a:graphic>
          <a:graphicData uri="http://schemas.openxmlformats.org/presentationml/2006/ole">
            <mc:AlternateContent xmlns:mc="http://schemas.openxmlformats.org/markup-compatibility/2006">
              <mc:Choice xmlns:v="urn:schemas-microsoft-com:vml" Requires="v">
                <p:oleObj spid="_x0000_s272393" name="公式" r:id="rId3" imgW="596880" imgH="393480" progId="Equation.3">
                  <p:embed/>
                </p:oleObj>
              </mc:Choice>
              <mc:Fallback>
                <p:oleObj name="公式" r:id="rId3" imgW="596880" imgH="39348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4797425"/>
                        <a:ext cx="1147762" cy="757238"/>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7238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1638" y="3068638"/>
            <a:ext cx="4581525"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2390" name="Text Box 6"/>
          <p:cNvSpPr txBox="1">
            <a:spLocks noChangeArrowheads="1"/>
          </p:cNvSpPr>
          <p:nvPr/>
        </p:nvSpPr>
        <p:spPr bwMode="auto">
          <a:xfrm>
            <a:off x="4500563" y="5949950"/>
            <a:ext cx="43926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a:latin typeface="楷体_GB2312" pitchFamily="49" charset="-122"/>
                <a:ea typeface="楷体_GB2312" pitchFamily="49" charset="-122"/>
              </a:rPr>
              <a:t>图</a:t>
            </a:r>
            <a:r>
              <a:rPr lang="en-US" altLang="zh-CN" sz="2000" b="1">
                <a:latin typeface="楷体_GB2312" pitchFamily="49" charset="-122"/>
                <a:ea typeface="楷体_GB2312" pitchFamily="49" charset="-122"/>
              </a:rPr>
              <a:t>4-5 </a:t>
            </a:r>
            <a:r>
              <a:rPr lang="zh-CN" altLang="en-US" sz="2000" b="1">
                <a:latin typeface="楷体_GB2312" pitchFamily="49" charset="-122"/>
                <a:ea typeface="楷体_GB2312" pitchFamily="49" charset="-122"/>
              </a:rPr>
              <a:t>自力式气压控制阀结构原理图</a:t>
            </a:r>
          </a:p>
        </p:txBody>
      </p:sp>
      <p:sp>
        <p:nvSpPr>
          <p:cNvPr id="272392" name="Rectangle 8"/>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8D742FA0-8896-4FDF-9F5B-D7A0837741B0}" type="slidenum">
              <a:rPr lang="en-US" altLang="zh-CN"/>
              <a:pPr/>
              <a:t>34</a:t>
            </a:fld>
            <a:endParaRPr lang="en-US" altLang="zh-CN"/>
          </a:p>
        </p:txBody>
      </p:sp>
      <p:sp>
        <p:nvSpPr>
          <p:cNvPr id="273410" name="Rectangle 2"/>
          <p:cNvSpPr>
            <a:spLocks noGrp="1" noRot="1" noChangeArrowheads="1"/>
          </p:cNvSpPr>
          <p:nvPr>
            <p:ph type="title"/>
          </p:nvPr>
        </p:nvSpPr>
        <p:spPr>
          <a:xfrm>
            <a:off x="539750" y="836613"/>
            <a:ext cx="7439025" cy="752475"/>
          </a:xfrm>
          <a:noFill/>
          <a:ln/>
        </p:spPr>
        <p:txBody>
          <a:bodyPr/>
          <a:lstStyle/>
          <a:p>
            <a:pPr algn="l"/>
            <a:r>
              <a:rPr lang="en-US" altLang="zh-CN" sz="3200" b="1">
                <a:solidFill>
                  <a:schemeClr val="folHlink"/>
                </a:solidFill>
                <a:latin typeface="楷体_GB2312" pitchFamily="49" charset="-122"/>
                <a:ea typeface="楷体_GB2312" pitchFamily="49" charset="-122"/>
              </a:rPr>
              <a:t>2  </a:t>
            </a:r>
            <a:r>
              <a:rPr lang="zh-CN" altLang="en-US" sz="3200" b="1">
                <a:solidFill>
                  <a:schemeClr val="folHlink"/>
                </a:solidFill>
                <a:latin typeface="楷体_GB2312" pitchFamily="49" charset="-122"/>
                <a:ea typeface="楷体_GB2312" pitchFamily="49" charset="-122"/>
              </a:rPr>
              <a:t>积分调节的特点，无差调节</a:t>
            </a:r>
            <a:endParaRPr lang="zh-CN" altLang="en-US" sz="3200" b="1" i="1">
              <a:solidFill>
                <a:schemeClr val="folHlink"/>
              </a:solidFill>
              <a:latin typeface="楷体_GB2312" pitchFamily="49" charset="-122"/>
              <a:ea typeface="楷体_GB2312" pitchFamily="49" charset="-122"/>
            </a:endParaRPr>
          </a:p>
        </p:txBody>
      </p:sp>
      <p:sp>
        <p:nvSpPr>
          <p:cNvPr id="273411" name="Rectangle 3"/>
          <p:cNvSpPr>
            <a:spLocks noGrp="1" noRot="1" noChangeArrowheads="1"/>
          </p:cNvSpPr>
          <p:nvPr>
            <p:ph type="body" idx="1"/>
          </p:nvPr>
        </p:nvSpPr>
        <p:spPr>
          <a:xfrm>
            <a:off x="900113" y="1557338"/>
            <a:ext cx="7727950" cy="4824412"/>
          </a:xfrm>
        </p:spPr>
        <p:txBody>
          <a:bodyPr/>
          <a:lstStyle/>
          <a:p>
            <a:pPr algn="just">
              <a:lnSpc>
                <a:spcPct val="120000"/>
              </a:lnSpc>
            </a:pPr>
            <a:r>
              <a:rPr lang="zh-CN" altLang="en-US" sz="2400" b="1">
                <a:latin typeface="楷体_GB2312" pitchFamily="49" charset="-122"/>
                <a:ea typeface="楷体_GB2312" pitchFamily="49" charset="-122"/>
              </a:rPr>
              <a:t>积分调节的特点是</a:t>
            </a:r>
            <a:r>
              <a:rPr lang="zh-CN" altLang="en-US" sz="2400" b="1">
                <a:solidFill>
                  <a:srgbClr val="FF3300"/>
                </a:solidFill>
                <a:latin typeface="楷体_GB2312" pitchFamily="49" charset="-122"/>
                <a:ea typeface="楷体_GB2312" pitchFamily="49" charset="-122"/>
              </a:rPr>
              <a:t>无差调节</a:t>
            </a:r>
          </a:p>
          <a:p>
            <a:pPr marL="1616075" lvl="1" algn="just">
              <a:lnSpc>
                <a:spcPct val="120000"/>
              </a:lnSpc>
            </a:pPr>
            <a:r>
              <a:rPr lang="zh-CN" altLang="en-US" sz="2400" b="1">
                <a:latin typeface="楷体_GB2312" pitchFamily="49" charset="-122"/>
                <a:ea typeface="楷体_GB2312" pitchFamily="49" charset="-122"/>
              </a:rPr>
              <a:t>只要偏差不为零，控制输出就不为零，它就要动作到把被调量的静差完全消除为止</a:t>
            </a:r>
          </a:p>
          <a:p>
            <a:pPr marL="1616075" lvl="1" algn="just">
              <a:lnSpc>
                <a:spcPct val="120000"/>
              </a:lnSpc>
            </a:pPr>
            <a:r>
              <a:rPr lang="zh-CN" altLang="en-US" sz="2400" b="1">
                <a:latin typeface="楷体_GB2312" pitchFamily="49" charset="-122"/>
                <a:ea typeface="楷体_GB2312" pitchFamily="49" charset="-122"/>
              </a:rPr>
              <a:t>而一旦被调量偏差</a:t>
            </a:r>
            <a:r>
              <a:rPr lang="en-US" altLang="zh-CN" sz="2400" b="1" i="1">
                <a:latin typeface="楷体_GB2312" pitchFamily="49" charset="-122"/>
                <a:ea typeface="楷体_GB2312" pitchFamily="49" charset="-122"/>
              </a:rPr>
              <a:t>e</a:t>
            </a:r>
            <a:r>
              <a:rPr lang="zh-CN" altLang="en-US" sz="2400" b="1">
                <a:latin typeface="楷体_GB2312" pitchFamily="49" charset="-122"/>
                <a:ea typeface="楷体_GB2312" pitchFamily="49" charset="-122"/>
              </a:rPr>
              <a:t>为零，积分调节器的输出就会保持不变。</a:t>
            </a:r>
          </a:p>
          <a:p>
            <a:pPr marL="1616075" lvl="1" algn="just">
              <a:lnSpc>
                <a:spcPct val="120000"/>
              </a:lnSpc>
            </a:pPr>
            <a:r>
              <a:rPr lang="zh-CN" altLang="en-US" sz="2400" b="1">
                <a:latin typeface="楷体_GB2312" pitchFamily="49" charset="-122"/>
                <a:ea typeface="楷体_GB2312" pitchFamily="49" charset="-122"/>
              </a:rPr>
              <a:t>调节器的输出可以停在任何数值上</a:t>
            </a:r>
            <a:r>
              <a:rPr lang="en-US" altLang="zh-CN" sz="2400" b="1">
                <a:latin typeface="楷体_GB2312" pitchFamily="49" charset="-122"/>
                <a:ea typeface="楷体_GB2312" pitchFamily="49" charset="-122"/>
              </a:rPr>
              <a:t>,</a:t>
            </a:r>
            <a:r>
              <a:rPr lang="zh-CN" altLang="en-US" sz="2400" b="1">
                <a:latin typeface="楷体_GB2312" pitchFamily="49" charset="-122"/>
                <a:ea typeface="楷体_GB2312" pitchFamily="49" charset="-122"/>
              </a:rPr>
              <a:t>即</a:t>
            </a:r>
            <a:r>
              <a:rPr lang="en-US" altLang="zh-CN" sz="2400" b="1">
                <a:latin typeface="楷体_GB2312" pitchFamily="49" charset="-122"/>
                <a:ea typeface="楷体_GB2312" pitchFamily="49" charset="-122"/>
              </a:rPr>
              <a:t>:</a:t>
            </a:r>
          </a:p>
          <a:p>
            <a:pPr marL="2024063" lvl="2" algn="just">
              <a:lnSpc>
                <a:spcPct val="120000"/>
              </a:lnSpc>
            </a:pPr>
            <a:r>
              <a:rPr lang="zh-CN" altLang="en-US" sz="2000" b="1">
                <a:latin typeface="楷体_GB2312" pitchFamily="49" charset="-122"/>
                <a:ea typeface="楷体_GB2312" pitchFamily="49" charset="-122"/>
              </a:rPr>
              <a:t>被控对象在负荷扰动下的调节过程结束后，被调量没有余差，而调节阀则可以停在新的负荷所要求的开度上。</a:t>
            </a:r>
          </a:p>
        </p:txBody>
      </p:sp>
      <p:graphicFrame>
        <p:nvGraphicFramePr>
          <p:cNvPr id="273412" name="Object 4"/>
          <p:cNvGraphicFramePr>
            <a:graphicFrameLocks noChangeAspect="1"/>
          </p:cNvGraphicFramePr>
          <p:nvPr/>
        </p:nvGraphicFramePr>
        <p:xfrm>
          <a:off x="395288" y="2924175"/>
          <a:ext cx="1392237" cy="611188"/>
        </p:xfrm>
        <a:graphic>
          <a:graphicData uri="http://schemas.openxmlformats.org/presentationml/2006/ole">
            <mc:AlternateContent xmlns:mc="http://schemas.openxmlformats.org/markup-compatibility/2006">
              <mc:Choice xmlns:v="urn:schemas-microsoft-com:vml" Requires="v">
                <p:oleObj spid="_x0000_s273416" name="公式" r:id="rId3" imgW="723600" imgH="317160" progId="Equation.3">
                  <p:embed/>
                </p:oleObj>
              </mc:Choice>
              <mc:Fallback>
                <p:oleObj name="公式" r:id="rId3" imgW="723600" imgH="31716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2924175"/>
                        <a:ext cx="1392237" cy="611188"/>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73413" name="Object 5"/>
          <p:cNvGraphicFramePr>
            <a:graphicFrameLocks noChangeAspect="1"/>
          </p:cNvGraphicFramePr>
          <p:nvPr/>
        </p:nvGraphicFramePr>
        <p:xfrm>
          <a:off x="323850" y="3789363"/>
          <a:ext cx="1657350" cy="1470025"/>
        </p:xfrm>
        <a:graphic>
          <a:graphicData uri="http://schemas.openxmlformats.org/presentationml/2006/ole">
            <mc:AlternateContent xmlns:mc="http://schemas.openxmlformats.org/markup-compatibility/2006">
              <mc:Choice xmlns:v="urn:schemas-microsoft-com:vml" Requires="v">
                <p:oleObj spid="_x0000_s273417" name="Visio" r:id="rId5" imgW="1768754" imgH="1569110" progId="Visio.Drawing.11">
                  <p:embed/>
                </p:oleObj>
              </mc:Choice>
              <mc:Fallback>
                <p:oleObj name="Visio" r:id="rId5" imgW="1768754" imgH="156911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3789363"/>
                        <a:ext cx="1657350" cy="1470025"/>
                      </a:xfrm>
                      <a:prstGeom prst="rect">
                        <a:avLst/>
                      </a:prstGeom>
                      <a:solidFill>
                        <a:srgbClr val="00FFFF"/>
                      </a:solidFill>
                    </p:spPr>
                  </p:pic>
                </p:oleObj>
              </mc:Fallback>
            </mc:AlternateContent>
          </a:graphicData>
        </a:graphic>
      </p:graphicFrame>
      <p:sp>
        <p:nvSpPr>
          <p:cNvPr id="273415" name="Rectangle 7"/>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6"/>
          <p:cNvSpPr>
            <a:spLocks noGrp="1"/>
          </p:cNvSpPr>
          <p:nvPr>
            <p:ph type="sldNum" sz="quarter" idx="12"/>
          </p:nvPr>
        </p:nvSpPr>
        <p:spPr/>
        <p:txBody>
          <a:bodyPr/>
          <a:lstStyle/>
          <a:p>
            <a:fld id="{4D3F2380-8387-4FDA-A56C-9584C4095177}" type="slidenum">
              <a:rPr lang="en-US" altLang="zh-CN"/>
              <a:pPr/>
              <a:t>35</a:t>
            </a:fld>
            <a:endParaRPr lang="en-US" altLang="zh-CN"/>
          </a:p>
        </p:txBody>
      </p:sp>
      <p:sp>
        <p:nvSpPr>
          <p:cNvPr id="274434" name="Rectangle 2"/>
          <p:cNvSpPr>
            <a:spLocks noGrp="1" noRot="1" noChangeArrowheads="1"/>
          </p:cNvSpPr>
          <p:nvPr>
            <p:ph type="body" sz="half" idx="1"/>
          </p:nvPr>
        </p:nvSpPr>
        <p:spPr>
          <a:xfrm>
            <a:off x="685800" y="981075"/>
            <a:ext cx="7694613" cy="5114925"/>
          </a:xfrm>
        </p:spPr>
        <p:txBody>
          <a:bodyPr/>
          <a:lstStyle/>
          <a:p>
            <a:pPr algn="just">
              <a:lnSpc>
                <a:spcPct val="90000"/>
              </a:lnSpc>
            </a:pPr>
            <a:r>
              <a:rPr lang="zh-CN" altLang="en-US" b="1">
                <a:latin typeface="楷体_GB2312" pitchFamily="49" charset="-122"/>
                <a:ea typeface="楷体_GB2312" pitchFamily="49" charset="-122"/>
              </a:rPr>
              <a:t>积分调节的稳定性</a:t>
            </a:r>
          </a:p>
          <a:p>
            <a:pPr lvl="1" algn="just">
              <a:lnSpc>
                <a:spcPct val="110000"/>
              </a:lnSpc>
            </a:pPr>
            <a:r>
              <a:rPr lang="zh-CN" altLang="en-US" b="1">
                <a:latin typeface="楷体_GB2312" pitchFamily="49" charset="-122"/>
                <a:ea typeface="楷体_GB2312" pitchFamily="49" charset="-122"/>
              </a:rPr>
              <a:t>它的稳定作用比</a:t>
            </a:r>
            <a:r>
              <a:rPr lang="en-US" altLang="zh-CN" b="1">
                <a:latin typeface="楷体_GB2312" pitchFamily="49" charset="-122"/>
                <a:ea typeface="楷体_GB2312" pitchFamily="49" charset="-122"/>
              </a:rPr>
              <a:t>P</a:t>
            </a:r>
            <a:r>
              <a:rPr lang="zh-CN" altLang="en-US" b="1">
                <a:latin typeface="楷体_GB2312" pitchFamily="49" charset="-122"/>
                <a:ea typeface="楷体_GB2312" pitchFamily="49" charset="-122"/>
              </a:rPr>
              <a:t>调节差，采用积分调节不可能得到稳定的系统。</a:t>
            </a:r>
          </a:p>
        </p:txBody>
      </p:sp>
      <p:graphicFrame>
        <p:nvGraphicFramePr>
          <p:cNvPr id="274435" name="Object 3"/>
          <p:cNvGraphicFramePr>
            <a:graphicFrameLocks noChangeAspect="1"/>
          </p:cNvGraphicFramePr>
          <p:nvPr>
            <p:ph sz="half" idx="2"/>
          </p:nvPr>
        </p:nvGraphicFramePr>
        <p:xfrm>
          <a:off x="1133475" y="3481388"/>
          <a:ext cx="3513138" cy="1123950"/>
        </p:xfrm>
        <a:graphic>
          <a:graphicData uri="http://schemas.openxmlformats.org/presentationml/2006/ole">
            <mc:AlternateContent xmlns:mc="http://schemas.openxmlformats.org/markup-compatibility/2006">
              <mc:Choice xmlns:v="urn:schemas-microsoft-com:vml" Requires="v">
                <p:oleObj spid="_x0000_s274439" name="Equation" r:id="rId3" imgW="1117440" imgH="419040" progId="Equation.DSMT4">
                  <p:embed/>
                </p:oleObj>
              </mc:Choice>
              <mc:Fallback>
                <p:oleObj name="Equation" r:id="rId3" imgW="1117440" imgH="41904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3475" y="3481388"/>
                        <a:ext cx="3513138" cy="1123950"/>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4436" name="AutoShape 4"/>
          <p:cNvSpPr>
            <a:spLocks noChangeArrowheads="1"/>
          </p:cNvSpPr>
          <p:nvPr/>
        </p:nvSpPr>
        <p:spPr bwMode="auto">
          <a:xfrm>
            <a:off x="4932363" y="2997200"/>
            <a:ext cx="1081087" cy="792163"/>
          </a:xfrm>
          <a:prstGeom prst="wedgeRectCallout">
            <a:avLst>
              <a:gd name="adj1" fmla="val -135167"/>
              <a:gd name="adj2" fmla="val 33569"/>
            </a:avLst>
          </a:prstGeom>
          <a:solidFill>
            <a:srgbClr val="00FF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US" altLang="zh-CN" sz="2400" b="1"/>
              <a:t>K=2</a:t>
            </a:r>
          </a:p>
          <a:p>
            <a:r>
              <a:rPr lang="en-US" altLang="zh-CN" sz="2400" b="1"/>
              <a:t>K=0.2</a:t>
            </a:r>
          </a:p>
        </p:txBody>
      </p:sp>
      <p:sp>
        <p:nvSpPr>
          <p:cNvPr id="274438" name="Rectangle 6"/>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4"/>
          <p:cNvSpPr>
            <a:spLocks noGrp="1"/>
          </p:cNvSpPr>
          <p:nvPr>
            <p:ph type="sldNum" sz="quarter" idx="12"/>
          </p:nvPr>
        </p:nvSpPr>
        <p:spPr/>
        <p:txBody>
          <a:bodyPr/>
          <a:lstStyle/>
          <a:p>
            <a:fld id="{84B3BCE4-C9A1-4511-AC0F-FC98BA2BF5F7}" type="slidenum">
              <a:rPr lang="en-US" altLang="zh-CN"/>
              <a:pPr/>
              <a:t>36</a:t>
            </a:fld>
            <a:endParaRPr lang="en-US" altLang="zh-CN"/>
          </a:p>
        </p:txBody>
      </p:sp>
      <p:pic>
        <p:nvPicPr>
          <p:cNvPr id="275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341438"/>
            <a:ext cx="4441825" cy="4824412"/>
          </a:xfrm>
          <a:prstGeom prst="rect">
            <a:avLst/>
          </a:prstGeom>
          <a:solidFill>
            <a:schemeClr val="bg2"/>
          </a:solidFill>
        </p:spPr>
      </p:pic>
      <p:pic>
        <p:nvPicPr>
          <p:cNvPr id="275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6300" y="1341438"/>
            <a:ext cx="4278313" cy="4824412"/>
          </a:xfrm>
          <a:prstGeom prst="rect">
            <a:avLst/>
          </a:prstGeom>
          <a:solidFill>
            <a:schemeClr val="bg2"/>
          </a:solidFill>
        </p:spPr>
      </p:pic>
      <p:sp>
        <p:nvSpPr>
          <p:cNvPr id="275460" name="Text Box 4"/>
          <p:cNvSpPr txBox="1">
            <a:spLocks noChangeArrowheads="1"/>
          </p:cNvSpPr>
          <p:nvPr/>
        </p:nvSpPr>
        <p:spPr bwMode="auto">
          <a:xfrm>
            <a:off x="3276600" y="1196975"/>
            <a:ext cx="1366838" cy="457200"/>
          </a:xfrm>
          <a:prstGeom prst="rect">
            <a:avLst/>
          </a:prstGeom>
          <a:solidFill>
            <a:schemeClr val="folHlink"/>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2400" b="1">
                <a:solidFill>
                  <a:schemeClr val="bg2"/>
                </a:solidFill>
              </a:rPr>
              <a:t>Z=P-N</a:t>
            </a:r>
          </a:p>
        </p:txBody>
      </p:sp>
      <p:graphicFrame>
        <p:nvGraphicFramePr>
          <p:cNvPr id="275461" name="Object 5"/>
          <p:cNvGraphicFramePr>
            <a:graphicFrameLocks noChangeAspect="1"/>
          </p:cNvGraphicFramePr>
          <p:nvPr>
            <p:ph/>
          </p:nvPr>
        </p:nvGraphicFramePr>
        <p:xfrm>
          <a:off x="773113" y="469900"/>
          <a:ext cx="2152650" cy="754063"/>
        </p:xfrm>
        <a:graphic>
          <a:graphicData uri="http://schemas.openxmlformats.org/presentationml/2006/ole">
            <mc:AlternateContent xmlns:mc="http://schemas.openxmlformats.org/markup-compatibility/2006">
              <mc:Choice xmlns:v="urn:schemas-microsoft-com:vml" Requires="v">
                <p:oleObj spid="_x0000_s275466" name="Equation" r:id="rId5" imgW="1117440" imgH="419040" progId="Equation.DSMT4">
                  <p:embed/>
                </p:oleObj>
              </mc:Choice>
              <mc:Fallback>
                <p:oleObj name="Equation" r:id="rId5" imgW="1117440" imgH="41904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3113" y="469900"/>
                        <a:ext cx="2152650" cy="754063"/>
                      </a:xfrm>
                      <a:prstGeom prst="rect">
                        <a:avLst/>
                      </a:prstGeom>
                      <a:solidFill>
                        <a:srgbClr val="FFFF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5462" name="Text Box 6"/>
          <p:cNvSpPr txBox="1">
            <a:spLocks noChangeArrowheads="1"/>
          </p:cNvSpPr>
          <p:nvPr/>
        </p:nvSpPr>
        <p:spPr bwMode="auto">
          <a:xfrm>
            <a:off x="2843213" y="1989138"/>
            <a:ext cx="1366837" cy="457200"/>
          </a:xfrm>
          <a:prstGeom prst="rect">
            <a:avLst/>
          </a:prstGeom>
          <a:solidFill>
            <a:srgbClr val="00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2400" b="1"/>
              <a:t>K=2</a:t>
            </a:r>
          </a:p>
        </p:txBody>
      </p:sp>
      <p:sp>
        <p:nvSpPr>
          <p:cNvPr id="275463" name="Text Box 7"/>
          <p:cNvSpPr txBox="1">
            <a:spLocks noChangeArrowheads="1"/>
          </p:cNvSpPr>
          <p:nvPr/>
        </p:nvSpPr>
        <p:spPr bwMode="auto">
          <a:xfrm>
            <a:off x="2844800" y="4292600"/>
            <a:ext cx="1366838" cy="457200"/>
          </a:xfrm>
          <a:prstGeom prst="rect">
            <a:avLst/>
          </a:prstGeom>
          <a:solidFill>
            <a:srgbClr val="00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2400" b="1"/>
              <a:t>K=0.2</a:t>
            </a:r>
          </a:p>
        </p:txBody>
      </p:sp>
      <p:sp>
        <p:nvSpPr>
          <p:cNvPr id="275465" name="Rectangle 9"/>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5"/>
          <p:cNvSpPr>
            <a:spLocks noGrp="1"/>
          </p:cNvSpPr>
          <p:nvPr>
            <p:ph type="sldNum" sz="quarter" idx="12"/>
          </p:nvPr>
        </p:nvSpPr>
        <p:spPr/>
        <p:txBody>
          <a:bodyPr/>
          <a:lstStyle/>
          <a:p>
            <a:fld id="{0C38D68A-E910-44CE-9F91-BFCF47D57A9E}" type="slidenum">
              <a:rPr lang="en-US" altLang="zh-CN"/>
              <a:pPr/>
              <a:t>37</a:t>
            </a:fld>
            <a:endParaRPr lang="en-US" altLang="zh-CN"/>
          </a:p>
        </p:txBody>
      </p:sp>
      <p:pic>
        <p:nvPicPr>
          <p:cNvPr id="276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463" y="1196975"/>
            <a:ext cx="4211637" cy="5111750"/>
          </a:xfrm>
          <a:prstGeom prst="rect">
            <a:avLst/>
          </a:prstGeom>
          <a:solidFill>
            <a:schemeClr val="bg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6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1196975"/>
            <a:ext cx="4105275" cy="5111750"/>
          </a:xfrm>
          <a:prstGeom prst="rect">
            <a:avLst/>
          </a:prstGeom>
          <a:solidFill>
            <a:schemeClr val="bg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6484" name="Text Box 4"/>
          <p:cNvSpPr txBox="1">
            <a:spLocks noChangeArrowheads="1"/>
          </p:cNvSpPr>
          <p:nvPr/>
        </p:nvSpPr>
        <p:spPr bwMode="auto">
          <a:xfrm>
            <a:off x="3276600" y="1052513"/>
            <a:ext cx="1152525" cy="457200"/>
          </a:xfrm>
          <a:prstGeom prst="rect">
            <a:avLst/>
          </a:prstGeom>
          <a:solidFill>
            <a:srgbClr val="FFFF66"/>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2400" b="1">
                <a:solidFill>
                  <a:schemeClr val="bg2"/>
                </a:solidFill>
              </a:rPr>
              <a:t>Z=P-N</a:t>
            </a:r>
          </a:p>
        </p:txBody>
      </p:sp>
      <p:graphicFrame>
        <p:nvGraphicFramePr>
          <p:cNvPr id="276485" name="Object 5"/>
          <p:cNvGraphicFramePr>
            <a:graphicFrameLocks noChangeAspect="1"/>
          </p:cNvGraphicFramePr>
          <p:nvPr/>
        </p:nvGraphicFramePr>
        <p:xfrm>
          <a:off x="971550" y="765175"/>
          <a:ext cx="1825625" cy="654050"/>
        </p:xfrm>
        <a:graphic>
          <a:graphicData uri="http://schemas.openxmlformats.org/presentationml/2006/ole">
            <mc:AlternateContent xmlns:mc="http://schemas.openxmlformats.org/markup-compatibility/2006">
              <mc:Choice xmlns:v="urn:schemas-microsoft-com:vml" Requires="v">
                <p:oleObj spid="_x0000_s276491" name="Equation" r:id="rId5" imgW="1168200" imgH="419040" progId="Equation.DSMT4">
                  <p:embed/>
                </p:oleObj>
              </mc:Choice>
              <mc:Fallback>
                <p:oleObj name="Equation" r:id="rId5" imgW="1168200" imgH="41904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550" y="765175"/>
                        <a:ext cx="1825625" cy="654050"/>
                      </a:xfrm>
                      <a:prstGeom prst="rect">
                        <a:avLst/>
                      </a:prstGeom>
                      <a:solidFill>
                        <a:srgbClr val="FFFF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486" name="Text Box 6"/>
          <p:cNvSpPr txBox="1">
            <a:spLocks noChangeArrowheads="1"/>
          </p:cNvSpPr>
          <p:nvPr/>
        </p:nvSpPr>
        <p:spPr bwMode="auto">
          <a:xfrm>
            <a:off x="2195513" y="1916113"/>
            <a:ext cx="1152525" cy="457200"/>
          </a:xfrm>
          <a:prstGeom prst="rect">
            <a:avLst/>
          </a:prstGeom>
          <a:solidFill>
            <a:srgbClr val="00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2400" b="1"/>
              <a:t>K=2</a:t>
            </a:r>
          </a:p>
        </p:txBody>
      </p:sp>
      <p:sp>
        <p:nvSpPr>
          <p:cNvPr id="276487" name="Text Box 7"/>
          <p:cNvSpPr txBox="1">
            <a:spLocks noChangeArrowheads="1"/>
          </p:cNvSpPr>
          <p:nvPr/>
        </p:nvSpPr>
        <p:spPr bwMode="auto">
          <a:xfrm>
            <a:off x="2195513" y="4292600"/>
            <a:ext cx="1152525" cy="457200"/>
          </a:xfrm>
          <a:prstGeom prst="rect">
            <a:avLst/>
          </a:prstGeom>
          <a:solidFill>
            <a:srgbClr val="00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2400" b="1"/>
              <a:t>K=0.2</a:t>
            </a:r>
          </a:p>
        </p:txBody>
      </p:sp>
      <p:sp>
        <p:nvSpPr>
          <p:cNvPr id="276490" name="Rectangle 10"/>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2D18CD99-8452-40D9-859E-68DE6E2B5D1C}" type="slidenum">
              <a:rPr lang="en-US" altLang="zh-CN"/>
              <a:pPr/>
              <a:t>38</a:t>
            </a:fld>
            <a:endParaRPr lang="en-US" altLang="zh-CN"/>
          </a:p>
        </p:txBody>
      </p:sp>
      <p:sp>
        <p:nvSpPr>
          <p:cNvPr id="279555" name="Rectangle 3"/>
          <p:cNvSpPr>
            <a:spLocks noGrp="1" noRot="1" noChangeArrowheads="1"/>
          </p:cNvSpPr>
          <p:nvPr>
            <p:ph type="body" idx="1"/>
          </p:nvPr>
        </p:nvSpPr>
        <p:spPr>
          <a:xfrm>
            <a:off x="685800" y="1323975"/>
            <a:ext cx="7772400" cy="4495800"/>
          </a:xfrm>
        </p:spPr>
        <p:txBody>
          <a:bodyPr/>
          <a:lstStyle/>
          <a:p>
            <a:r>
              <a:rPr lang="zh-CN" altLang="en-US" b="1">
                <a:latin typeface="楷体_GB2312" pitchFamily="49" charset="-122"/>
                <a:ea typeface="楷体_GB2312" pitchFamily="49" charset="-122"/>
              </a:rPr>
              <a:t>稳定作用比 </a:t>
            </a:r>
            <a:r>
              <a:rPr lang="en-US" altLang="zh-CN" b="1">
                <a:latin typeface="楷体_GB2312" pitchFamily="49" charset="-122"/>
                <a:ea typeface="楷体_GB2312" pitchFamily="49" charset="-122"/>
              </a:rPr>
              <a:t>P</a:t>
            </a:r>
            <a:r>
              <a:rPr lang="zh-CN" altLang="en-US" b="1">
                <a:latin typeface="楷体_GB2312" pitchFamily="49" charset="-122"/>
                <a:ea typeface="楷体_GB2312" pitchFamily="49" charset="-122"/>
              </a:rPr>
              <a:t>调节差</a:t>
            </a:r>
            <a:r>
              <a:rPr lang="zh-CN" altLang="en-US">
                <a:latin typeface="楷体_GB2312" pitchFamily="49" charset="-122"/>
                <a:ea typeface="楷体_GB2312" pitchFamily="49" charset="-122"/>
              </a:rPr>
              <a:t>。</a:t>
            </a:r>
          </a:p>
          <a:p>
            <a:r>
              <a:rPr lang="zh-CN" altLang="en-US" b="1">
                <a:latin typeface="楷体_GB2312" pitchFamily="49" charset="-122"/>
                <a:ea typeface="楷体_GB2312" pitchFamily="49" charset="-122"/>
              </a:rPr>
              <a:t>根据奈氏稳定判据可知，对于非自衡的被控对象采用 </a:t>
            </a:r>
            <a:r>
              <a:rPr lang="en-US" altLang="zh-CN" b="1">
                <a:latin typeface="楷体_GB2312" pitchFamily="49" charset="-122"/>
                <a:ea typeface="楷体_GB2312" pitchFamily="49" charset="-122"/>
              </a:rPr>
              <a:t>P</a:t>
            </a:r>
            <a:r>
              <a:rPr lang="zh-CN" altLang="en-US" b="1">
                <a:latin typeface="楷体_GB2312" pitchFamily="49" charset="-122"/>
                <a:ea typeface="楷体_GB2312" pitchFamily="49" charset="-122"/>
              </a:rPr>
              <a:t>调节时，只要加大比例带总可以使系统稳定</a:t>
            </a:r>
            <a:r>
              <a:rPr lang="en-US" altLang="zh-CN" b="1">
                <a:latin typeface="楷体_GB2312" pitchFamily="49" charset="-122"/>
                <a:ea typeface="楷体_GB2312" pitchFamily="49" charset="-122"/>
              </a:rPr>
              <a:t>(</a:t>
            </a:r>
            <a:r>
              <a:rPr lang="zh-CN" altLang="en-US" b="1">
                <a:latin typeface="楷体_GB2312" pitchFamily="49" charset="-122"/>
                <a:ea typeface="楷体_GB2312" pitchFamily="49" charset="-122"/>
              </a:rPr>
              <a:t>除非被控对象含有一个以上的积分环节</a:t>
            </a:r>
            <a:r>
              <a:rPr lang="en-US" altLang="zh-CN" b="1">
                <a:latin typeface="楷体_GB2312" pitchFamily="49" charset="-122"/>
                <a:ea typeface="楷体_GB2312" pitchFamily="49" charset="-122"/>
              </a:rPr>
              <a:t>)</a:t>
            </a:r>
            <a:r>
              <a:rPr lang="zh-CN" altLang="en-US" b="1">
                <a:latin typeface="楷体_GB2312" pitchFamily="49" charset="-122"/>
                <a:ea typeface="楷体_GB2312" pitchFamily="49" charset="-122"/>
              </a:rPr>
              <a:t>；如果采用 </a:t>
            </a:r>
            <a:r>
              <a:rPr lang="en-US" altLang="zh-CN" b="1">
                <a:latin typeface="楷体_GB2312" pitchFamily="49" charset="-122"/>
                <a:ea typeface="楷体_GB2312" pitchFamily="49" charset="-122"/>
              </a:rPr>
              <a:t>I</a:t>
            </a:r>
            <a:r>
              <a:rPr lang="zh-CN" altLang="en-US" b="1">
                <a:latin typeface="楷体_GB2312" pitchFamily="49" charset="-122"/>
                <a:ea typeface="楷体_GB2312" pitchFamily="49" charset="-122"/>
              </a:rPr>
              <a:t>调节则不可能得到稳定的系统。</a:t>
            </a:r>
          </a:p>
        </p:txBody>
      </p:sp>
      <p:sp>
        <p:nvSpPr>
          <p:cNvPr id="279556" name="Rectangle 4"/>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5BADB044-BDCE-4C82-BC64-A82AB0573CBF}" type="slidenum">
              <a:rPr lang="en-US" altLang="zh-CN"/>
              <a:pPr/>
              <a:t>39</a:t>
            </a:fld>
            <a:endParaRPr lang="en-US" altLang="zh-CN"/>
          </a:p>
        </p:txBody>
      </p:sp>
      <p:sp>
        <p:nvSpPr>
          <p:cNvPr id="277506" name="Rectangle 2"/>
          <p:cNvSpPr>
            <a:spLocks noGrp="1" noRot="1" noChangeArrowheads="1"/>
          </p:cNvSpPr>
          <p:nvPr>
            <p:ph type="body" idx="1"/>
          </p:nvPr>
        </p:nvSpPr>
        <p:spPr>
          <a:xfrm>
            <a:off x="468313" y="908050"/>
            <a:ext cx="7785100" cy="4711700"/>
          </a:xfrm>
        </p:spPr>
        <p:txBody>
          <a:bodyPr/>
          <a:lstStyle/>
          <a:p>
            <a:pPr algn="just">
              <a:lnSpc>
                <a:spcPct val="90000"/>
              </a:lnSpc>
            </a:pPr>
            <a:r>
              <a:rPr lang="zh-CN" altLang="en-US" sz="2800" b="1">
                <a:latin typeface="楷体_GB2312" pitchFamily="49" charset="-122"/>
                <a:ea typeface="楷体_GB2312" pitchFamily="49" charset="-122"/>
              </a:rPr>
              <a:t>积分调节的滞后性</a:t>
            </a:r>
          </a:p>
          <a:p>
            <a:pPr lvl="1" algn="just">
              <a:lnSpc>
                <a:spcPct val="110000"/>
              </a:lnSpc>
            </a:pPr>
            <a:r>
              <a:rPr lang="zh-CN" altLang="en-US" sz="2400" b="1">
                <a:latin typeface="楷体_GB2312" pitchFamily="49" charset="-122"/>
                <a:ea typeface="楷体_GB2312" pitchFamily="49" charset="-122"/>
              </a:rPr>
              <a:t>对于同一个被控对象，采用</a:t>
            </a:r>
            <a:r>
              <a:rPr lang="en-US" altLang="zh-CN" sz="2400" b="1">
                <a:latin typeface="楷体_GB2312" pitchFamily="49" charset="-122"/>
                <a:ea typeface="楷体_GB2312" pitchFamily="49" charset="-122"/>
              </a:rPr>
              <a:t>I</a:t>
            </a:r>
            <a:r>
              <a:rPr lang="zh-CN" altLang="en-US" sz="2400" b="1">
                <a:latin typeface="楷体_GB2312" pitchFamily="49" charset="-122"/>
                <a:ea typeface="楷体_GB2312" pitchFamily="49" charset="-122"/>
              </a:rPr>
              <a:t>调节时其调节过程的进行总比采用</a:t>
            </a:r>
            <a:r>
              <a:rPr lang="en-US" altLang="zh-CN" sz="2400" b="1">
                <a:latin typeface="楷体_GB2312" pitchFamily="49" charset="-122"/>
                <a:ea typeface="楷体_GB2312" pitchFamily="49" charset="-122"/>
              </a:rPr>
              <a:t>P</a:t>
            </a:r>
            <a:r>
              <a:rPr lang="zh-CN" altLang="en-US" sz="2400" b="1">
                <a:latin typeface="楷体_GB2312" pitchFamily="49" charset="-122"/>
                <a:ea typeface="楷体_GB2312" pitchFamily="49" charset="-122"/>
              </a:rPr>
              <a:t>调节时缓慢，除非积分速度无穷大，否则</a:t>
            </a:r>
            <a:r>
              <a:rPr lang="en-US" altLang="zh-CN" sz="2400" b="1">
                <a:latin typeface="楷体_GB2312" pitchFamily="49" charset="-122"/>
                <a:ea typeface="楷体_GB2312" pitchFamily="49" charset="-122"/>
              </a:rPr>
              <a:t>I</a:t>
            </a:r>
            <a:r>
              <a:rPr lang="zh-CN" altLang="en-US" sz="2400" b="1">
                <a:latin typeface="楷体_GB2312" pitchFamily="49" charset="-122"/>
                <a:ea typeface="楷体_GB2312" pitchFamily="49" charset="-122"/>
              </a:rPr>
              <a:t>调节就不可能像</a:t>
            </a:r>
            <a:r>
              <a:rPr lang="en-US" altLang="zh-CN" sz="2400" b="1">
                <a:latin typeface="楷体_GB2312" pitchFamily="49" charset="-122"/>
                <a:ea typeface="楷体_GB2312" pitchFamily="49" charset="-122"/>
              </a:rPr>
              <a:t>P</a:t>
            </a:r>
            <a:r>
              <a:rPr lang="zh-CN" altLang="en-US" sz="2400" b="1">
                <a:latin typeface="楷体_GB2312" pitchFamily="49" charset="-122"/>
                <a:ea typeface="楷体_GB2312" pitchFamily="49" charset="-122"/>
              </a:rPr>
              <a:t>调节那样及时对偏差加以响应，而是滞后于偏差的变化，它的滞后特性使其难以对干扰进行及时控制。</a:t>
            </a:r>
          </a:p>
          <a:p>
            <a:pPr lvl="1" algn="just">
              <a:lnSpc>
                <a:spcPct val="110000"/>
              </a:lnSpc>
            </a:pPr>
            <a:r>
              <a:rPr lang="zh-CN" altLang="en-US" sz="2400" b="1">
                <a:latin typeface="楷体_GB2312" pitchFamily="49" charset="-122"/>
                <a:ea typeface="楷体_GB2312" pitchFamily="49" charset="-122"/>
              </a:rPr>
              <a:t>所以一般在工业中，很少单独使用</a:t>
            </a:r>
            <a:r>
              <a:rPr lang="en-US" altLang="zh-CN" sz="2400" b="1">
                <a:latin typeface="楷体_GB2312" pitchFamily="49" charset="-122"/>
                <a:ea typeface="楷体_GB2312" pitchFamily="49" charset="-122"/>
              </a:rPr>
              <a:t>I</a:t>
            </a:r>
            <a:r>
              <a:rPr lang="zh-CN" altLang="en-US" sz="2400" b="1">
                <a:latin typeface="楷体_GB2312" pitchFamily="49" charset="-122"/>
                <a:ea typeface="楷体_GB2312" pitchFamily="49" charset="-122"/>
              </a:rPr>
              <a:t>调节，而基本采用</a:t>
            </a:r>
            <a:r>
              <a:rPr lang="en-US" altLang="zh-CN" sz="2400" b="1">
                <a:latin typeface="楷体_GB2312" pitchFamily="49" charset="-122"/>
                <a:ea typeface="楷体_GB2312" pitchFamily="49" charset="-122"/>
              </a:rPr>
              <a:t>PI</a:t>
            </a:r>
            <a:r>
              <a:rPr lang="zh-CN" altLang="en-US" sz="2400" b="1">
                <a:latin typeface="楷体_GB2312" pitchFamily="49" charset="-122"/>
                <a:ea typeface="楷体_GB2312" pitchFamily="49" charset="-122"/>
              </a:rPr>
              <a:t>调节代替纯</a:t>
            </a:r>
            <a:r>
              <a:rPr lang="en-US" altLang="zh-CN" sz="2400" b="1">
                <a:latin typeface="楷体_GB2312" pitchFamily="49" charset="-122"/>
                <a:ea typeface="楷体_GB2312" pitchFamily="49" charset="-122"/>
              </a:rPr>
              <a:t>I</a:t>
            </a:r>
            <a:r>
              <a:rPr lang="zh-CN" altLang="en-US" sz="2400" b="1">
                <a:latin typeface="楷体_GB2312" pitchFamily="49" charset="-122"/>
                <a:ea typeface="楷体_GB2312" pitchFamily="49" charset="-122"/>
              </a:rPr>
              <a:t>调节。</a:t>
            </a:r>
          </a:p>
        </p:txBody>
      </p:sp>
      <p:graphicFrame>
        <p:nvGraphicFramePr>
          <p:cNvPr id="277507" name="Object 3"/>
          <p:cNvGraphicFramePr>
            <a:graphicFrameLocks noChangeAspect="1"/>
          </p:cNvGraphicFramePr>
          <p:nvPr/>
        </p:nvGraphicFramePr>
        <p:xfrm>
          <a:off x="2555875" y="4437063"/>
          <a:ext cx="3887788" cy="2139950"/>
        </p:xfrm>
        <a:graphic>
          <a:graphicData uri="http://schemas.openxmlformats.org/presentationml/2006/ole">
            <mc:AlternateContent xmlns:mc="http://schemas.openxmlformats.org/markup-compatibility/2006">
              <mc:Choice xmlns:v="urn:schemas-microsoft-com:vml" Requires="v">
                <p:oleObj spid="_x0000_s277510" name="Visio" r:id="rId3" imgW="1768754" imgH="1569110" progId="Visio.Drawing.11">
                  <p:embed/>
                </p:oleObj>
              </mc:Choice>
              <mc:Fallback>
                <p:oleObj name="Visio" r:id="rId3" imgW="1768754" imgH="156911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875" y="4437063"/>
                        <a:ext cx="3887788" cy="2139950"/>
                      </a:xfrm>
                      <a:prstGeom prst="rect">
                        <a:avLst/>
                      </a:prstGeom>
                      <a:solidFill>
                        <a:schemeClr val="bg1"/>
                      </a:solidFill>
                    </p:spPr>
                  </p:pic>
                </p:oleObj>
              </mc:Fallback>
            </mc:AlternateContent>
          </a:graphicData>
        </a:graphic>
      </p:graphicFrame>
      <p:sp>
        <p:nvSpPr>
          <p:cNvPr id="277509" name="Rectangle 5"/>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灯片编号占位符 5"/>
          <p:cNvSpPr>
            <a:spLocks noGrp="1"/>
          </p:cNvSpPr>
          <p:nvPr>
            <p:ph type="sldNum" sz="quarter" idx="12"/>
          </p:nvPr>
        </p:nvSpPr>
        <p:spPr/>
        <p:txBody>
          <a:bodyPr/>
          <a:lstStyle/>
          <a:p>
            <a:fld id="{068AF216-5391-48A5-AFA3-5FDD714347B5}" type="slidenum">
              <a:rPr lang="en-US" altLang="zh-CN"/>
              <a:pPr/>
              <a:t>4</a:t>
            </a:fld>
            <a:endParaRPr lang="en-US" altLang="zh-CN"/>
          </a:p>
        </p:txBody>
      </p:sp>
      <p:sp>
        <p:nvSpPr>
          <p:cNvPr id="256004" name="Rectangle 4"/>
          <p:cNvSpPr>
            <a:spLocks noGrp="1" noChangeArrowheads="1"/>
          </p:cNvSpPr>
          <p:nvPr>
            <p:ph type="body" idx="1"/>
          </p:nvPr>
        </p:nvSpPr>
        <p:spPr>
          <a:xfrm>
            <a:off x="685800" y="620713"/>
            <a:ext cx="7772400" cy="5475287"/>
          </a:xfrm>
          <a:noFill/>
          <a:ln/>
        </p:spPr>
        <p:txBody>
          <a:bodyPr/>
          <a:lstStyle/>
          <a:p>
            <a:r>
              <a:rPr lang="zh-CN" altLang="en-US" b="1">
                <a:ea typeface="楷体_GB2312" pitchFamily="49" charset="-122"/>
              </a:rPr>
              <a:t>反馈控制</a:t>
            </a:r>
          </a:p>
        </p:txBody>
      </p:sp>
      <p:grpSp>
        <p:nvGrpSpPr>
          <p:cNvPr id="256005" name="Group 5"/>
          <p:cNvGrpSpPr>
            <a:grpSpLocks/>
          </p:cNvGrpSpPr>
          <p:nvPr/>
        </p:nvGrpSpPr>
        <p:grpSpPr bwMode="auto">
          <a:xfrm>
            <a:off x="1476375" y="1700213"/>
            <a:ext cx="6913563" cy="2557462"/>
            <a:chOff x="612" y="1864"/>
            <a:chExt cx="4355" cy="1611"/>
          </a:xfrm>
        </p:grpSpPr>
        <p:sp>
          <p:nvSpPr>
            <p:cNvPr id="256006" name="Line 6"/>
            <p:cNvSpPr>
              <a:spLocks noChangeShapeType="1"/>
            </p:cNvSpPr>
            <p:nvPr/>
          </p:nvSpPr>
          <p:spPr bwMode="auto">
            <a:xfrm>
              <a:off x="748" y="2272"/>
              <a:ext cx="40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07" name="Oval 7"/>
            <p:cNvSpPr>
              <a:spLocks noChangeArrowheads="1"/>
            </p:cNvSpPr>
            <p:nvPr/>
          </p:nvSpPr>
          <p:spPr bwMode="auto">
            <a:xfrm>
              <a:off x="1157" y="2227"/>
              <a:ext cx="90" cy="91"/>
            </a:xfrm>
            <a:prstGeom prst="ellipse">
              <a:avLst/>
            </a:prstGeom>
            <a:noFill/>
            <a:ln w="12700" algn="ctr">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6008" name="Line 8"/>
            <p:cNvSpPr>
              <a:spLocks noChangeShapeType="1"/>
            </p:cNvSpPr>
            <p:nvPr/>
          </p:nvSpPr>
          <p:spPr bwMode="auto">
            <a:xfrm>
              <a:off x="1247" y="2272"/>
              <a:ext cx="31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09" name="Rectangle 9"/>
            <p:cNvSpPr>
              <a:spLocks noChangeArrowheads="1"/>
            </p:cNvSpPr>
            <p:nvPr/>
          </p:nvSpPr>
          <p:spPr bwMode="auto">
            <a:xfrm>
              <a:off x="1565" y="2136"/>
              <a:ext cx="589" cy="273"/>
            </a:xfrm>
            <a:prstGeom prst="rect">
              <a:avLst/>
            </a:prstGeom>
            <a:noFill/>
            <a:ln w="12700" algn="ctr">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6010" name="Line 10"/>
            <p:cNvSpPr>
              <a:spLocks noChangeShapeType="1"/>
            </p:cNvSpPr>
            <p:nvPr/>
          </p:nvSpPr>
          <p:spPr bwMode="auto">
            <a:xfrm>
              <a:off x="2154" y="2272"/>
              <a:ext cx="318"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11" name="Rectangle 11"/>
            <p:cNvSpPr>
              <a:spLocks noChangeArrowheads="1"/>
            </p:cNvSpPr>
            <p:nvPr/>
          </p:nvSpPr>
          <p:spPr bwMode="auto">
            <a:xfrm>
              <a:off x="2472" y="2136"/>
              <a:ext cx="589" cy="273"/>
            </a:xfrm>
            <a:prstGeom prst="rect">
              <a:avLst/>
            </a:prstGeom>
            <a:noFill/>
            <a:ln w="12700" algn="ctr">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6012" name="Line 12"/>
            <p:cNvSpPr>
              <a:spLocks noChangeShapeType="1"/>
            </p:cNvSpPr>
            <p:nvPr/>
          </p:nvSpPr>
          <p:spPr bwMode="auto">
            <a:xfrm>
              <a:off x="4013" y="2272"/>
              <a:ext cx="409"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13" name="Line 13"/>
            <p:cNvSpPr>
              <a:spLocks noChangeShapeType="1"/>
            </p:cNvSpPr>
            <p:nvPr/>
          </p:nvSpPr>
          <p:spPr bwMode="auto">
            <a:xfrm>
              <a:off x="4105" y="2272"/>
              <a:ext cx="0" cy="59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14" name="Line 14"/>
            <p:cNvSpPr>
              <a:spLocks noChangeShapeType="1"/>
            </p:cNvSpPr>
            <p:nvPr/>
          </p:nvSpPr>
          <p:spPr bwMode="auto">
            <a:xfrm>
              <a:off x="3062" y="2272"/>
              <a:ext cx="272" cy="0"/>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15" name="Rectangle 15"/>
            <p:cNvSpPr>
              <a:spLocks noChangeArrowheads="1"/>
            </p:cNvSpPr>
            <p:nvPr/>
          </p:nvSpPr>
          <p:spPr bwMode="auto">
            <a:xfrm>
              <a:off x="3334" y="2136"/>
              <a:ext cx="680" cy="273"/>
            </a:xfrm>
            <a:prstGeom prst="rect">
              <a:avLst/>
            </a:prstGeom>
            <a:noFill/>
            <a:ln w="12700" algn="ctr">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6016" name="Line 16"/>
            <p:cNvSpPr>
              <a:spLocks noChangeShapeType="1"/>
            </p:cNvSpPr>
            <p:nvPr/>
          </p:nvSpPr>
          <p:spPr bwMode="auto">
            <a:xfrm flipH="1">
              <a:off x="3561" y="2862"/>
              <a:ext cx="544"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17" name="Rectangle 17"/>
            <p:cNvSpPr>
              <a:spLocks noChangeArrowheads="1"/>
            </p:cNvSpPr>
            <p:nvPr/>
          </p:nvSpPr>
          <p:spPr bwMode="auto">
            <a:xfrm>
              <a:off x="2699" y="2725"/>
              <a:ext cx="862" cy="273"/>
            </a:xfrm>
            <a:prstGeom prst="rect">
              <a:avLst/>
            </a:prstGeom>
            <a:noFill/>
            <a:ln w="12700" algn="ctr">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56018" name="Line 18"/>
            <p:cNvSpPr>
              <a:spLocks noChangeShapeType="1"/>
            </p:cNvSpPr>
            <p:nvPr/>
          </p:nvSpPr>
          <p:spPr bwMode="auto">
            <a:xfrm flipH="1">
              <a:off x="1202" y="2862"/>
              <a:ext cx="149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19" name="Line 19"/>
            <p:cNvSpPr>
              <a:spLocks noChangeShapeType="1"/>
            </p:cNvSpPr>
            <p:nvPr/>
          </p:nvSpPr>
          <p:spPr bwMode="auto">
            <a:xfrm flipV="1">
              <a:off x="1202" y="2318"/>
              <a:ext cx="0" cy="544"/>
            </a:xfrm>
            <a:prstGeom prst="line">
              <a:avLst/>
            </a:prstGeom>
            <a:noFill/>
            <a:ln w="1270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56020" name="Text Box 20"/>
            <p:cNvSpPr txBox="1">
              <a:spLocks noChangeArrowheads="1"/>
            </p:cNvSpPr>
            <p:nvPr/>
          </p:nvSpPr>
          <p:spPr bwMode="auto">
            <a:xfrm>
              <a:off x="1565" y="2136"/>
              <a:ext cx="6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000" b="1">
                  <a:latin typeface="Times New Roman" pitchFamily="18" charset="0"/>
                  <a:ea typeface="楷体_GB2312" pitchFamily="49" charset="-122"/>
                </a:rPr>
                <a:t>控制器</a:t>
              </a:r>
            </a:p>
          </p:txBody>
        </p:sp>
        <p:sp>
          <p:nvSpPr>
            <p:cNvPr id="256021" name="Text Box 21"/>
            <p:cNvSpPr txBox="1">
              <a:spLocks noChangeArrowheads="1"/>
            </p:cNvSpPr>
            <p:nvPr/>
          </p:nvSpPr>
          <p:spPr bwMode="auto">
            <a:xfrm>
              <a:off x="2426" y="2136"/>
              <a:ext cx="6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000" b="1">
                  <a:latin typeface="Times New Roman" pitchFamily="18" charset="0"/>
                  <a:ea typeface="楷体_GB2312" pitchFamily="49" charset="-122"/>
                </a:rPr>
                <a:t>执行器</a:t>
              </a:r>
            </a:p>
          </p:txBody>
        </p:sp>
        <p:sp>
          <p:nvSpPr>
            <p:cNvPr id="256022" name="Text Box 22"/>
            <p:cNvSpPr txBox="1">
              <a:spLocks noChangeArrowheads="1"/>
            </p:cNvSpPr>
            <p:nvPr/>
          </p:nvSpPr>
          <p:spPr bwMode="auto">
            <a:xfrm>
              <a:off x="3288" y="2136"/>
              <a:ext cx="77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000" b="1">
                  <a:latin typeface="Times New Roman" pitchFamily="18" charset="0"/>
                  <a:ea typeface="楷体_GB2312" pitchFamily="49" charset="-122"/>
                </a:rPr>
                <a:t>被控对象</a:t>
              </a:r>
            </a:p>
          </p:txBody>
        </p:sp>
        <p:sp>
          <p:nvSpPr>
            <p:cNvPr id="256023" name="Text Box 23"/>
            <p:cNvSpPr txBox="1">
              <a:spLocks noChangeArrowheads="1"/>
            </p:cNvSpPr>
            <p:nvPr/>
          </p:nvSpPr>
          <p:spPr bwMode="auto">
            <a:xfrm>
              <a:off x="2653" y="2726"/>
              <a:ext cx="113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000" b="1">
                  <a:latin typeface="Times New Roman" pitchFamily="18" charset="0"/>
                  <a:ea typeface="楷体_GB2312" pitchFamily="49" charset="-122"/>
                </a:rPr>
                <a:t>测量</a:t>
              </a:r>
              <a:r>
                <a:rPr lang="en-US" altLang="zh-CN" sz="2000" b="1">
                  <a:latin typeface="Times New Roman" pitchFamily="18" charset="0"/>
                  <a:ea typeface="楷体_GB2312" pitchFamily="49" charset="-122"/>
                </a:rPr>
                <a:t>/</a:t>
              </a:r>
              <a:r>
                <a:rPr lang="zh-CN" altLang="en-US" sz="2000" b="1">
                  <a:latin typeface="Times New Roman" pitchFamily="18" charset="0"/>
                  <a:ea typeface="楷体_GB2312" pitchFamily="49" charset="-122"/>
                </a:rPr>
                <a:t>变送器</a:t>
              </a:r>
            </a:p>
          </p:txBody>
        </p:sp>
        <p:sp>
          <p:nvSpPr>
            <p:cNvPr id="256024" name="Text Box 24"/>
            <p:cNvSpPr txBox="1">
              <a:spLocks noChangeArrowheads="1"/>
            </p:cNvSpPr>
            <p:nvPr/>
          </p:nvSpPr>
          <p:spPr bwMode="auto">
            <a:xfrm>
              <a:off x="1202" y="2182"/>
              <a:ext cx="318"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zh-CN" sz="3200" b="1">
                  <a:latin typeface="Times New Roman" pitchFamily="18" charset="0"/>
                  <a:ea typeface="楷体_GB2312" pitchFamily="49" charset="-122"/>
                </a:rPr>
                <a:t>-</a:t>
              </a:r>
            </a:p>
          </p:txBody>
        </p:sp>
        <p:sp>
          <p:nvSpPr>
            <p:cNvPr id="256025" name="Text Box 25"/>
            <p:cNvSpPr txBox="1">
              <a:spLocks noChangeArrowheads="1"/>
            </p:cNvSpPr>
            <p:nvPr/>
          </p:nvSpPr>
          <p:spPr bwMode="auto">
            <a:xfrm>
              <a:off x="930" y="2182"/>
              <a:ext cx="31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zh-CN" sz="2400" b="1">
                  <a:latin typeface="Times New Roman" pitchFamily="18" charset="0"/>
                  <a:ea typeface="楷体_GB2312" pitchFamily="49" charset="-122"/>
                </a:rPr>
                <a:t>+</a:t>
              </a:r>
            </a:p>
          </p:txBody>
        </p:sp>
        <p:sp>
          <p:nvSpPr>
            <p:cNvPr id="256026" name="Text Box 26"/>
            <p:cNvSpPr txBox="1">
              <a:spLocks noChangeArrowheads="1"/>
            </p:cNvSpPr>
            <p:nvPr/>
          </p:nvSpPr>
          <p:spPr bwMode="auto">
            <a:xfrm>
              <a:off x="612" y="2000"/>
              <a:ext cx="6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000" b="1">
                  <a:latin typeface="Times New Roman" pitchFamily="18" charset="0"/>
                  <a:ea typeface="楷体_GB2312" pitchFamily="49" charset="-122"/>
                </a:rPr>
                <a:t>目标</a:t>
              </a:r>
            </a:p>
          </p:txBody>
        </p:sp>
        <p:sp>
          <p:nvSpPr>
            <p:cNvPr id="256027" name="Text Box 27"/>
            <p:cNvSpPr txBox="1">
              <a:spLocks noChangeArrowheads="1"/>
            </p:cNvSpPr>
            <p:nvPr/>
          </p:nvSpPr>
          <p:spPr bwMode="auto">
            <a:xfrm>
              <a:off x="1156" y="2000"/>
              <a:ext cx="63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000" b="1">
                  <a:latin typeface="Times New Roman" pitchFamily="18" charset="0"/>
                  <a:ea typeface="楷体_GB2312" pitchFamily="49" charset="-122"/>
                </a:rPr>
                <a:t>误差</a:t>
              </a:r>
            </a:p>
          </p:txBody>
        </p:sp>
        <p:sp>
          <p:nvSpPr>
            <p:cNvPr id="256028" name="Text Box 28"/>
            <p:cNvSpPr txBox="1">
              <a:spLocks noChangeArrowheads="1"/>
            </p:cNvSpPr>
            <p:nvPr/>
          </p:nvSpPr>
          <p:spPr bwMode="auto">
            <a:xfrm>
              <a:off x="4150" y="2000"/>
              <a:ext cx="8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000" b="1">
                  <a:latin typeface="Times New Roman" pitchFamily="18" charset="0"/>
                  <a:ea typeface="楷体_GB2312" pitchFamily="49" charset="-122"/>
                </a:rPr>
                <a:t>输出</a:t>
              </a:r>
            </a:p>
          </p:txBody>
        </p:sp>
        <p:sp>
          <p:nvSpPr>
            <p:cNvPr id="256029" name="Rectangle 29"/>
            <p:cNvSpPr>
              <a:spLocks noChangeArrowheads="1"/>
            </p:cNvSpPr>
            <p:nvPr/>
          </p:nvSpPr>
          <p:spPr bwMode="auto">
            <a:xfrm>
              <a:off x="2290" y="1864"/>
              <a:ext cx="1769" cy="1225"/>
            </a:xfrm>
            <a:prstGeom prst="rect">
              <a:avLst/>
            </a:prstGeom>
            <a:noFill/>
            <a:ln w="28575" algn="ctr">
              <a:solidFill>
                <a:schemeClr val="tx1"/>
              </a:solidFill>
              <a:prstDash val="dash"/>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zh-CN" sz="2400">
                <a:solidFill>
                  <a:srgbClr val="FF3300"/>
                </a:solidFill>
                <a:latin typeface="Times New Roman" pitchFamily="18" charset="0"/>
              </a:endParaRPr>
            </a:p>
          </p:txBody>
        </p:sp>
        <p:sp>
          <p:nvSpPr>
            <p:cNvPr id="256030" name="Text Box 30"/>
            <p:cNvSpPr txBox="1">
              <a:spLocks noChangeArrowheads="1"/>
            </p:cNvSpPr>
            <p:nvPr/>
          </p:nvSpPr>
          <p:spPr bwMode="auto">
            <a:xfrm>
              <a:off x="2789" y="3225"/>
              <a:ext cx="8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zh-CN" altLang="en-US" sz="2000" b="1">
                  <a:latin typeface="Times New Roman" pitchFamily="18" charset="0"/>
                  <a:ea typeface="楷体_GB2312" pitchFamily="49" charset="-122"/>
                </a:rPr>
                <a:t>广义对象</a:t>
              </a:r>
            </a:p>
          </p:txBody>
        </p:sp>
      </p:grpSp>
      <p:grpSp>
        <p:nvGrpSpPr>
          <p:cNvPr id="256031" name="Group 31"/>
          <p:cNvGrpSpPr>
            <a:grpSpLocks/>
          </p:cNvGrpSpPr>
          <p:nvPr/>
        </p:nvGrpSpPr>
        <p:grpSpPr bwMode="auto">
          <a:xfrm>
            <a:off x="250825" y="3789363"/>
            <a:ext cx="4465638" cy="3068637"/>
            <a:chOff x="340" y="2964"/>
            <a:chExt cx="1769" cy="1086"/>
          </a:xfrm>
        </p:grpSpPr>
        <p:pic>
          <p:nvPicPr>
            <p:cNvPr id="256032" name="Picture 3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 y="2964"/>
              <a:ext cx="1769"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3" name="Line 33"/>
            <p:cNvSpPr>
              <a:spLocks noChangeShapeType="1"/>
            </p:cNvSpPr>
            <p:nvPr/>
          </p:nvSpPr>
          <p:spPr bwMode="auto">
            <a:xfrm>
              <a:off x="1474" y="3430"/>
              <a:ext cx="363" cy="0"/>
            </a:xfrm>
            <a:prstGeom prst="line">
              <a:avLst/>
            </a:prstGeom>
            <a:noFill/>
            <a:ln w="12700">
              <a:solidFill>
                <a:srgbClr val="FF3300"/>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256038" name="AutoShape 38"/>
          <p:cNvSpPr>
            <a:spLocks noChangeArrowheads="1"/>
          </p:cNvSpPr>
          <p:nvPr>
            <p:ph type="title"/>
          </p:nvPr>
        </p:nvSpPr>
        <p:spPr>
          <a:xfrm>
            <a:off x="2339975" y="1341438"/>
            <a:ext cx="1319213" cy="425450"/>
          </a:xfrm>
          <a:prstGeom prst="wedgeRectCallout">
            <a:avLst>
              <a:gd name="adj1" fmla="val 40662"/>
              <a:gd name="adj2" fmla="val 126491"/>
            </a:avLst>
          </a:prstGeom>
          <a:solidFill>
            <a:schemeClr val="accent1"/>
          </a:solidFill>
          <a:ln w="12700" algn="ctr">
            <a:solidFill>
              <a:schemeClr val="tx1"/>
            </a:solidFill>
            <a:miter lim="800000"/>
            <a:headEnd type="none" w="sm" len="sm"/>
            <a:tailEnd type="none" w="sm" len="sm"/>
          </a:ln>
        </p:spPr>
        <p:txBody>
          <a:bodyPr lIns="92075" tIns="46038" rIns="92075" bIns="46038"/>
          <a:lstStyle/>
          <a:p>
            <a:pPr eaLnBrk="0" hangingPunct="0"/>
            <a:r>
              <a:rPr lang="en-US" altLang="zh-CN" sz="2800"/>
              <a:t>PID</a:t>
            </a:r>
          </a:p>
        </p:txBody>
      </p:sp>
      <p:sp>
        <p:nvSpPr>
          <p:cNvPr id="256039" name="Rectangle 39"/>
          <p:cNvSpPr>
            <a:spLocks noChangeArrowheads="1"/>
          </p:cNvSpPr>
          <p:nvPr/>
        </p:nvSpPr>
        <p:spPr bwMode="auto">
          <a:xfrm>
            <a:off x="611188" y="0"/>
            <a:ext cx="77724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600" b="1">
                <a:solidFill>
                  <a:schemeClr val="folHlink"/>
                </a:solidFill>
                <a:latin typeface="楷体_GB2312" pitchFamily="49" charset="-122"/>
                <a:ea typeface="楷体_GB2312" pitchFamily="49" charset="-122"/>
              </a:rPr>
              <a:t>4.l  PID</a:t>
            </a:r>
            <a:r>
              <a:rPr lang="zh-CN" altLang="en-US" sz="3600" b="1">
                <a:solidFill>
                  <a:schemeClr val="folHlink"/>
                </a:solidFill>
                <a:latin typeface="楷体_GB2312" pitchFamily="49" charset="-122"/>
                <a:ea typeface="楷体_GB2312" pitchFamily="49" charset="-122"/>
              </a:rPr>
              <a:t>控制的特点</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6038"/>
                                        </p:tgtEl>
                                        <p:attrNameLst>
                                          <p:attrName>style.visibility</p:attrName>
                                        </p:attrNameLst>
                                      </p:cBhvr>
                                      <p:to>
                                        <p:strVal val="visible"/>
                                      </p:to>
                                    </p:set>
                                    <p:animEffect transition="in" filter="blinds(horizontal)">
                                      <p:cBhvr>
                                        <p:cTn id="7" dur="500"/>
                                        <p:tgtEl>
                                          <p:spTgt spid="256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7"/>
          <p:cNvSpPr>
            <a:spLocks noGrp="1"/>
          </p:cNvSpPr>
          <p:nvPr>
            <p:ph type="sldNum" sz="quarter" idx="12"/>
          </p:nvPr>
        </p:nvSpPr>
        <p:spPr/>
        <p:txBody>
          <a:bodyPr/>
          <a:lstStyle/>
          <a:p>
            <a:fld id="{FB9CE374-0003-42FE-BD1D-3489D8C386F0}" type="slidenum">
              <a:rPr lang="en-US" altLang="zh-CN"/>
              <a:pPr/>
              <a:t>40</a:t>
            </a:fld>
            <a:endParaRPr lang="en-US" altLang="zh-CN"/>
          </a:p>
        </p:txBody>
      </p:sp>
      <p:sp>
        <p:nvSpPr>
          <p:cNvPr id="280578" name="Rectangle 2"/>
          <p:cNvSpPr>
            <a:spLocks noGrp="1" noRot="1" noChangeArrowheads="1"/>
          </p:cNvSpPr>
          <p:nvPr>
            <p:ph type="body" sz="half" idx="1"/>
          </p:nvPr>
        </p:nvSpPr>
        <p:spPr>
          <a:xfrm>
            <a:off x="685800" y="1341438"/>
            <a:ext cx="7773988" cy="4754562"/>
          </a:xfrm>
        </p:spPr>
        <p:txBody>
          <a:bodyPr/>
          <a:lstStyle/>
          <a:p>
            <a:pPr algn="just">
              <a:lnSpc>
                <a:spcPct val="120000"/>
              </a:lnSpc>
              <a:spcBef>
                <a:spcPct val="30000"/>
              </a:spcBef>
            </a:pPr>
            <a:r>
              <a:rPr lang="zh-CN" altLang="en-US" sz="2400" b="1">
                <a:latin typeface="楷体_GB2312" pitchFamily="49" charset="-122"/>
                <a:ea typeface="楷体_GB2312" pitchFamily="49" charset="-122"/>
              </a:rPr>
              <a:t>采用积分调节时，控制系统的开环增益与积分速度</a:t>
            </a:r>
            <a:r>
              <a:rPr lang="en-US" altLang="zh-CN" sz="2400" b="1">
                <a:latin typeface="楷体_GB2312" pitchFamily="49" charset="-122"/>
                <a:ea typeface="楷体_GB2312" pitchFamily="49" charset="-122"/>
              </a:rPr>
              <a:t>S</a:t>
            </a:r>
            <a:r>
              <a:rPr lang="en-US" altLang="zh-CN" sz="2400" b="1" baseline="-25000">
                <a:latin typeface="楷体_GB2312" pitchFamily="49" charset="-122"/>
                <a:ea typeface="楷体_GB2312" pitchFamily="49" charset="-122"/>
              </a:rPr>
              <a:t>0</a:t>
            </a:r>
            <a:r>
              <a:rPr lang="zh-CN" altLang="en-US" sz="2400" b="1">
                <a:latin typeface="楷体_GB2312" pitchFamily="49" charset="-122"/>
                <a:ea typeface="楷体_GB2312" pitchFamily="49" charset="-122"/>
              </a:rPr>
              <a:t>成正比。</a:t>
            </a:r>
          </a:p>
          <a:p>
            <a:pPr algn="just">
              <a:lnSpc>
                <a:spcPct val="120000"/>
              </a:lnSpc>
              <a:spcBef>
                <a:spcPct val="30000"/>
              </a:spcBef>
            </a:pPr>
            <a:endParaRPr lang="zh-CN" altLang="en-US" sz="2400" b="1">
              <a:latin typeface="楷体_GB2312" pitchFamily="49" charset="-122"/>
              <a:ea typeface="楷体_GB2312" pitchFamily="49" charset="-122"/>
            </a:endParaRPr>
          </a:p>
          <a:p>
            <a:pPr algn="just">
              <a:lnSpc>
                <a:spcPct val="120000"/>
              </a:lnSpc>
              <a:spcBef>
                <a:spcPct val="30000"/>
              </a:spcBef>
            </a:pPr>
            <a:r>
              <a:rPr lang="zh-CN" altLang="en-US" sz="2400" b="1">
                <a:latin typeface="楷体_GB2312" pitchFamily="49" charset="-122"/>
                <a:ea typeface="楷体_GB2312" pitchFamily="49" charset="-122"/>
              </a:rPr>
              <a:t>增大积分速度降低系统的稳定程度。</a:t>
            </a:r>
          </a:p>
          <a:p>
            <a:pPr algn="just">
              <a:lnSpc>
                <a:spcPct val="120000"/>
              </a:lnSpc>
              <a:spcBef>
                <a:spcPct val="30000"/>
              </a:spcBef>
            </a:pPr>
            <a:r>
              <a:rPr lang="zh-CN" altLang="en-US" sz="2400" b="1">
                <a:latin typeface="楷体_GB2312" pitchFamily="49" charset="-122"/>
                <a:ea typeface="楷体_GB2312" pitchFamily="49" charset="-122"/>
              </a:rPr>
              <a:t>当系统的输入在幅值为</a:t>
            </a:r>
            <a:r>
              <a:rPr lang="en-US" altLang="zh-CN" sz="2400" b="1" i="1">
                <a:latin typeface="楷体_GB2312" pitchFamily="49" charset="-122"/>
                <a:ea typeface="楷体_GB2312" pitchFamily="49" charset="-122"/>
              </a:rPr>
              <a:t>A</a:t>
            </a:r>
            <a:r>
              <a:rPr lang="zh-CN" altLang="en-US" sz="2400" b="1">
                <a:latin typeface="楷体_GB2312" pitchFamily="49" charset="-122"/>
                <a:ea typeface="楷体_GB2312" pitchFamily="49" charset="-122"/>
              </a:rPr>
              <a:t>的阶跃信号激励时，其响应的稳态误差为</a:t>
            </a:r>
          </a:p>
          <a:p>
            <a:pPr algn="just">
              <a:lnSpc>
                <a:spcPct val="120000"/>
              </a:lnSpc>
              <a:spcBef>
                <a:spcPct val="30000"/>
              </a:spcBef>
            </a:pPr>
            <a:endParaRPr lang="zh-CN" altLang="en-US" sz="2400" b="1">
              <a:latin typeface="楷体_GB2312" pitchFamily="49" charset="-122"/>
              <a:ea typeface="楷体_GB2312" pitchFamily="49" charset="-122"/>
            </a:endParaRPr>
          </a:p>
          <a:p>
            <a:pPr algn="just">
              <a:lnSpc>
                <a:spcPct val="120000"/>
              </a:lnSpc>
              <a:spcBef>
                <a:spcPct val="30000"/>
              </a:spcBef>
            </a:pPr>
            <a:endParaRPr lang="zh-CN" altLang="en-US" sz="2400" b="1">
              <a:latin typeface="楷体_GB2312" pitchFamily="49" charset="-122"/>
              <a:ea typeface="楷体_GB2312" pitchFamily="49" charset="-122"/>
            </a:endParaRPr>
          </a:p>
          <a:p>
            <a:pPr algn="just">
              <a:lnSpc>
                <a:spcPct val="120000"/>
              </a:lnSpc>
              <a:spcBef>
                <a:spcPct val="30000"/>
              </a:spcBef>
            </a:pPr>
            <a:r>
              <a:rPr lang="zh-CN" altLang="en-US" sz="2400" b="1">
                <a:latin typeface="楷体_GB2312" pitchFamily="49" charset="-122"/>
                <a:ea typeface="楷体_GB2312" pitchFamily="49" charset="-122"/>
              </a:rPr>
              <a:t>该系统在阶跃信号作用下的稳态误差始终为零。</a:t>
            </a:r>
          </a:p>
          <a:p>
            <a:pPr algn="just">
              <a:spcBef>
                <a:spcPct val="30000"/>
              </a:spcBef>
            </a:pPr>
            <a:endParaRPr lang="en-US" altLang="zh-CN" b="1">
              <a:solidFill>
                <a:srgbClr val="FF3300"/>
              </a:solidFill>
              <a:latin typeface="楷体_GB2312" pitchFamily="49" charset="-122"/>
              <a:ea typeface="楷体_GB2312" pitchFamily="49" charset="-122"/>
            </a:endParaRPr>
          </a:p>
        </p:txBody>
      </p:sp>
      <p:graphicFrame>
        <p:nvGraphicFramePr>
          <p:cNvPr id="280581" name="Object 5"/>
          <p:cNvGraphicFramePr>
            <a:graphicFrameLocks noChangeAspect="1"/>
          </p:cNvGraphicFramePr>
          <p:nvPr>
            <p:ph sz="quarter" idx="2"/>
          </p:nvPr>
        </p:nvGraphicFramePr>
        <p:xfrm>
          <a:off x="2268538" y="1989138"/>
          <a:ext cx="6172200" cy="846137"/>
        </p:xfrm>
        <a:graphic>
          <a:graphicData uri="http://schemas.openxmlformats.org/presentationml/2006/ole">
            <mc:AlternateContent xmlns:mc="http://schemas.openxmlformats.org/markup-compatibility/2006">
              <mc:Choice xmlns:v="urn:schemas-microsoft-com:vml" Requires="v">
                <p:oleObj spid="_x0000_s280588" name="公式" r:id="rId3" imgW="3035160" imgH="419040" progId="Equation.3">
                  <p:embed/>
                </p:oleObj>
              </mc:Choice>
              <mc:Fallback>
                <p:oleObj name="公式" r:id="rId3" imgW="3035160" imgH="419040" progId="Equation.3">
                  <p:embed/>
                  <p:pic>
                    <p:nvPicPr>
                      <p:cNvPr id="0" name="Object 5"/>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2268538" y="1989138"/>
                        <a:ext cx="6172200" cy="846137"/>
                      </a:xfrm>
                      <a:prstGeom prst="rect">
                        <a:avLst/>
                      </a:prstGeom>
                      <a:solidFill>
                        <a:srgbClr val="3399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0579" name="Rectangle 3"/>
          <p:cNvSpPr>
            <a:spLocks noChangeArrowheads="1"/>
          </p:cNvSpPr>
          <p:nvPr/>
        </p:nvSpPr>
        <p:spPr bwMode="auto">
          <a:xfrm>
            <a:off x="684213" y="765175"/>
            <a:ext cx="7056437"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3200" b="1">
                <a:solidFill>
                  <a:srgbClr val="FF3300"/>
                </a:solidFill>
                <a:latin typeface="Times New Roman" pitchFamily="18" charset="0"/>
                <a:ea typeface="楷体_GB2312" pitchFamily="49" charset="-122"/>
              </a:rPr>
              <a:t>3</a:t>
            </a:r>
            <a:r>
              <a:rPr lang="en-US" altLang="zh-CN" sz="3200" b="1">
                <a:solidFill>
                  <a:srgbClr val="FF3300"/>
                </a:solidFill>
                <a:latin typeface="楷体_GB2312" pitchFamily="49" charset="-122"/>
                <a:ea typeface="楷体_GB2312" pitchFamily="49" charset="-122"/>
              </a:rPr>
              <a:t> </a:t>
            </a:r>
            <a:r>
              <a:rPr lang="zh-CN" altLang="en-US" sz="3200" b="1">
                <a:solidFill>
                  <a:srgbClr val="FF3300"/>
                </a:solidFill>
                <a:latin typeface="楷体_GB2312" pitchFamily="49" charset="-122"/>
                <a:ea typeface="楷体_GB2312" pitchFamily="49" charset="-122"/>
              </a:rPr>
              <a:t>积分速度对于调节过程的影响</a:t>
            </a:r>
          </a:p>
        </p:txBody>
      </p:sp>
      <p:graphicFrame>
        <p:nvGraphicFramePr>
          <p:cNvPr id="280584" name="Object 8"/>
          <p:cNvGraphicFramePr>
            <a:graphicFrameLocks noChangeAspect="1"/>
          </p:cNvGraphicFramePr>
          <p:nvPr>
            <p:ph sz="quarter" idx="3"/>
          </p:nvPr>
        </p:nvGraphicFramePr>
        <p:xfrm>
          <a:off x="2195513" y="4437063"/>
          <a:ext cx="5856287" cy="792162"/>
        </p:xfrm>
        <a:graphic>
          <a:graphicData uri="http://schemas.openxmlformats.org/presentationml/2006/ole">
            <mc:AlternateContent xmlns:mc="http://schemas.openxmlformats.org/markup-compatibility/2006">
              <mc:Choice xmlns:v="urn:schemas-microsoft-com:vml" Requires="v">
                <p:oleObj spid="_x0000_s280589" name="公式" r:id="rId5" imgW="3276360" imgH="431640" progId="Equation.3">
                  <p:embed/>
                </p:oleObj>
              </mc:Choice>
              <mc:Fallback>
                <p:oleObj name="公式" r:id="rId5" imgW="3276360" imgH="431640" progId="Equation.3">
                  <p:embed/>
                  <p:pic>
                    <p:nvPicPr>
                      <p:cNvPr id="0" name="Object 8"/>
                      <p:cNvPicPr>
                        <a:picLocks noChangeAspect="1" noChangeArrowheads="1"/>
                      </p:cNvPicPr>
                      <p:nvPr/>
                    </p:nvPicPr>
                    <p:blipFill>
                      <a:blip r:embed="rId6">
                        <a:lum bright="70000" contrast="-70000"/>
                        <a:extLst>
                          <a:ext uri="{28A0092B-C50C-407E-A947-70E740481C1C}">
                            <a14:useLocalDpi xmlns:a14="http://schemas.microsoft.com/office/drawing/2010/main" val="0"/>
                          </a:ext>
                        </a:extLst>
                      </a:blip>
                      <a:srcRect/>
                      <a:stretch>
                        <a:fillRect/>
                      </a:stretch>
                    </p:blipFill>
                    <p:spPr bwMode="auto">
                      <a:xfrm>
                        <a:off x="2195513" y="4437063"/>
                        <a:ext cx="5856287" cy="792162"/>
                      </a:xfrm>
                      <a:prstGeom prst="rect">
                        <a:avLst/>
                      </a:prstGeom>
                      <a:solidFill>
                        <a:srgbClr val="3399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0587" name="Rectangle 11"/>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4AB455E1-9783-4382-B026-78BFC29E716F}" type="slidenum">
              <a:rPr lang="en-US" altLang="zh-CN"/>
              <a:pPr/>
              <a:t>41</a:t>
            </a:fld>
            <a:endParaRPr lang="en-US" altLang="zh-CN"/>
          </a:p>
        </p:txBody>
      </p:sp>
      <p:sp>
        <p:nvSpPr>
          <p:cNvPr id="281602" name="Rectangle 2"/>
          <p:cNvSpPr>
            <a:spLocks noGrp="1" noRot="1" noChangeArrowheads="1"/>
          </p:cNvSpPr>
          <p:nvPr>
            <p:ph type="body" idx="1"/>
          </p:nvPr>
        </p:nvSpPr>
        <p:spPr>
          <a:xfrm>
            <a:off x="468313" y="836613"/>
            <a:ext cx="8135937" cy="5688012"/>
          </a:xfrm>
        </p:spPr>
        <p:txBody>
          <a:bodyPr/>
          <a:lstStyle/>
          <a:p>
            <a:pPr algn="just">
              <a:lnSpc>
                <a:spcPct val="80000"/>
              </a:lnSpc>
              <a:spcBef>
                <a:spcPct val="30000"/>
              </a:spcBef>
            </a:pPr>
            <a:r>
              <a:rPr lang="zh-CN" altLang="en-US" sz="2300" b="1">
                <a:effectLst>
                  <a:outerShdw blurRad="38100" dist="38100" dir="2700000" algn="tl">
                    <a:srgbClr val="C0C0C0"/>
                  </a:outerShdw>
                </a:effectLst>
                <a:ea typeface="楷体_GB2312" pitchFamily="49" charset="-122"/>
              </a:rPr>
              <a:t>积分速度（积分常数）的大小对调节过程影响</a:t>
            </a:r>
            <a:r>
              <a:rPr lang="zh-CN" altLang="en-US" sz="2800" b="1">
                <a:effectLst>
                  <a:outerShdw blurRad="38100" dist="38100" dir="2700000" algn="tl">
                    <a:srgbClr val="C0C0C0"/>
                  </a:outerShdw>
                </a:effectLst>
                <a:ea typeface="楷体_GB2312" pitchFamily="49" charset="-122"/>
              </a:rPr>
              <a:t>：</a:t>
            </a:r>
          </a:p>
          <a:p>
            <a:pPr marL="2874963" lvl="1" indent="-277813" algn="just">
              <a:lnSpc>
                <a:spcPct val="80000"/>
              </a:lnSpc>
              <a:spcBef>
                <a:spcPct val="30000"/>
              </a:spcBef>
            </a:pPr>
            <a:r>
              <a:rPr lang="zh-CN" altLang="en-US" sz="2400" b="1">
                <a:effectLst>
                  <a:outerShdw blurRad="38100" dist="38100" dir="2700000" algn="tl">
                    <a:srgbClr val="C0C0C0"/>
                  </a:outerShdw>
                </a:effectLst>
                <a:latin typeface="楷体_GB2312" pitchFamily="49" charset="-122"/>
                <a:ea typeface="楷体_GB2312" pitchFamily="49" charset="-122"/>
              </a:rPr>
              <a:t>增大积分速度</a:t>
            </a:r>
          </a:p>
          <a:p>
            <a:pPr marL="3282950" lvl="2" algn="just">
              <a:lnSpc>
                <a:spcPct val="80000"/>
              </a:lnSpc>
              <a:spcBef>
                <a:spcPct val="30000"/>
              </a:spcBef>
            </a:pPr>
            <a:r>
              <a:rPr lang="zh-CN" altLang="en-US" sz="2200" b="1">
                <a:latin typeface="楷体_GB2312" pitchFamily="49" charset="-122"/>
                <a:ea typeface="楷体_GB2312" pitchFamily="49" charset="-122"/>
              </a:rPr>
              <a:t>调节阀的速度加快，但系统的稳定性降低</a:t>
            </a:r>
          </a:p>
          <a:p>
            <a:pPr marL="3282950" lvl="2" algn="just">
              <a:lnSpc>
                <a:spcPct val="80000"/>
              </a:lnSpc>
              <a:spcBef>
                <a:spcPct val="30000"/>
              </a:spcBef>
            </a:pPr>
            <a:r>
              <a:rPr lang="zh-CN" altLang="en-US" sz="2200" b="1">
                <a:latin typeface="楷体_GB2312" pitchFamily="49" charset="-122"/>
                <a:ea typeface="楷体_GB2312" pitchFamily="49" charset="-122"/>
              </a:rPr>
              <a:t>当积分速度大到超过某一临界值时，整个系统变为不稳定，出现发散的振荡过程。</a:t>
            </a:r>
          </a:p>
          <a:p>
            <a:pPr marL="3282950" lvl="2" algn="just">
              <a:lnSpc>
                <a:spcPct val="80000"/>
              </a:lnSpc>
              <a:spcBef>
                <a:spcPct val="30000"/>
              </a:spcBef>
            </a:pPr>
            <a:r>
              <a:rPr lang="en-US" altLang="zh-CN" sz="2200" b="1">
                <a:latin typeface="楷体_GB2312" pitchFamily="49" charset="-122"/>
                <a:ea typeface="楷体_GB2312" pitchFamily="49" charset="-122"/>
              </a:rPr>
              <a:t>S</a:t>
            </a:r>
            <a:r>
              <a:rPr lang="en-US" altLang="zh-CN" sz="2200" b="1" baseline="-25000">
                <a:latin typeface="楷体_GB2312" pitchFamily="49" charset="-122"/>
                <a:ea typeface="楷体_GB2312" pitchFamily="49" charset="-122"/>
              </a:rPr>
              <a:t>0</a:t>
            </a:r>
            <a:r>
              <a:rPr lang="zh-CN" altLang="en-US" sz="2200" b="1">
                <a:latin typeface="楷体_GB2312" pitchFamily="49" charset="-122"/>
                <a:ea typeface="楷体_GB2312" pitchFamily="49" charset="-122"/>
              </a:rPr>
              <a:t>愈大，则调节阀的动作愈快，就愈容易引起和加剧振荡，而最大动态偏差则愈来愈小。</a:t>
            </a:r>
          </a:p>
          <a:p>
            <a:pPr marL="2874963" lvl="1" indent="-277813" algn="just">
              <a:lnSpc>
                <a:spcPct val="80000"/>
              </a:lnSpc>
              <a:spcBef>
                <a:spcPct val="30000"/>
              </a:spcBef>
            </a:pPr>
            <a:r>
              <a:rPr lang="zh-CN" altLang="en-US" sz="2400" b="1">
                <a:effectLst>
                  <a:outerShdw blurRad="38100" dist="38100" dir="2700000" algn="tl">
                    <a:srgbClr val="C0C0C0"/>
                  </a:outerShdw>
                </a:effectLst>
                <a:latin typeface="楷体_GB2312" pitchFamily="49" charset="-122"/>
                <a:ea typeface="楷体_GB2312" pitchFamily="49" charset="-122"/>
              </a:rPr>
              <a:t>减小积分速度</a:t>
            </a:r>
          </a:p>
          <a:p>
            <a:pPr marL="3282950" lvl="2" algn="just">
              <a:lnSpc>
                <a:spcPct val="80000"/>
              </a:lnSpc>
              <a:spcBef>
                <a:spcPct val="30000"/>
              </a:spcBef>
            </a:pPr>
            <a:r>
              <a:rPr lang="zh-CN" altLang="en-US" sz="2200" b="1">
                <a:latin typeface="楷体_GB2312" pitchFamily="49" charset="-122"/>
                <a:ea typeface="楷体_GB2312" pitchFamily="49" charset="-122"/>
              </a:rPr>
              <a:t>调节阀的速度减慢，结果是系统的稳定性增加了，但调节速度变慢</a:t>
            </a:r>
          </a:p>
          <a:p>
            <a:pPr marL="3282950" lvl="2" algn="just">
              <a:lnSpc>
                <a:spcPct val="80000"/>
              </a:lnSpc>
              <a:spcBef>
                <a:spcPct val="30000"/>
              </a:spcBef>
            </a:pPr>
            <a:r>
              <a:rPr lang="zh-CN" altLang="en-US" sz="2200" b="1">
                <a:latin typeface="楷体_GB2312" pitchFamily="49" charset="-122"/>
                <a:ea typeface="楷体_GB2312" pitchFamily="49" charset="-122"/>
              </a:rPr>
              <a:t>当积分常数小到某一临界值时，调节过程变为非振荡过程。</a:t>
            </a:r>
          </a:p>
          <a:p>
            <a:pPr marL="2874963" lvl="1" indent="-277813" algn="just">
              <a:lnSpc>
                <a:spcPct val="80000"/>
              </a:lnSpc>
              <a:spcBef>
                <a:spcPct val="30000"/>
              </a:spcBef>
            </a:pPr>
            <a:r>
              <a:rPr lang="zh-CN" altLang="en-US" sz="2400" b="1">
                <a:solidFill>
                  <a:srgbClr val="FF3300"/>
                </a:solidFill>
                <a:latin typeface="楷体_GB2312" pitchFamily="49" charset="-122"/>
                <a:ea typeface="楷体_GB2312" pitchFamily="49" charset="-122"/>
              </a:rPr>
              <a:t>无论增大还是减小积分速度，被调量最后都没有残差</a:t>
            </a:r>
          </a:p>
        </p:txBody>
      </p:sp>
      <p:pic>
        <p:nvPicPr>
          <p:cNvPr id="281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341438"/>
            <a:ext cx="2438400" cy="4424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1604" name="Text Box 4"/>
          <p:cNvSpPr txBox="1">
            <a:spLocks noChangeArrowheads="1"/>
          </p:cNvSpPr>
          <p:nvPr/>
        </p:nvSpPr>
        <p:spPr bwMode="auto">
          <a:xfrm>
            <a:off x="0" y="5300663"/>
            <a:ext cx="3203575" cy="30480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400" b="1">
                <a:latin typeface="楷体_GB2312" pitchFamily="49" charset="-122"/>
                <a:ea typeface="楷体_GB2312" pitchFamily="49" charset="-122"/>
              </a:rPr>
              <a:t>图</a:t>
            </a:r>
            <a:r>
              <a:rPr lang="en-US" altLang="zh-CN" sz="1400" b="1">
                <a:latin typeface="Times New Roman" pitchFamily="18" charset="0"/>
                <a:ea typeface="楷体_GB2312" pitchFamily="49" charset="-122"/>
              </a:rPr>
              <a:t>4.6</a:t>
            </a:r>
            <a:r>
              <a:rPr lang="en-US" altLang="zh-CN" sz="1400" b="1">
                <a:latin typeface="楷体_GB2312" pitchFamily="49" charset="-122"/>
                <a:ea typeface="楷体_GB2312" pitchFamily="49" charset="-122"/>
              </a:rPr>
              <a:t> </a:t>
            </a:r>
            <a:r>
              <a:rPr lang="zh-CN" altLang="en-US" sz="1400" b="1">
                <a:latin typeface="楷体_GB2312" pitchFamily="49" charset="-122"/>
                <a:ea typeface="楷体_GB2312" pitchFamily="49" charset="-122"/>
              </a:rPr>
              <a:t>积分速度</a:t>
            </a:r>
            <a:r>
              <a:rPr lang="en-US" altLang="zh-CN" sz="1400" b="1">
                <a:latin typeface="楷体_GB2312" pitchFamily="49" charset="-122"/>
                <a:ea typeface="楷体_GB2312" pitchFamily="49" charset="-122"/>
              </a:rPr>
              <a:t>S</a:t>
            </a:r>
            <a:r>
              <a:rPr lang="en-US" altLang="zh-CN" sz="1400" b="1" baseline="-25000">
                <a:latin typeface="楷体_GB2312" pitchFamily="49" charset="-122"/>
                <a:ea typeface="楷体_GB2312" pitchFamily="49" charset="-122"/>
              </a:rPr>
              <a:t>0 </a:t>
            </a:r>
            <a:r>
              <a:rPr lang="zh-CN" altLang="en-US" sz="1400" b="1">
                <a:latin typeface="楷体_GB2312" pitchFamily="49" charset="-122"/>
                <a:ea typeface="楷体_GB2312" pitchFamily="49" charset="-122"/>
              </a:rPr>
              <a:t>对调节过程的影响</a:t>
            </a:r>
          </a:p>
        </p:txBody>
      </p:sp>
      <p:sp>
        <p:nvSpPr>
          <p:cNvPr id="281606" name="Rectangle 6"/>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DD9C6488-9973-4418-80DD-4E0DDF59E7B9}" type="slidenum">
              <a:rPr lang="en-US" altLang="zh-CN"/>
              <a:pPr/>
              <a:t>42</a:t>
            </a:fld>
            <a:endParaRPr lang="en-US" altLang="zh-CN"/>
          </a:p>
        </p:txBody>
      </p:sp>
      <p:sp>
        <p:nvSpPr>
          <p:cNvPr id="282626" name="Rectangle 2"/>
          <p:cNvSpPr>
            <a:spLocks noGrp="1" noRot="1" noChangeArrowheads="1"/>
          </p:cNvSpPr>
          <p:nvPr>
            <p:ph type="body" idx="1"/>
          </p:nvPr>
        </p:nvSpPr>
        <p:spPr>
          <a:xfrm>
            <a:off x="684213" y="692150"/>
            <a:ext cx="8064500" cy="5473700"/>
          </a:xfrm>
        </p:spPr>
        <p:txBody>
          <a:bodyPr/>
          <a:lstStyle/>
          <a:p>
            <a:pPr>
              <a:lnSpc>
                <a:spcPct val="80000"/>
              </a:lnSpc>
              <a:buFont typeface="Wingdings 2" pitchFamily="18" charset="2"/>
              <a:buNone/>
            </a:pPr>
            <a:r>
              <a:rPr lang="zh-CN" altLang="en-US" sz="2800" b="1">
                <a:solidFill>
                  <a:srgbClr val="FF3300"/>
                </a:solidFill>
                <a:effectLst>
                  <a:outerShdw blurRad="38100" dist="38100" dir="2700000" algn="tl">
                    <a:srgbClr val="C0C0C0"/>
                  </a:outerShdw>
                </a:effectLst>
                <a:ea typeface="楷体_GB2312" pitchFamily="49" charset="-122"/>
              </a:rPr>
              <a:t>比例调节和积分调节的比较：</a:t>
            </a:r>
          </a:p>
          <a:p>
            <a:pPr>
              <a:lnSpc>
                <a:spcPct val="120000"/>
              </a:lnSpc>
            </a:pPr>
            <a:r>
              <a:rPr lang="zh-CN" altLang="en-US" sz="2400" b="1">
                <a:ea typeface="楷体_GB2312" pitchFamily="49" charset="-122"/>
              </a:rPr>
              <a:t>比例调节是有差调节，积分调节是无差调节</a:t>
            </a:r>
          </a:p>
          <a:p>
            <a:pPr>
              <a:lnSpc>
                <a:spcPct val="120000"/>
              </a:lnSpc>
            </a:pPr>
            <a:r>
              <a:rPr lang="zh-CN" altLang="en-US" sz="2400" b="1">
                <a:ea typeface="楷体_GB2312" pitchFamily="49" charset="-122"/>
              </a:rPr>
              <a:t>比例调节能立即响应偏差变化</a:t>
            </a:r>
            <a:br>
              <a:rPr lang="zh-CN" altLang="en-US" sz="2400" b="1">
                <a:ea typeface="楷体_GB2312" pitchFamily="49" charset="-122"/>
              </a:rPr>
            </a:br>
            <a:r>
              <a:rPr lang="zh-CN" altLang="en-US" sz="2400" b="1">
                <a:ea typeface="楷体_GB2312" pitchFamily="49" charset="-122"/>
              </a:rPr>
              <a:t>积分调节调节过程缓慢</a:t>
            </a:r>
          </a:p>
          <a:p>
            <a:pPr>
              <a:lnSpc>
                <a:spcPct val="120000"/>
              </a:lnSpc>
              <a:buFont typeface="Wingdings 2" pitchFamily="18" charset="2"/>
              <a:buNone/>
            </a:pPr>
            <a:r>
              <a:rPr lang="zh-CN" altLang="en-US" sz="2400" b="1">
                <a:latin typeface="MS Gothic" pitchFamily="49" charset="-128"/>
                <a:ea typeface="楷体_GB2312" pitchFamily="49" charset="-122"/>
              </a:rPr>
              <a:t>∴</a:t>
            </a:r>
            <a:r>
              <a:rPr lang="zh-CN" altLang="en-US" sz="2400" b="1">
                <a:solidFill>
                  <a:schemeClr val="hlink"/>
                </a:solidFill>
                <a:ea typeface="楷体_GB2312" pitchFamily="49" charset="-122"/>
              </a:rPr>
              <a:t>当被调参数突然出现较大的偏差时</a:t>
            </a:r>
          </a:p>
          <a:p>
            <a:pPr lvl="1">
              <a:lnSpc>
                <a:spcPct val="120000"/>
              </a:lnSpc>
            </a:pPr>
            <a:r>
              <a:rPr lang="zh-CN" altLang="en-US" sz="2400" b="1">
                <a:solidFill>
                  <a:schemeClr val="hlink"/>
                </a:solidFill>
                <a:ea typeface="楷体_GB2312" pitchFamily="49" charset="-122"/>
              </a:rPr>
              <a:t>比例调节能立即按比例把调节阀的开度开得很大</a:t>
            </a:r>
          </a:p>
          <a:p>
            <a:pPr lvl="1">
              <a:lnSpc>
                <a:spcPct val="120000"/>
              </a:lnSpc>
            </a:pPr>
            <a:r>
              <a:rPr lang="zh-CN" altLang="en-US" sz="2400" b="1">
                <a:solidFill>
                  <a:schemeClr val="hlink"/>
                </a:solidFill>
                <a:ea typeface="楷体_GB2312" pitchFamily="49" charset="-122"/>
              </a:rPr>
              <a:t>但积分调节器需要一定的时间才能将调节阀的开度开大或减小</a:t>
            </a:r>
          </a:p>
          <a:p>
            <a:pPr lvl="1">
              <a:lnSpc>
                <a:spcPct val="120000"/>
              </a:lnSpc>
              <a:buFont typeface="Wingdings" pitchFamily="2" charset="2"/>
              <a:buNone/>
            </a:pPr>
            <a:r>
              <a:rPr lang="zh-CN" altLang="en-US" sz="2400" b="1">
                <a:solidFill>
                  <a:schemeClr val="hlink"/>
                </a:solidFill>
                <a:latin typeface="MS Gothic" pitchFamily="49" charset="-128"/>
                <a:ea typeface="楷体_GB2312" pitchFamily="49" charset="-122"/>
              </a:rPr>
              <a:t>∴</a:t>
            </a:r>
            <a:r>
              <a:rPr lang="zh-CN" altLang="en-US" sz="2400" b="1">
                <a:solidFill>
                  <a:schemeClr val="hlink"/>
                </a:solidFill>
                <a:ea typeface="楷体_GB2312" pitchFamily="49" charset="-122"/>
              </a:rPr>
              <a:t>如果系统干扰作用频繁，积分调节会显得十分乏力</a:t>
            </a:r>
          </a:p>
          <a:p>
            <a:pPr>
              <a:lnSpc>
                <a:spcPct val="120000"/>
              </a:lnSpc>
            </a:pPr>
            <a:r>
              <a:rPr lang="zh-CN" altLang="en-US" sz="2400" b="1">
                <a:solidFill>
                  <a:srgbClr val="FF3300"/>
                </a:solidFill>
                <a:ea typeface="楷体_GB2312" pitchFamily="49" charset="-122"/>
              </a:rPr>
              <a:t>单独的积分调节系统较罕见，它作为一种辅助调节规律与比例调节一起组成比例积分调节规律</a:t>
            </a:r>
            <a:r>
              <a:rPr lang="zh-CN" altLang="en-US" sz="2400" b="1">
                <a:ea typeface="楷体_GB2312" pitchFamily="49" charset="-122"/>
              </a:rPr>
              <a:t>。</a:t>
            </a:r>
          </a:p>
        </p:txBody>
      </p:sp>
      <p:sp>
        <p:nvSpPr>
          <p:cNvPr id="282628" name="Rectangle 4"/>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D432B502-9E90-4EBE-9A67-0CF428BBA8DD}" type="slidenum">
              <a:rPr lang="en-US" altLang="zh-CN"/>
              <a:pPr/>
              <a:t>43</a:t>
            </a:fld>
            <a:endParaRPr lang="en-US" altLang="zh-CN"/>
          </a:p>
        </p:txBody>
      </p:sp>
      <p:sp>
        <p:nvSpPr>
          <p:cNvPr id="284674" name="Rectangle 2"/>
          <p:cNvSpPr>
            <a:spLocks noGrp="1" noRot="1" noChangeArrowheads="1"/>
          </p:cNvSpPr>
          <p:nvPr>
            <p:ph type="body" idx="1"/>
          </p:nvPr>
        </p:nvSpPr>
        <p:spPr>
          <a:xfrm>
            <a:off x="228600" y="609600"/>
            <a:ext cx="8458200" cy="3352800"/>
          </a:xfrm>
        </p:spPr>
        <p:txBody>
          <a:bodyPr/>
          <a:lstStyle/>
          <a:p>
            <a:r>
              <a:rPr lang="zh-CN" altLang="en-US" b="1">
                <a:latin typeface="楷体_GB2312" pitchFamily="49" charset="-122"/>
                <a:ea typeface="楷体_GB2312" pitchFamily="49" charset="-122"/>
              </a:rPr>
              <a:t>对于同一被控对象若分别采用 </a:t>
            </a:r>
            <a:r>
              <a:rPr lang="en-US" altLang="zh-CN" b="1">
                <a:latin typeface="楷体_GB2312" pitchFamily="49" charset="-122"/>
                <a:ea typeface="楷体_GB2312" pitchFamily="49" charset="-122"/>
              </a:rPr>
              <a:t>P</a:t>
            </a:r>
            <a:r>
              <a:rPr lang="zh-CN" altLang="en-US" b="1">
                <a:latin typeface="楷体_GB2312" pitchFamily="49" charset="-122"/>
                <a:ea typeface="楷体_GB2312" pitchFamily="49" charset="-122"/>
              </a:rPr>
              <a:t>调节和 </a:t>
            </a:r>
            <a:r>
              <a:rPr lang="en-US" altLang="zh-CN" b="1">
                <a:latin typeface="楷体_GB2312" pitchFamily="49" charset="-122"/>
                <a:ea typeface="楷体_GB2312" pitchFamily="49" charset="-122"/>
              </a:rPr>
              <a:t>I</a:t>
            </a:r>
            <a:r>
              <a:rPr lang="zh-CN" altLang="en-US" b="1">
                <a:latin typeface="楷体_GB2312" pitchFamily="49" charset="-122"/>
                <a:ea typeface="楷体_GB2312" pitchFamily="49" charset="-122"/>
              </a:rPr>
              <a:t>调节，并调整到相同的衰减率</a:t>
            </a:r>
            <a:r>
              <a:rPr lang="en-US" altLang="zh-CN" b="1">
                <a:latin typeface="楷体_GB2312" pitchFamily="49" charset="-122"/>
                <a:ea typeface="楷体_GB2312" pitchFamily="49" charset="-122"/>
              </a:rPr>
              <a:t>ψ</a:t>
            </a:r>
            <a:r>
              <a:rPr lang="zh-CN" altLang="en-US" b="1">
                <a:latin typeface="楷体_GB2312" pitchFamily="49" charset="-122"/>
                <a:ea typeface="楷体_GB2312" pitchFamily="49" charset="-122"/>
              </a:rPr>
              <a:t>＝</a:t>
            </a:r>
            <a:r>
              <a:rPr lang="en-US" altLang="zh-CN" b="1">
                <a:latin typeface="楷体_GB2312" pitchFamily="49" charset="-122"/>
                <a:ea typeface="楷体_GB2312" pitchFamily="49" charset="-122"/>
              </a:rPr>
              <a:t>0</a:t>
            </a:r>
            <a:r>
              <a:rPr lang="zh-CN" altLang="en-US" b="1">
                <a:latin typeface="楷体_GB2312" pitchFamily="49" charset="-122"/>
                <a:ea typeface="楷体_GB2312" pitchFamily="49" charset="-122"/>
              </a:rPr>
              <a:t>．</a:t>
            </a:r>
            <a:r>
              <a:rPr lang="en-US" altLang="zh-CN" b="1">
                <a:latin typeface="楷体_GB2312" pitchFamily="49" charset="-122"/>
                <a:ea typeface="楷体_GB2312" pitchFamily="49" charset="-122"/>
              </a:rPr>
              <a:t>75</a:t>
            </a:r>
            <a:r>
              <a:rPr lang="zh-CN" altLang="en-US" b="1">
                <a:latin typeface="楷体_GB2312" pitchFamily="49" charset="-122"/>
                <a:ea typeface="楷体_GB2312" pitchFamily="49" charset="-122"/>
              </a:rPr>
              <a:t>，则它们在负荷扰动下的调节过程如图</a:t>
            </a:r>
            <a:r>
              <a:rPr lang="en-US" altLang="zh-CN" b="1">
                <a:latin typeface="楷体_GB2312" pitchFamily="49" charset="-122"/>
                <a:ea typeface="楷体_GB2312" pitchFamily="49" charset="-122"/>
              </a:rPr>
              <a:t>4-7</a:t>
            </a:r>
            <a:r>
              <a:rPr lang="zh-CN" altLang="en-US" b="1">
                <a:latin typeface="楷体_GB2312" pitchFamily="49" charset="-122"/>
                <a:ea typeface="楷体_GB2312" pitchFamily="49" charset="-122"/>
              </a:rPr>
              <a:t>中曲线 </a:t>
            </a:r>
            <a:r>
              <a:rPr lang="en-US" altLang="zh-CN" b="1">
                <a:latin typeface="楷体_GB2312" pitchFamily="49" charset="-122"/>
                <a:ea typeface="楷体_GB2312" pitchFamily="49" charset="-122"/>
              </a:rPr>
              <a:t>P</a:t>
            </a:r>
            <a:r>
              <a:rPr lang="zh-CN" altLang="en-US" b="1">
                <a:latin typeface="楷体_GB2312" pitchFamily="49" charset="-122"/>
                <a:ea typeface="楷体_GB2312" pitchFamily="49" charset="-122"/>
              </a:rPr>
              <a:t>和 </a:t>
            </a:r>
            <a:r>
              <a:rPr lang="en-US" altLang="zh-CN" b="1">
                <a:latin typeface="楷体_GB2312" pitchFamily="49" charset="-122"/>
                <a:ea typeface="楷体_GB2312" pitchFamily="49" charset="-122"/>
              </a:rPr>
              <a:t>I</a:t>
            </a:r>
            <a:r>
              <a:rPr lang="zh-CN" altLang="en-US" b="1">
                <a:latin typeface="楷体_GB2312" pitchFamily="49" charset="-122"/>
                <a:ea typeface="楷体_GB2312" pitchFamily="49" charset="-122"/>
              </a:rPr>
              <a:t>所示。它们清楚地显示出两种调节规律的不同特点。</a:t>
            </a:r>
          </a:p>
        </p:txBody>
      </p:sp>
      <p:sp>
        <p:nvSpPr>
          <p:cNvPr id="284676" name="Rectangle 4"/>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4"/>
          <p:cNvSpPr>
            <a:spLocks noGrp="1"/>
          </p:cNvSpPr>
          <p:nvPr>
            <p:ph type="sldNum" sz="quarter" idx="12"/>
          </p:nvPr>
        </p:nvSpPr>
        <p:spPr/>
        <p:txBody>
          <a:bodyPr/>
          <a:lstStyle/>
          <a:p>
            <a:fld id="{8550CBC1-11A9-4F92-A749-00A047FA40FF}" type="slidenum">
              <a:rPr lang="en-US" altLang="zh-CN"/>
              <a:pPr/>
              <a:t>44</a:t>
            </a:fld>
            <a:endParaRPr lang="en-US" altLang="zh-CN"/>
          </a:p>
        </p:txBody>
      </p:sp>
      <p:sp>
        <p:nvSpPr>
          <p:cNvPr id="28365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pSp>
        <p:nvGrpSpPr>
          <p:cNvPr id="283651" name="Group 3"/>
          <p:cNvGrpSpPr>
            <a:grpSpLocks/>
          </p:cNvGrpSpPr>
          <p:nvPr/>
        </p:nvGrpSpPr>
        <p:grpSpPr bwMode="auto">
          <a:xfrm>
            <a:off x="1547813" y="1412875"/>
            <a:ext cx="6192837" cy="2921000"/>
            <a:chOff x="884" y="1162"/>
            <a:chExt cx="4718" cy="2025"/>
          </a:xfrm>
        </p:grpSpPr>
        <p:graphicFrame>
          <p:nvGraphicFramePr>
            <p:cNvPr id="283652" name="Object 4"/>
            <p:cNvGraphicFramePr>
              <a:graphicFrameLocks noChangeAspect="1"/>
            </p:cNvGraphicFramePr>
            <p:nvPr/>
          </p:nvGraphicFramePr>
          <p:xfrm>
            <a:off x="884" y="1162"/>
            <a:ext cx="4717" cy="1718"/>
          </p:xfrm>
          <a:graphic>
            <a:graphicData uri="http://schemas.openxmlformats.org/presentationml/2006/ole">
              <mc:AlternateContent xmlns:mc="http://schemas.openxmlformats.org/markup-compatibility/2006">
                <mc:Choice xmlns:v="urn:schemas-microsoft-com:vml" Requires="v">
                  <p:oleObj spid="_x0000_s283657" name="位图图像" r:id="rId3" imgW="3809524" imgH="2324424" progId="Paint.Picture">
                    <p:embed/>
                  </p:oleObj>
                </mc:Choice>
                <mc:Fallback>
                  <p:oleObj name="位图图像" r:id="rId3" imgW="3809524" imgH="2324424" progId="Paint.Picture">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 y="1162"/>
                          <a:ext cx="4717" cy="1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3653" name="Text Box 5"/>
            <p:cNvSpPr txBox="1">
              <a:spLocks noChangeArrowheads="1"/>
            </p:cNvSpPr>
            <p:nvPr/>
          </p:nvSpPr>
          <p:spPr bwMode="auto">
            <a:xfrm>
              <a:off x="885" y="2870"/>
              <a:ext cx="4717" cy="317"/>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2400" b="1">
                  <a:latin typeface="楷体_GB2312" pitchFamily="49" charset="-122"/>
                  <a:ea typeface="楷体_GB2312" pitchFamily="49" charset="-122"/>
                </a:rPr>
                <a:t>图</a:t>
              </a:r>
              <a:r>
                <a:rPr lang="en-US" altLang="zh-CN" sz="2400" b="1">
                  <a:latin typeface="楷体_GB2312" pitchFamily="49" charset="-122"/>
                  <a:ea typeface="楷体_GB2312" pitchFamily="49" charset="-122"/>
                </a:rPr>
                <a:t>4.7  P</a:t>
              </a:r>
              <a:r>
                <a:rPr lang="zh-CN" altLang="en-US" sz="2400" b="1">
                  <a:latin typeface="楷体_GB2312" pitchFamily="49" charset="-122"/>
                  <a:ea typeface="楷体_GB2312" pitchFamily="49" charset="-122"/>
                </a:rPr>
                <a:t>与</a:t>
              </a:r>
              <a:r>
                <a:rPr lang="en-US" altLang="zh-CN" sz="2400" b="1">
                  <a:latin typeface="楷体_GB2312" pitchFamily="49" charset="-122"/>
                  <a:ea typeface="楷体_GB2312" pitchFamily="49" charset="-122"/>
                </a:rPr>
                <a:t>I </a:t>
              </a:r>
              <a:r>
                <a:rPr lang="zh-CN" altLang="en-US" sz="2400" b="1">
                  <a:latin typeface="楷体_GB2312" pitchFamily="49" charset="-122"/>
                  <a:ea typeface="楷体_GB2312" pitchFamily="49" charset="-122"/>
                </a:rPr>
                <a:t>调节过程的比较</a:t>
              </a:r>
            </a:p>
          </p:txBody>
        </p:sp>
      </p:grpSp>
      <p:sp>
        <p:nvSpPr>
          <p:cNvPr id="283654" name="Text Box 6"/>
          <p:cNvSpPr txBox="1">
            <a:spLocks noChangeArrowheads="1"/>
          </p:cNvSpPr>
          <p:nvPr/>
        </p:nvSpPr>
        <p:spPr bwMode="auto">
          <a:xfrm>
            <a:off x="1403350" y="4868863"/>
            <a:ext cx="72009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eaLnBrk="0" hangingPunct="0">
              <a:defRPr kumimoji="1" sz="2400">
                <a:solidFill>
                  <a:schemeClr val="tx1"/>
                </a:solidFill>
                <a:latin typeface="Times New Roman" pitchFamily="18" charset="0"/>
                <a:ea typeface="宋体" pitchFamily="2" charset="-122"/>
              </a:defRPr>
            </a:lvl1pPr>
            <a:lvl2pPr marL="630238" eaLnBrk="0" hangingPunct="0">
              <a:defRPr kumimoji="1" sz="2400">
                <a:solidFill>
                  <a:schemeClr val="tx1"/>
                </a:solidFill>
                <a:latin typeface="Times New Roman" pitchFamily="18" charset="0"/>
                <a:ea typeface="宋体" pitchFamily="2" charset="-122"/>
              </a:defRPr>
            </a:lvl2pPr>
            <a:lvl3pPr eaLnBrk="0" hangingPunct="0">
              <a:defRPr kumimoji="1" sz="2400">
                <a:solidFill>
                  <a:schemeClr val="tx1"/>
                </a:solidFill>
                <a:latin typeface="Times New Roman" pitchFamily="18" charset="0"/>
                <a:ea typeface="宋体" pitchFamily="2" charset="-122"/>
              </a:defRPr>
            </a:lvl3pPr>
            <a:lvl4pPr eaLnBrk="0" hangingPunct="0">
              <a:defRPr kumimoji="1" sz="2400">
                <a:solidFill>
                  <a:schemeClr val="tx1"/>
                </a:solidFill>
                <a:latin typeface="Times New Roman" pitchFamily="18" charset="0"/>
                <a:ea typeface="宋体" pitchFamily="2" charset="-122"/>
              </a:defRPr>
            </a:lvl4pPr>
            <a:lvl5pPr eaLnBrk="0" hangingPunct="0">
              <a:defRPr kumimoji="1" sz="2400">
                <a:solidFill>
                  <a:schemeClr val="tx1"/>
                </a:solidFill>
                <a:latin typeface="Times New Roman" pitchFamily="18" charset="0"/>
                <a:ea typeface="宋体" pitchFamily="2" charset="-122"/>
              </a:defRPr>
            </a:lvl5pPr>
            <a:lvl6pPr eaLnBrk="0" fontAlgn="base" hangingPunct="0">
              <a:spcBef>
                <a:spcPct val="0"/>
              </a:spcBef>
              <a:spcAft>
                <a:spcPct val="0"/>
              </a:spcAft>
              <a:defRPr kumimoji="1" sz="2400">
                <a:solidFill>
                  <a:schemeClr val="tx1"/>
                </a:solidFill>
                <a:latin typeface="Times New Roman" pitchFamily="18" charset="0"/>
                <a:ea typeface="宋体" pitchFamily="2" charset="-122"/>
              </a:defRPr>
            </a:lvl6pPr>
            <a:lvl7pPr eaLnBrk="0" fontAlgn="base" hangingPunct="0">
              <a:spcBef>
                <a:spcPct val="0"/>
              </a:spcBef>
              <a:spcAft>
                <a:spcPct val="0"/>
              </a:spcAft>
              <a:defRPr kumimoji="1" sz="2400">
                <a:solidFill>
                  <a:schemeClr val="tx1"/>
                </a:solidFill>
                <a:latin typeface="Times New Roman" pitchFamily="18" charset="0"/>
                <a:ea typeface="宋体" pitchFamily="2" charset="-122"/>
              </a:defRPr>
            </a:lvl7pPr>
            <a:lvl8pPr eaLnBrk="0" fontAlgn="base" hangingPunct="0">
              <a:spcBef>
                <a:spcPct val="0"/>
              </a:spcBef>
              <a:spcAft>
                <a:spcPct val="0"/>
              </a:spcAft>
              <a:defRPr kumimoji="1" sz="2400">
                <a:solidFill>
                  <a:schemeClr val="tx1"/>
                </a:solidFill>
                <a:latin typeface="Times New Roman" pitchFamily="18" charset="0"/>
                <a:ea typeface="宋体" pitchFamily="2" charset="-122"/>
              </a:defRPr>
            </a:lvl8pPr>
            <a:lvl9pPr eaLnBrk="0" fontAlgn="base" hangingPunct="0">
              <a:spcBef>
                <a:spcPct val="0"/>
              </a:spcBef>
              <a:spcAft>
                <a:spcPct val="0"/>
              </a:spcAft>
              <a:defRPr kumimoji="1" sz="2400">
                <a:solidFill>
                  <a:schemeClr val="tx1"/>
                </a:solidFill>
                <a:latin typeface="Times New Roman" pitchFamily="18" charset="0"/>
                <a:ea typeface="宋体" pitchFamily="2" charset="-122"/>
              </a:defRPr>
            </a:lvl9pPr>
          </a:lstStyle>
          <a:p>
            <a:pPr>
              <a:spcBef>
                <a:spcPct val="50000"/>
              </a:spcBef>
            </a:pPr>
            <a:r>
              <a:rPr kumimoji="0" lang="zh-CN" altLang="en-US" b="1">
                <a:effectLst>
                  <a:outerShdw blurRad="38100" dist="38100" dir="2700000" algn="tl">
                    <a:srgbClr val="C0C0C0"/>
                  </a:outerShdw>
                </a:effectLst>
                <a:latin typeface="楷体_GB2312" pitchFamily="49" charset="-122"/>
                <a:ea typeface="楷体_GB2312" pitchFamily="49" charset="-122"/>
              </a:rPr>
              <a:t>结论：</a:t>
            </a:r>
          </a:p>
          <a:p>
            <a:pPr>
              <a:spcBef>
                <a:spcPct val="50000"/>
              </a:spcBef>
              <a:buFontTx/>
              <a:buChar char="•"/>
            </a:pPr>
            <a:r>
              <a:rPr kumimoji="0" lang="en-US" altLang="zh-CN" b="1">
                <a:effectLst>
                  <a:outerShdw blurRad="38100" dist="38100" dir="2700000" algn="tl">
                    <a:srgbClr val="C0C0C0"/>
                  </a:outerShdw>
                </a:effectLst>
                <a:latin typeface="楷体_GB2312" pitchFamily="49" charset="-122"/>
                <a:ea typeface="楷体_GB2312" pitchFamily="49" charset="-122"/>
              </a:rPr>
              <a:t>P</a:t>
            </a:r>
            <a:r>
              <a:rPr kumimoji="0" lang="zh-CN" altLang="en-US" b="1">
                <a:effectLst>
                  <a:outerShdw blurRad="38100" dist="38100" dir="2700000" algn="tl">
                    <a:srgbClr val="C0C0C0"/>
                  </a:outerShdw>
                </a:effectLst>
                <a:latin typeface="楷体_GB2312" pitchFamily="49" charset="-122"/>
                <a:ea typeface="楷体_GB2312" pitchFamily="49" charset="-122"/>
              </a:rPr>
              <a:t>调节有余差</a:t>
            </a:r>
          </a:p>
          <a:p>
            <a:pPr>
              <a:spcBef>
                <a:spcPct val="50000"/>
              </a:spcBef>
              <a:buFontTx/>
              <a:buChar char="•"/>
            </a:pPr>
            <a:r>
              <a:rPr kumimoji="0" lang="en-US" altLang="zh-CN" b="1">
                <a:effectLst>
                  <a:outerShdw blurRad="38100" dist="38100" dir="2700000" algn="tl">
                    <a:srgbClr val="C0C0C0"/>
                  </a:outerShdw>
                </a:effectLst>
                <a:latin typeface="楷体_GB2312" pitchFamily="49" charset="-122"/>
                <a:ea typeface="楷体_GB2312" pitchFamily="49" charset="-122"/>
              </a:rPr>
              <a:t>I</a:t>
            </a:r>
            <a:r>
              <a:rPr kumimoji="0" lang="zh-CN" altLang="en-US" b="1">
                <a:effectLst>
                  <a:outerShdw blurRad="38100" dist="38100" dir="2700000" algn="tl">
                    <a:srgbClr val="C0C0C0"/>
                  </a:outerShdw>
                </a:effectLst>
                <a:latin typeface="楷体_GB2312" pitchFamily="49" charset="-122"/>
                <a:ea typeface="楷体_GB2312" pitchFamily="49" charset="-122"/>
              </a:rPr>
              <a:t>调节没有余差，但超调大，不如</a:t>
            </a:r>
            <a:r>
              <a:rPr kumimoji="0" lang="en-US" altLang="zh-CN" b="1">
                <a:effectLst>
                  <a:outerShdw blurRad="38100" dist="38100" dir="2700000" algn="tl">
                    <a:srgbClr val="C0C0C0"/>
                  </a:outerShdw>
                </a:effectLst>
                <a:latin typeface="楷体_GB2312" pitchFamily="49" charset="-122"/>
                <a:ea typeface="楷体_GB2312" pitchFamily="49" charset="-122"/>
              </a:rPr>
              <a:t>P</a:t>
            </a:r>
            <a:r>
              <a:rPr kumimoji="0" lang="zh-CN" altLang="en-US" b="1">
                <a:effectLst>
                  <a:outerShdw blurRad="38100" dist="38100" dir="2700000" algn="tl">
                    <a:srgbClr val="C0C0C0"/>
                  </a:outerShdw>
                </a:effectLst>
                <a:latin typeface="楷体_GB2312" pitchFamily="49" charset="-122"/>
                <a:ea typeface="楷体_GB2312" pitchFamily="49" charset="-122"/>
              </a:rPr>
              <a:t>稳定</a:t>
            </a:r>
          </a:p>
        </p:txBody>
      </p:sp>
      <p:sp>
        <p:nvSpPr>
          <p:cNvPr id="283656" name="Rectangle 8"/>
          <p:cNvSpPr>
            <a:spLocks noChangeArrowheads="1"/>
          </p:cNvSpPr>
          <p:nvPr/>
        </p:nvSpPr>
        <p:spPr bwMode="auto">
          <a:xfrm>
            <a:off x="1763713" y="0"/>
            <a:ext cx="5472112"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4.3.1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积分控制的调节规律</a:t>
            </a:r>
          </a:p>
        </p:txBody>
      </p:sp>
    </p:spTree>
  </p:cSld>
  <p:clrMapOvr>
    <a:masterClrMapping/>
  </p:clrMapOvr>
  <p:transition>
    <p:blinds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BFF5683D-9855-4302-8092-E000EC3AAE4F}" type="slidenum">
              <a:rPr lang="en-US" altLang="zh-CN"/>
              <a:pPr/>
              <a:t>45</a:t>
            </a:fld>
            <a:endParaRPr lang="en-US" altLang="zh-CN"/>
          </a:p>
        </p:txBody>
      </p:sp>
      <p:sp>
        <p:nvSpPr>
          <p:cNvPr id="433154"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4.3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比例积分控制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(PI</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433155" name="Rectangle 3"/>
          <p:cNvSpPr>
            <a:spLocks noGrp="1" noRot="1" noChangeArrowheads="1"/>
          </p:cNvSpPr>
          <p:nvPr>
            <p:ph type="body" sz="half" idx="1"/>
          </p:nvPr>
        </p:nvSpPr>
        <p:spPr>
          <a:xfrm>
            <a:off x="395288" y="1701800"/>
            <a:ext cx="8424862" cy="4324350"/>
          </a:xfrm>
        </p:spPr>
        <p:txBody>
          <a:bodyPr/>
          <a:lstStyle/>
          <a:p>
            <a:pPr algn="just"/>
            <a:r>
              <a:rPr lang="en-US" altLang="zh-CN" b="1">
                <a:latin typeface="楷体_GB2312" pitchFamily="49" charset="-122"/>
                <a:ea typeface="楷体_GB2312" pitchFamily="49" charset="-122"/>
              </a:rPr>
              <a:t>4.3.1  </a:t>
            </a:r>
            <a:r>
              <a:rPr lang="zh-CN" altLang="en-US" b="1">
                <a:latin typeface="楷体_GB2312" pitchFamily="49" charset="-122"/>
                <a:ea typeface="楷体_GB2312" pitchFamily="49" charset="-122"/>
              </a:rPr>
              <a:t>积分控制的调节规律</a:t>
            </a:r>
          </a:p>
          <a:p>
            <a:pPr algn="just"/>
            <a:r>
              <a:rPr lang="en-US" altLang="zh-CN" b="1">
                <a:solidFill>
                  <a:schemeClr val="folHlink"/>
                </a:solidFill>
                <a:latin typeface="楷体_GB2312" pitchFamily="49" charset="-122"/>
                <a:ea typeface="楷体_GB2312" pitchFamily="49" charset="-122"/>
              </a:rPr>
              <a:t>4.3.2  </a:t>
            </a:r>
            <a:r>
              <a:rPr lang="zh-CN" altLang="en-US" b="1">
                <a:solidFill>
                  <a:schemeClr val="folHlink"/>
                </a:solidFill>
                <a:latin typeface="楷体_GB2312" pitchFamily="49" charset="-122"/>
                <a:ea typeface="楷体_GB2312" pitchFamily="49" charset="-122"/>
              </a:rPr>
              <a:t>比例积分控制的调节规律</a:t>
            </a:r>
          </a:p>
          <a:p>
            <a:pPr algn="just"/>
            <a:r>
              <a:rPr lang="en-US" altLang="zh-CN" b="1">
                <a:latin typeface="楷体_GB2312" pitchFamily="49" charset="-122"/>
                <a:ea typeface="楷体_GB2312" pitchFamily="49" charset="-122"/>
              </a:rPr>
              <a:t>4.3.3  </a:t>
            </a:r>
            <a:r>
              <a:rPr lang="zh-CN" altLang="en-US" b="1">
                <a:latin typeface="楷体_GB2312" pitchFamily="49" charset="-122"/>
                <a:ea typeface="楷体_GB2312" pitchFamily="49" charset="-122"/>
              </a:rPr>
              <a:t>积分饱和现象与抗积分饱和的措施</a:t>
            </a:r>
          </a:p>
        </p:txBody>
      </p:sp>
    </p:spTree>
  </p:cSld>
  <p:clrMapOvr>
    <a:masterClrMapping/>
  </p:clrMapOvr>
  <p:transition>
    <p:blinds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6EF5286C-9F73-4892-A37C-6161C5455D9A}" type="slidenum">
              <a:rPr lang="en-US" altLang="zh-CN"/>
              <a:pPr/>
              <a:t>46</a:t>
            </a:fld>
            <a:endParaRPr lang="en-US" altLang="zh-CN"/>
          </a:p>
        </p:txBody>
      </p:sp>
      <p:sp>
        <p:nvSpPr>
          <p:cNvPr id="300034" name="Rectangle 2"/>
          <p:cNvSpPr>
            <a:spLocks noGrp="1" noRot="1" noChangeArrowheads="1"/>
          </p:cNvSpPr>
          <p:nvPr>
            <p:ph type="body" idx="1"/>
          </p:nvPr>
        </p:nvSpPr>
        <p:spPr>
          <a:xfrm>
            <a:off x="1312863" y="1557338"/>
            <a:ext cx="6999287" cy="3540125"/>
          </a:xfrm>
        </p:spPr>
        <p:txBody>
          <a:bodyPr/>
          <a:lstStyle/>
          <a:p>
            <a:pPr algn="just">
              <a:lnSpc>
                <a:spcPct val="90000"/>
              </a:lnSpc>
              <a:buFont typeface="Wingdings 2" pitchFamily="18" charset="2"/>
              <a:buNone/>
            </a:pPr>
            <a:r>
              <a:rPr lang="en-US" altLang="zh-CN" sz="2800" b="1">
                <a:solidFill>
                  <a:srgbClr val="FF3300"/>
                </a:solidFill>
                <a:latin typeface="楷体_GB2312" pitchFamily="49" charset="-122"/>
                <a:ea typeface="楷体_GB2312" pitchFamily="49" charset="-122"/>
              </a:rPr>
              <a:t>1 </a:t>
            </a:r>
            <a:r>
              <a:rPr lang="zh-CN" altLang="en-US" sz="2800" b="1">
                <a:solidFill>
                  <a:srgbClr val="FF3300"/>
                </a:solidFill>
                <a:latin typeface="楷体_GB2312" pitchFamily="49" charset="-122"/>
                <a:ea typeface="楷体_GB2312" pitchFamily="49" charset="-122"/>
              </a:rPr>
              <a:t>比例积分（</a:t>
            </a:r>
            <a:r>
              <a:rPr lang="en-US" altLang="zh-CN" sz="2800" b="1">
                <a:solidFill>
                  <a:srgbClr val="FF3300"/>
                </a:solidFill>
                <a:latin typeface="楷体_GB2312" pitchFamily="49" charset="-122"/>
                <a:ea typeface="楷体_GB2312" pitchFamily="49" charset="-122"/>
              </a:rPr>
              <a:t>PI</a:t>
            </a:r>
            <a:r>
              <a:rPr lang="zh-CN" altLang="en-US" sz="2800" b="1">
                <a:solidFill>
                  <a:srgbClr val="FF3300"/>
                </a:solidFill>
                <a:latin typeface="楷体_GB2312" pitchFamily="49" charset="-122"/>
                <a:ea typeface="楷体_GB2312" pitchFamily="49" charset="-122"/>
              </a:rPr>
              <a:t>）调节</a:t>
            </a:r>
          </a:p>
          <a:p>
            <a:pPr>
              <a:lnSpc>
                <a:spcPct val="120000"/>
              </a:lnSpc>
            </a:pPr>
            <a:r>
              <a:rPr lang="zh-CN" altLang="en-US" sz="2800" b="1">
                <a:latin typeface="楷体_GB2312" pitchFamily="49" charset="-122"/>
                <a:ea typeface="楷体_GB2312" pitchFamily="49" charset="-122"/>
              </a:rPr>
              <a:t>积分调节可以消除静差</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但有滞后现象，比例调节没有滞后现象，但存在静差。</a:t>
            </a:r>
          </a:p>
          <a:p>
            <a:pPr>
              <a:lnSpc>
                <a:spcPct val="120000"/>
              </a:lnSpc>
            </a:pPr>
            <a:r>
              <a:rPr lang="en-US" altLang="zh-CN" sz="2800" b="1">
                <a:latin typeface="楷体_GB2312" pitchFamily="49" charset="-122"/>
                <a:ea typeface="楷体_GB2312" pitchFamily="49" charset="-122"/>
              </a:rPr>
              <a:t>PI</a:t>
            </a:r>
            <a:r>
              <a:rPr lang="zh-CN" altLang="en-US" sz="2800" b="1">
                <a:latin typeface="楷体_GB2312" pitchFamily="49" charset="-122"/>
                <a:ea typeface="楷体_GB2312" pitchFamily="49" charset="-122"/>
              </a:rPr>
              <a:t>调节就是综合</a:t>
            </a:r>
            <a:r>
              <a:rPr lang="en-US" altLang="zh-CN" sz="2800" b="1">
                <a:latin typeface="楷体_GB2312" pitchFamily="49" charset="-122"/>
                <a:ea typeface="楷体_GB2312" pitchFamily="49" charset="-122"/>
              </a:rPr>
              <a:t>P</a:t>
            </a:r>
            <a:r>
              <a:rPr lang="zh-CN" altLang="en-US" sz="2800" b="1">
                <a:latin typeface="楷体_GB2312" pitchFamily="49" charset="-122"/>
                <a:ea typeface="楷体_GB2312" pitchFamily="49" charset="-122"/>
              </a:rPr>
              <a:t>、</a:t>
            </a:r>
            <a:r>
              <a:rPr lang="en-US" altLang="zh-CN" sz="2800" b="1">
                <a:latin typeface="楷体_GB2312" pitchFamily="49" charset="-122"/>
                <a:ea typeface="楷体_GB2312" pitchFamily="49" charset="-122"/>
              </a:rPr>
              <a:t>I</a:t>
            </a:r>
            <a:r>
              <a:rPr lang="zh-CN" altLang="en-US" sz="2800" b="1">
                <a:latin typeface="楷体_GB2312" pitchFamily="49" charset="-122"/>
                <a:ea typeface="楷体_GB2312" pitchFamily="49" charset="-122"/>
              </a:rPr>
              <a:t>两种调节的优点，利用</a:t>
            </a:r>
            <a:r>
              <a:rPr lang="en-US" altLang="zh-CN" sz="2800" b="1">
                <a:latin typeface="楷体_GB2312" pitchFamily="49" charset="-122"/>
                <a:ea typeface="楷体_GB2312" pitchFamily="49" charset="-122"/>
              </a:rPr>
              <a:t>P</a:t>
            </a:r>
            <a:r>
              <a:rPr lang="zh-CN" altLang="en-US" sz="2800" b="1">
                <a:latin typeface="楷体_GB2312" pitchFamily="49" charset="-122"/>
                <a:ea typeface="楷体_GB2312" pitchFamily="49" charset="-122"/>
              </a:rPr>
              <a:t>调节快速抵消干扰的影响，同时利用</a:t>
            </a:r>
            <a:r>
              <a:rPr lang="en-US" altLang="zh-CN" sz="2800" b="1">
                <a:latin typeface="楷体_GB2312" pitchFamily="49" charset="-122"/>
                <a:ea typeface="楷体_GB2312" pitchFamily="49" charset="-122"/>
              </a:rPr>
              <a:t>I</a:t>
            </a:r>
            <a:r>
              <a:rPr lang="zh-CN" altLang="en-US" sz="2800" b="1">
                <a:latin typeface="楷体_GB2312" pitchFamily="49" charset="-122"/>
                <a:ea typeface="楷体_GB2312" pitchFamily="49" charset="-122"/>
              </a:rPr>
              <a:t>调节消除残差。</a:t>
            </a:r>
          </a:p>
        </p:txBody>
      </p:sp>
      <p:sp>
        <p:nvSpPr>
          <p:cNvPr id="300035" name="Rectangle 3"/>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4"/>
          <p:cNvSpPr>
            <a:spLocks noGrp="1"/>
          </p:cNvSpPr>
          <p:nvPr>
            <p:ph type="sldNum" sz="quarter" idx="12"/>
          </p:nvPr>
        </p:nvSpPr>
        <p:spPr/>
        <p:txBody>
          <a:bodyPr/>
          <a:lstStyle/>
          <a:p>
            <a:fld id="{AFECF0ED-DCBB-4CC9-8344-3C68AFE7C228}" type="slidenum">
              <a:rPr lang="en-US" altLang="zh-CN"/>
              <a:pPr/>
              <a:t>47</a:t>
            </a:fld>
            <a:endParaRPr lang="en-US" altLang="zh-CN"/>
          </a:p>
        </p:txBody>
      </p:sp>
      <p:sp>
        <p:nvSpPr>
          <p:cNvPr id="353282" name="Rectangle 2"/>
          <p:cNvSpPr>
            <a:spLocks noChangeArrowheads="1"/>
          </p:cNvSpPr>
          <p:nvPr/>
        </p:nvSpPr>
        <p:spPr bwMode="auto">
          <a:xfrm>
            <a:off x="1187450" y="836613"/>
            <a:ext cx="267335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latin typeface="楷体_GB2312" pitchFamily="49" charset="-122"/>
                <a:ea typeface="楷体_GB2312" pitchFamily="49" charset="-122"/>
              </a:rPr>
              <a:t>PI</a:t>
            </a:r>
            <a:r>
              <a:rPr lang="zh-CN" altLang="en-US" sz="2800" b="1">
                <a:latin typeface="楷体_GB2312" pitchFamily="49" charset="-122"/>
                <a:ea typeface="楷体_GB2312" pitchFamily="49" charset="-122"/>
              </a:rPr>
              <a:t>调节规律为：</a:t>
            </a:r>
          </a:p>
        </p:txBody>
      </p:sp>
      <p:graphicFrame>
        <p:nvGraphicFramePr>
          <p:cNvPr id="353283" name="Object 3"/>
          <p:cNvGraphicFramePr>
            <a:graphicFrameLocks noChangeAspect="1"/>
          </p:cNvGraphicFramePr>
          <p:nvPr/>
        </p:nvGraphicFramePr>
        <p:xfrm>
          <a:off x="2124075" y="1557338"/>
          <a:ext cx="4468813" cy="1852612"/>
        </p:xfrm>
        <a:graphic>
          <a:graphicData uri="http://schemas.openxmlformats.org/presentationml/2006/ole">
            <mc:AlternateContent xmlns:mc="http://schemas.openxmlformats.org/markup-compatibility/2006">
              <mc:Choice xmlns:v="urn:schemas-microsoft-com:vml" Requires="v">
                <p:oleObj spid="_x0000_s353289" name="公式" r:id="rId3" imgW="2438280" imgH="1002960" progId="Equation.3">
                  <p:embed/>
                </p:oleObj>
              </mc:Choice>
              <mc:Fallback>
                <p:oleObj name="公式" r:id="rId3" imgW="2438280" imgH="100296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075" y="1557338"/>
                        <a:ext cx="4468813" cy="1852612"/>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3284" name="Rectangle 4"/>
          <p:cNvSpPr>
            <a:spLocks noChangeArrowheads="1"/>
          </p:cNvSpPr>
          <p:nvPr/>
        </p:nvSpPr>
        <p:spPr bwMode="auto">
          <a:xfrm>
            <a:off x="1258888" y="3644900"/>
            <a:ext cx="6526212"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latin typeface="楷体_GB2312" pitchFamily="49" charset="-122"/>
                <a:ea typeface="楷体_GB2312" pitchFamily="49" charset="-122"/>
              </a:rPr>
              <a:t>式中 </a:t>
            </a:r>
            <a:r>
              <a:rPr lang="en-US" altLang="en-US" sz="2400" b="1" i="1">
                <a:latin typeface="楷体_GB2312" pitchFamily="49" charset="-122"/>
                <a:ea typeface="楷体_GB2312" pitchFamily="49" charset="-122"/>
              </a:rPr>
              <a:t>δ</a:t>
            </a:r>
            <a:r>
              <a:rPr lang="en-US" altLang="zh-CN" sz="2400" b="1">
                <a:latin typeface="楷体_GB2312" pitchFamily="49" charset="-122"/>
                <a:ea typeface="楷体_GB2312" pitchFamily="49" charset="-122"/>
              </a:rPr>
              <a:t> </a:t>
            </a:r>
            <a:r>
              <a:rPr lang="en-US" altLang="zh-CN" sz="2400" b="1">
                <a:latin typeface="Courier New"/>
                <a:ea typeface="楷体_GB2312" pitchFamily="49" charset="-122"/>
              </a:rPr>
              <a:t>——</a:t>
            </a:r>
            <a:r>
              <a:rPr lang="en-US" altLang="zh-CN" sz="2400" b="1">
                <a:latin typeface="楷体_GB2312" pitchFamily="49" charset="-122"/>
                <a:ea typeface="楷体_GB2312" pitchFamily="49" charset="-122"/>
              </a:rPr>
              <a:t> </a:t>
            </a:r>
            <a:r>
              <a:rPr lang="zh-CN" altLang="en-US" sz="2400" b="1">
                <a:latin typeface="楷体_GB2312" pitchFamily="49" charset="-122"/>
                <a:ea typeface="楷体_GB2312" pitchFamily="49" charset="-122"/>
              </a:rPr>
              <a:t>比例带（可视情况取正值或负值）</a:t>
            </a:r>
          </a:p>
          <a:p>
            <a:r>
              <a:rPr lang="zh-CN" altLang="en-US" sz="2400" b="1">
                <a:latin typeface="楷体_GB2312" pitchFamily="49" charset="-122"/>
                <a:ea typeface="楷体_GB2312" pitchFamily="49" charset="-122"/>
              </a:rPr>
              <a:t>     </a:t>
            </a:r>
            <a:r>
              <a:rPr lang="en-US" altLang="zh-CN" sz="2400" b="1" i="1">
                <a:latin typeface="楷体_GB2312" pitchFamily="49" charset="-122"/>
                <a:ea typeface="楷体_GB2312" pitchFamily="49" charset="-122"/>
              </a:rPr>
              <a:t>T</a:t>
            </a:r>
            <a:r>
              <a:rPr lang="en-US" altLang="zh-CN" sz="2400" b="1" baseline="-25000">
                <a:latin typeface="楷体_GB2312" pitchFamily="49" charset="-122"/>
                <a:ea typeface="楷体_GB2312" pitchFamily="49" charset="-122"/>
              </a:rPr>
              <a:t>I  </a:t>
            </a:r>
            <a:r>
              <a:rPr lang="en-US" altLang="zh-CN" sz="2400" b="1">
                <a:latin typeface="Courier New"/>
                <a:ea typeface="楷体_GB2312" pitchFamily="49" charset="-122"/>
              </a:rPr>
              <a:t>——</a:t>
            </a:r>
            <a:r>
              <a:rPr lang="en-US" altLang="zh-CN" sz="2400" b="1">
                <a:latin typeface="楷体_GB2312" pitchFamily="49" charset="-122"/>
                <a:ea typeface="楷体_GB2312" pitchFamily="49" charset="-122"/>
              </a:rPr>
              <a:t> </a:t>
            </a:r>
            <a:r>
              <a:rPr lang="zh-CN" altLang="en-US" sz="2400" b="1">
                <a:latin typeface="楷体_GB2312" pitchFamily="49" charset="-122"/>
                <a:ea typeface="楷体_GB2312" pitchFamily="49" charset="-122"/>
              </a:rPr>
              <a:t>积分时间</a:t>
            </a:r>
          </a:p>
          <a:p>
            <a:pPr>
              <a:spcBef>
                <a:spcPct val="50000"/>
              </a:spcBef>
            </a:pPr>
            <a:r>
              <a:rPr lang="en-US" altLang="en-US" sz="2400" b="1" i="1">
                <a:latin typeface="楷体_GB2312" pitchFamily="49" charset="-122"/>
                <a:ea typeface="楷体_GB2312" pitchFamily="49" charset="-122"/>
              </a:rPr>
              <a:t>δ</a:t>
            </a:r>
            <a:r>
              <a:rPr lang="zh-CN" altLang="en-US" sz="2400" b="1">
                <a:latin typeface="楷体_GB2312" pitchFamily="49" charset="-122"/>
                <a:ea typeface="楷体_GB2312" pitchFamily="49" charset="-122"/>
              </a:rPr>
              <a:t>和</a:t>
            </a:r>
            <a:r>
              <a:rPr lang="en-US" altLang="zh-CN" sz="2400" b="1" i="1">
                <a:latin typeface="楷体_GB2312" pitchFamily="49" charset="-122"/>
                <a:ea typeface="楷体_GB2312" pitchFamily="49" charset="-122"/>
              </a:rPr>
              <a:t>T</a:t>
            </a:r>
            <a:r>
              <a:rPr lang="en-US" altLang="zh-CN" sz="2400" b="1" baseline="-25000">
                <a:latin typeface="楷体_GB2312" pitchFamily="49" charset="-122"/>
                <a:ea typeface="楷体_GB2312" pitchFamily="49" charset="-122"/>
              </a:rPr>
              <a:t>I</a:t>
            </a:r>
            <a:r>
              <a:rPr lang="en-US" altLang="zh-CN" sz="2400" b="1">
                <a:latin typeface="楷体_GB2312" pitchFamily="49" charset="-122"/>
                <a:ea typeface="楷体_GB2312" pitchFamily="49" charset="-122"/>
              </a:rPr>
              <a:t> </a:t>
            </a:r>
            <a:r>
              <a:rPr lang="zh-CN" altLang="en-US" sz="2400" b="1">
                <a:latin typeface="楷体_GB2312" pitchFamily="49" charset="-122"/>
                <a:ea typeface="楷体_GB2312" pitchFamily="49" charset="-122"/>
              </a:rPr>
              <a:t>是</a:t>
            </a:r>
            <a:r>
              <a:rPr lang="en-US" altLang="zh-CN" sz="2400" b="1">
                <a:latin typeface="楷体_GB2312" pitchFamily="49" charset="-122"/>
                <a:ea typeface="楷体_GB2312" pitchFamily="49" charset="-122"/>
              </a:rPr>
              <a:t>PI</a:t>
            </a:r>
            <a:r>
              <a:rPr lang="zh-CN" altLang="en-US" sz="2400" b="1">
                <a:latin typeface="楷体_GB2312" pitchFamily="49" charset="-122"/>
                <a:ea typeface="楷体_GB2312" pitchFamily="49" charset="-122"/>
              </a:rPr>
              <a:t>调节器的两个重要参数。</a:t>
            </a:r>
          </a:p>
          <a:p>
            <a:pPr>
              <a:spcBef>
                <a:spcPct val="50000"/>
              </a:spcBef>
            </a:pPr>
            <a:r>
              <a:rPr lang="en-US" altLang="zh-CN" sz="2400" b="1">
                <a:latin typeface="楷体_GB2312" pitchFamily="49" charset="-122"/>
                <a:ea typeface="楷体_GB2312" pitchFamily="49" charset="-122"/>
              </a:rPr>
              <a:t>PI</a:t>
            </a:r>
            <a:r>
              <a:rPr lang="zh-CN" altLang="en-US" sz="2400" b="1">
                <a:latin typeface="楷体_GB2312" pitchFamily="49" charset="-122"/>
                <a:ea typeface="楷体_GB2312" pitchFamily="49" charset="-122"/>
              </a:rPr>
              <a:t>调节器的传递函数为</a:t>
            </a:r>
          </a:p>
        </p:txBody>
      </p:sp>
      <p:graphicFrame>
        <p:nvGraphicFramePr>
          <p:cNvPr id="353286" name="Object 6"/>
          <p:cNvGraphicFramePr>
            <a:graphicFrameLocks noChangeAspect="1"/>
          </p:cNvGraphicFramePr>
          <p:nvPr>
            <p:ph/>
          </p:nvPr>
        </p:nvGraphicFramePr>
        <p:xfrm>
          <a:off x="2051050" y="5589588"/>
          <a:ext cx="5688013" cy="863600"/>
        </p:xfrm>
        <a:graphic>
          <a:graphicData uri="http://schemas.openxmlformats.org/presentationml/2006/ole">
            <mc:AlternateContent xmlns:mc="http://schemas.openxmlformats.org/markup-compatibility/2006">
              <mc:Choice xmlns:v="urn:schemas-microsoft-com:vml" Requires="v">
                <p:oleObj spid="_x0000_s353290" name="公式" r:id="rId5" imgW="1625400" imgH="431640" progId="Equation.3">
                  <p:embed/>
                </p:oleObj>
              </mc:Choice>
              <mc:Fallback>
                <p:oleObj name="公式" r:id="rId5" imgW="1625400" imgH="4316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050" y="5589588"/>
                        <a:ext cx="5688013" cy="863600"/>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3288" name="Rectangle 8"/>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灯片编号占位符 4"/>
          <p:cNvSpPr>
            <a:spLocks noGrp="1"/>
          </p:cNvSpPr>
          <p:nvPr>
            <p:ph type="sldNum" sz="quarter" idx="12"/>
          </p:nvPr>
        </p:nvSpPr>
        <p:spPr/>
        <p:txBody>
          <a:bodyPr/>
          <a:lstStyle/>
          <a:p>
            <a:fld id="{39F6CE6F-62CC-4D9C-AF4F-CC98712D2430}" type="slidenum">
              <a:rPr lang="en-US" altLang="zh-CN"/>
              <a:pPr/>
              <a:t>48</a:t>
            </a:fld>
            <a:endParaRPr lang="en-US" altLang="zh-CN"/>
          </a:p>
        </p:txBody>
      </p:sp>
      <p:grpSp>
        <p:nvGrpSpPr>
          <p:cNvPr id="302082" name="Group 2"/>
          <p:cNvGrpSpPr>
            <a:grpSpLocks/>
          </p:cNvGrpSpPr>
          <p:nvPr/>
        </p:nvGrpSpPr>
        <p:grpSpPr bwMode="auto">
          <a:xfrm>
            <a:off x="1403350" y="1341438"/>
            <a:ext cx="4105275" cy="4767262"/>
            <a:chOff x="1655" y="981"/>
            <a:chExt cx="2904" cy="3003"/>
          </a:xfrm>
        </p:grpSpPr>
        <p:sp>
          <p:nvSpPr>
            <p:cNvPr id="302083" name="Rectangle 3"/>
            <p:cNvSpPr>
              <a:spLocks noChangeArrowheads="1"/>
            </p:cNvSpPr>
            <p:nvPr/>
          </p:nvSpPr>
          <p:spPr bwMode="auto">
            <a:xfrm>
              <a:off x="1655" y="3657"/>
              <a:ext cx="2904" cy="327"/>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eaLnBrk="0" hangingPunct="0"/>
              <a:r>
                <a:rPr lang="zh-CN" altLang="en-US" sz="2000" b="1">
                  <a:latin typeface="楷体_GB2312" pitchFamily="49" charset="-122"/>
                  <a:ea typeface="楷体_GB2312" pitchFamily="49" charset="-122"/>
                </a:rPr>
                <a:t>图</a:t>
              </a:r>
              <a:r>
                <a:rPr lang="en-US" altLang="zh-CN" sz="2000" b="1">
                  <a:latin typeface="Times New Roman" pitchFamily="18" charset="0"/>
                  <a:ea typeface="楷体_GB2312" pitchFamily="49" charset="-122"/>
                </a:rPr>
                <a:t>4.8</a:t>
              </a:r>
              <a:r>
                <a:rPr lang="en-US" altLang="zh-CN" sz="2000" b="1">
                  <a:latin typeface="楷体_GB2312" pitchFamily="49" charset="-122"/>
                  <a:ea typeface="楷体_GB2312" pitchFamily="49" charset="-122"/>
                </a:rPr>
                <a:t>  PI</a:t>
              </a:r>
              <a:r>
                <a:rPr lang="zh-CN" altLang="en-US" sz="2000" b="1">
                  <a:latin typeface="楷体_GB2312" pitchFamily="49" charset="-122"/>
                  <a:ea typeface="楷体_GB2312" pitchFamily="49" charset="-122"/>
                </a:rPr>
                <a:t>调节器的阶跃响应</a:t>
              </a:r>
              <a:r>
                <a:rPr lang="zh-CN" altLang="en-US" sz="2800">
                  <a:solidFill>
                    <a:schemeClr val="folHlink"/>
                  </a:solidFill>
                  <a:latin typeface="Times New Roman" pitchFamily="18" charset="0"/>
                </a:rPr>
                <a:t> </a:t>
              </a:r>
            </a:p>
          </p:txBody>
        </p:sp>
        <p:graphicFrame>
          <p:nvGraphicFramePr>
            <p:cNvPr id="302084" name="Object 4"/>
            <p:cNvGraphicFramePr>
              <a:graphicFrameLocks/>
            </p:cNvGraphicFramePr>
            <p:nvPr/>
          </p:nvGraphicFramePr>
          <p:xfrm>
            <a:off x="1655" y="981"/>
            <a:ext cx="2902" cy="2703"/>
          </p:xfrm>
          <a:graphic>
            <a:graphicData uri="http://schemas.openxmlformats.org/presentationml/2006/ole">
              <mc:AlternateContent xmlns:mc="http://schemas.openxmlformats.org/markup-compatibility/2006">
                <mc:Choice xmlns:v="urn:schemas-microsoft-com:vml" Requires="v">
                  <p:oleObj spid="_x0000_s302092" name="位图图像" r:id="rId3" imgW="2629267" imgH="2666667" progId="Paint.Picture">
                    <p:embed/>
                  </p:oleObj>
                </mc:Choice>
                <mc:Fallback>
                  <p:oleObj name="位图图像" r:id="rId3" imgW="2629267" imgH="2666667" progId="Paint.Picture">
                    <p:embed/>
                    <p:pic>
                      <p:nvPicPr>
                        <p:cNvPr id="0" name="Object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5" y="981"/>
                          <a:ext cx="2902" cy="2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302085" name="Object 5"/>
          <p:cNvGraphicFramePr>
            <a:graphicFrameLocks noChangeAspect="1"/>
          </p:cNvGraphicFramePr>
          <p:nvPr>
            <p:ph/>
          </p:nvPr>
        </p:nvGraphicFramePr>
        <p:xfrm>
          <a:off x="5654675" y="1474788"/>
          <a:ext cx="3101975" cy="1038225"/>
        </p:xfrm>
        <a:graphic>
          <a:graphicData uri="http://schemas.openxmlformats.org/presentationml/2006/ole">
            <mc:AlternateContent xmlns:mc="http://schemas.openxmlformats.org/markup-compatibility/2006">
              <mc:Choice xmlns:v="urn:schemas-microsoft-com:vml" Requires="v">
                <p:oleObj spid="_x0000_s302093" name="Equation" r:id="rId5" imgW="1206360" imgH="431640" progId="Equation.DSMT4">
                  <p:embed/>
                </p:oleObj>
              </mc:Choice>
              <mc:Fallback>
                <p:oleObj name="Equation" r:id="rId5" imgW="1206360" imgH="43164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54675" y="1474788"/>
                        <a:ext cx="3101975" cy="1038225"/>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2086" name="Object 6"/>
          <p:cNvGraphicFramePr>
            <a:graphicFrameLocks noChangeAspect="1"/>
          </p:cNvGraphicFramePr>
          <p:nvPr/>
        </p:nvGraphicFramePr>
        <p:xfrm>
          <a:off x="5651500" y="2852738"/>
          <a:ext cx="3270250" cy="2200275"/>
        </p:xfrm>
        <a:graphic>
          <a:graphicData uri="http://schemas.openxmlformats.org/presentationml/2006/ole">
            <mc:AlternateContent xmlns:mc="http://schemas.openxmlformats.org/markup-compatibility/2006">
              <mc:Choice xmlns:v="urn:schemas-microsoft-com:vml" Requires="v">
                <p:oleObj spid="_x0000_s302094" name="Equation" r:id="rId7" imgW="1320480" imgH="888840" progId="Equation.DSMT4">
                  <p:embed/>
                </p:oleObj>
              </mc:Choice>
              <mc:Fallback>
                <p:oleObj name="Equation" r:id="rId7" imgW="1320480" imgH="88884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51500" y="2852738"/>
                        <a:ext cx="3270250" cy="2200275"/>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2087" name="AutoShape 7"/>
          <p:cNvSpPr>
            <a:spLocks noChangeArrowheads="1"/>
          </p:cNvSpPr>
          <p:nvPr/>
        </p:nvSpPr>
        <p:spPr bwMode="auto">
          <a:xfrm flipH="1">
            <a:off x="2339975" y="2708275"/>
            <a:ext cx="2232025" cy="1584325"/>
          </a:xfrm>
          <a:prstGeom prst="rtTriangle">
            <a:avLst/>
          </a:prstGeom>
          <a:solidFill>
            <a:srgbClr val="FF3300">
              <a:alpha val="56000"/>
            </a:srgbClr>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302088" name="Line 8"/>
          <p:cNvSpPr>
            <a:spLocks noChangeShapeType="1"/>
          </p:cNvSpPr>
          <p:nvPr/>
        </p:nvSpPr>
        <p:spPr bwMode="auto">
          <a:xfrm>
            <a:off x="3419475" y="3573463"/>
            <a:ext cx="0" cy="1439862"/>
          </a:xfrm>
          <a:prstGeom prst="line">
            <a:avLst/>
          </a:prstGeom>
          <a:noFill/>
          <a:ln w="38100">
            <a:solidFill>
              <a:srgbClr val="FF33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02089" name="Text Box 9"/>
          <p:cNvSpPr txBox="1">
            <a:spLocks noChangeArrowheads="1"/>
          </p:cNvSpPr>
          <p:nvPr/>
        </p:nvSpPr>
        <p:spPr bwMode="auto">
          <a:xfrm>
            <a:off x="2771775" y="4508500"/>
            <a:ext cx="792163" cy="519113"/>
          </a:xfrm>
          <a:prstGeom prst="rect">
            <a:avLst/>
          </a:prstGeom>
          <a:noFill/>
          <a:ln>
            <a:noFill/>
          </a:ln>
          <a:effectLst/>
          <a:extLst>
            <a:ext uri="{909E8E84-426E-40DD-AFC4-6F175D3DCCD1}">
              <a14:hiddenFill xmlns:a14="http://schemas.microsoft.com/office/drawing/2010/main">
                <a:gradFill rotWithShape="1">
                  <a:gsLst>
                    <a:gs pos="0">
                      <a:srgbClr val="FF3300"/>
                    </a:gs>
                    <a:gs pos="100000">
                      <a:srgbClr val="FF3300">
                        <a:gamma/>
                        <a:tint val="63529"/>
                        <a:invGamma/>
                      </a:srgbClr>
                    </a:gs>
                  </a:gsLst>
                  <a:lin ang="54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2800" b="1" i="1">
                <a:solidFill>
                  <a:srgbClr val="FF3300"/>
                </a:solidFill>
                <a:latin typeface="Times New Roman" pitchFamily="18" charset="0"/>
              </a:rPr>
              <a:t>T</a:t>
            </a:r>
            <a:r>
              <a:rPr lang="en-US" altLang="zh-CN" sz="2800" b="1" baseline="-25000">
                <a:solidFill>
                  <a:srgbClr val="FF3300"/>
                </a:solidFill>
                <a:latin typeface="Times New Roman" pitchFamily="18" charset="0"/>
              </a:rPr>
              <a:t>I</a:t>
            </a:r>
          </a:p>
        </p:txBody>
      </p:sp>
      <p:sp>
        <p:nvSpPr>
          <p:cNvPr id="302091" name="Rectangle 11"/>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2087"/>
                                        </p:tgtEl>
                                        <p:attrNameLst>
                                          <p:attrName>style.visibility</p:attrName>
                                        </p:attrNameLst>
                                      </p:cBhvr>
                                      <p:to>
                                        <p:strVal val="visible"/>
                                      </p:to>
                                    </p:set>
                                    <p:animEffect transition="in" filter="blinds(horizontal)">
                                      <p:cBhvr>
                                        <p:cTn id="7" dur="500"/>
                                        <p:tgtEl>
                                          <p:spTgt spid="302087"/>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02089"/>
                                        </p:tgtEl>
                                        <p:attrNameLst>
                                          <p:attrName>style.visibility</p:attrName>
                                        </p:attrNameLst>
                                      </p:cBhvr>
                                      <p:to>
                                        <p:strVal val="visible"/>
                                      </p:to>
                                    </p:set>
                                    <p:animEffect transition="in" filter="blinds(horizontal)">
                                      <p:cBhvr>
                                        <p:cTn id="11" dur="500"/>
                                        <p:tgtEl>
                                          <p:spTgt spid="302089"/>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302088"/>
                                        </p:tgtEl>
                                        <p:attrNameLst>
                                          <p:attrName>style.visibility</p:attrName>
                                        </p:attrNameLst>
                                      </p:cBhvr>
                                      <p:to>
                                        <p:strVal val="visible"/>
                                      </p:to>
                                    </p:set>
                                    <p:animEffect transition="in" filter="blinds(horizontal)">
                                      <p:cBhvr>
                                        <p:cTn id="14" dur="500"/>
                                        <p:tgtEl>
                                          <p:spTgt spid="3020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7" grpId="0" animBg="1"/>
      <p:bldP spid="302088" grpId="0" animBg="1"/>
      <p:bldP spid="30208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8C201143-4D5C-4D96-BFC1-9989063B0556}" type="slidenum">
              <a:rPr lang="en-US" altLang="zh-CN"/>
              <a:pPr/>
              <a:t>49</a:t>
            </a:fld>
            <a:endParaRPr lang="en-US" altLang="zh-CN"/>
          </a:p>
        </p:txBody>
      </p:sp>
      <p:sp>
        <p:nvSpPr>
          <p:cNvPr id="303106" name="Rectangle 2"/>
          <p:cNvSpPr>
            <a:spLocks noGrp="1" noRot="1" noChangeArrowheads="1"/>
          </p:cNvSpPr>
          <p:nvPr>
            <p:ph type="body" idx="1"/>
          </p:nvPr>
        </p:nvSpPr>
        <p:spPr>
          <a:xfrm>
            <a:off x="1243013" y="404813"/>
            <a:ext cx="7000875" cy="4518025"/>
          </a:xfrm>
        </p:spPr>
        <p:txBody>
          <a:bodyPr/>
          <a:lstStyle/>
          <a:p>
            <a:pPr algn="just">
              <a:lnSpc>
                <a:spcPct val="120000"/>
              </a:lnSpc>
            </a:pPr>
            <a:r>
              <a:rPr lang="zh-CN" altLang="en-US" sz="2800" b="1">
                <a:latin typeface="楷体_GB2312" pitchFamily="49" charset="-122"/>
                <a:ea typeface="楷体_GB2312" pitchFamily="49" charset="-122"/>
              </a:rPr>
              <a:t>在施加阶跃输入的瞬间，调节器立即输出一个幅值为</a:t>
            </a:r>
            <a:r>
              <a:rPr lang="en-US" altLang="zh-CN" sz="2800" b="1">
                <a:latin typeface="楷体_GB2312" pitchFamily="49" charset="-122"/>
                <a:ea typeface="楷体_GB2312" pitchFamily="49" charset="-122"/>
              </a:rPr>
              <a:t>Δ</a:t>
            </a:r>
            <a:r>
              <a:rPr lang="en-US" altLang="zh-CN" sz="2800" b="1" i="1">
                <a:latin typeface="楷体_GB2312" pitchFamily="49" charset="-122"/>
                <a:ea typeface="楷体_GB2312" pitchFamily="49" charset="-122"/>
              </a:rPr>
              <a:t>e</a:t>
            </a:r>
            <a:r>
              <a:rPr lang="zh-CN" altLang="en-US"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δ</a:t>
            </a:r>
            <a:r>
              <a:rPr lang="zh-CN" altLang="en-US" sz="2800" b="1">
                <a:latin typeface="楷体_GB2312" pitchFamily="49" charset="-122"/>
                <a:ea typeface="楷体_GB2312" pitchFamily="49" charset="-122"/>
              </a:rPr>
              <a:t>的阶跃，然后以固定速度</a:t>
            </a:r>
            <a:r>
              <a:rPr lang="en-US" altLang="zh-CN" sz="2800" b="1">
                <a:latin typeface="楷体_GB2312" pitchFamily="49" charset="-122"/>
                <a:ea typeface="楷体_GB2312" pitchFamily="49" charset="-122"/>
              </a:rPr>
              <a:t>Δe</a:t>
            </a:r>
            <a:r>
              <a:rPr lang="zh-CN" altLang="en-US"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δT</a:t>
            </a:r>
            <a:r>
              <a:rPr lang="en-US" altLang="zh-CN" sz="2800" b="1" baseline="-25000">
                <a:latin typeface="楷体_GB2312" pitchFamily="49" charset="-122"/>
                <a:ea typeface="楷体_GB2312" pitchFamily="49" charset="-122"/>
              </a:rPr>
              <a:t>I</a:t>
            </a:r>
            <a:r>
              <a:rPr lang="zh-CN" altLang="en-US" sz="2800" b="1">
                <a:latin typeface="楷体_GB2312" pitchFamily="49" charset="-122"/>
                <a:ea typeface="楷体_GB2312" pitchFamily="49" charset="-122"/>
              </a:rPr>
              <a:t>变化。当</a:t>
            </a:r>
            <a:r>
              <a:rPr lang="en-US" altLang="zh-CN" sz="2800" b="1" i="1">
                <a:latin typeface="楷体_GB2312" pitchFamily="49" charset="-122"/>
                <a:ea typeface="楷体_GB2312" pitchFamily="49" charset="-122"/>
              </a:rPr>
              <a:t>t</a:t>
            </a:r>
            <a:r>
              <a:rPr lang="en-US" altLang="zh-CN" sz="2800" b="1">
                <a:latin typeface="楷体_GB2312" pitchFamily="49" charset="-122"/>
                <a:ea typeface="楷体_GB2312" pitchFamily="49" charset="-122"/>
              </a:rPr>
              <a:t>= </a:t>
            </a:r>
            <a:r>
              <a:rPr lang="en-US" altLang="zh-CN" sz="2800" b="1" i="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I</a:t>
            </a:r>
            <a:r>
              <a:rPr lang="zh-CN" altLang="en-US" sz="2800" b="1">
                <a:latin typeface="楷体_GB2312" pitchFamily="49" charset="-122"/>
                <a:ea typeface="楷体_GB2312" pitchFamily="49" charset="-122"/>
              </a:rPr>
              <a:t>时，调节器的总输出为</a:t>
            </a:r>
            <a:r>
              <a:rPr lang="en-US" altLang="zh-CN" sz="2800" b="1">
                <a:latin typeface="楷体_GB2312" pitchFamily="49" charset="-122"/>
                <a:ea typeface="楷体_GB2312" pitchFamily="49" charset="-122"/>
              </a:rPr>
              <a:t>2Δ</a:t>
            </a:r>
            <a:r>
              <a:rPr lang="en-US" altLang="zh-CN" sz="2800" b="1" i="1">
                <a:latin typeface="楷体_GB2312" pitchFamily="49" charset="-122"/>
                <a:ea typeface="楷体_GB2312" pitchFamily="49" charset="-122"/>
              </a:rPr>
              <a:t>e</a:t>
            </a:r>
            <a:r>
              <a:rPr lang="zh-CN" altLang="en-US" sz="2800" b="1">
                <a:latin typeface="楷体_GB2312" pitchFamily="49" charset="-122"/>
                <a:ea typeface="楷体_GB2312" pitchFamily="49" charset="-122"/>
              </a:rPr>
              <a:t>／</a:t>
            </a:r>
            <a:r>
              <a:rPr lang="en-US" altLang="zh-CN" sz="2800" b="1" i="1">
                <a:latin typeface="楷体_GB2312" pitchFamily="49" charset="-122"/>
                <a:ea typeface="楷体_GB2312" pitchFamily="49" charset="-122"/>
              </a:rPr>
              <a:t>δ</a:t>
            </a:r>
            <a:r>
              <a:rPr lang="zh-CN" altLang="en-US" sz="2800" b="1">
                <a:latin typeface="楷体_GB2312" pitchFamily="49" charset="-122"/>
                <a:ea typeface="楷体_GB2312" pitchFamily="49" charset="-122"/>
              </a:rPr>
              <a:t>。输出的积分部分正好等于比例部分。</a:t>
            </a:r>
          </a:p>
          <a:p>
            <a:pPr algn="just">
              <a:lnSpc>
                <a:spcPct val="120000"/>
              </a:lnSpc>
            </a:pPr>
            <a:r>
              <a:rPr lang="en-US" altLang="zh-CN" sz="2800" b="1" i="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I</a:t>
            </a:r>
            <a:r>
              <a:rPr lang="zh-CN" altLang="en-US" sz="2800" b="1">
                <a:latin typeface="楷体_GB2312" pitchFamily="49" charset="-122"/>
                <a:ea typeface="楷体_GB2312" pitchFamily="49" charset="-122"/>
              </a:rPr>
              <a:t>可以衡量积分部分在总输出中所占的比重：</a:t>
            </a:r>
            <a:r>
              <a:rPr lang="en-US" altLang="zh-CN" sz="2800" b="1" i="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I</a:t>
            </a:r>
            <a:r>
              <a:rPr lang="zh-CN" altLang="en-US" sz="2800" b="1">
                <a:latin typeface="楷体_GB2312" pitchFamily="49" charset="-122"/>
                <a:ea typeface="楷体_GB2312" pitchFamily="49" charset="-122"/>
              </a:rPr>
              <a:t>愈小，积分部分所占的比重愈大。</a:t>
            </a:r>
          </a:p>
          <a:p>
            <a:pPr>
              <a:lnSpc>
                <a:spcPct val="90000"/>
              </a:lnSpc>
            </a:pPr>
            <a:endParaRPr lang="en-US" altLang="zh-CN" sz="2400" b="1"/>
          </a:p>
        </p:txBody>
      </p:sp>
      <p:graphicFrame>
        <p:nvGraphicFramePr>
          <p:cNvPr id="303107" name="Object 3"/>
          <p:cNvGraphicFramePr>
            <a:graphicFrameLocks noChangeAspect="1"/>
          </p:cNvGraphicFramePr>
          <p:nvPr/>
        </p:nvGraphicFramePr>
        <p:xfrm>
          <a:off x="3255963" y="4508500"/>
          <a:ext cx="2487612" cy="884238"/>
        </p:xfrm>
        <a:graphic>
          <a:graphicData uri="http://schemas.openxmlformats.org/presentationml/2006/ole">
            <mc:AlternateContent xmlns:mc="http://schemas.openxmlformats.org/markup-compatibility/2006">
              <mc:Choice xmlns:v="urn:schemas-microsoft-com:vml" Requires="v">
                <p:oleObj spid="_x0000_s303110" name="公式" r:id="rId3" imgW="1206360" imgH="431640" progId="Equation.3">
                  <p:embed/>
                </p:oleObj>
              </mc:Choice>
              <mc:Fallback>
                <p:oleObj name="公式" r:id="rId3" imgW="1206360" imgH="43164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5963" y="4508500"/>
                        <a:ext cx="2487612" cy="884238"/>
                      </a:xfrm>
                      <a:prstGeom prst="rect">
                        <a:avLst/>
                      </a:prstGeom>
                      <a:solidFill>
                        <a:srgbClr val="00FFFF"/>
                      </a:solidFill>
                    </p:spPr>
                  </p:pic>
                </p:oleObj>
              </mc:Fallback>
            </mc:AlternateContent>
          </a:graphicData>
        </a:graphic>
      </p:graphicFrame>
      <p:sp>
        <p:nvSpPr>
          <p:cNvPr id="303109" name="Rectangle 5"/>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6"/>
          <p:cNvSpPr>
            <a:spLocks noGrp="1"/>
          </p:cNvSpPr>
          <p:nvPr>
            <p:ph type="sldNum" sz="quarter" idx="12"/>
          </p:nvPr>
        </p:nvSpPr>
        <p:spPr/>
        <p:txBody>
          <a:bodyPr/>
          <a:lstStyle/>
          <a:p>
            <a:fld id="{275076EA-906C-4883-B9BD-107D5DD79412}" type="slidenum">
              <a:rPr lang="en-US" altLang="zh-CN"/>
              <a:pPr/>
              <a:t>5</a:t>
            </a:fld>
            <a:endParaRPr lang="en-US" altLang="zh-CN"/>
          </a:p>
        </p:txBody>
      </p:sp>
      <p:sp>
        <p:nvSpPr>
          <p:cNvPr id="257028" name="Rectangle 4"/>
          <p:cNvSpPr>
            <a:spLocks noGrp="1" noChangeArrowheads="1"/>
          </p:cNvSpPr>
          <p:nvPr>
            <p:ph type="body" sz="half" idx="1"/>
          </p:nvPr>
        </p:nvSpPr>
        <p:spPr>
          <a:xfrm>
            <a:off x="684213" y="620713"/>
            <a:ext cx="8062912" cy="5475287"/>
          </a:xfrm>
          <a:noFill/>
          <a:ln/>
        </p:spPr>
        <p:txBody>
          <a:bodyPr/>
          <a:lstStyle/>
          <a:p>
            <a:r>
              <a:rPr lang="zh-CN" altLang="en-US" sz="2800" b="1">
                <a:latin typeface="楷体_GB2312" pitchFamily="49" charset="-122"/>
                <a:ea typeface="楷体_GB2312" pitchFamily="49" charset="-122"/>
              </a:rPr>
              <a:t>常规</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控制系统的原理</a:t>
            </a:r>
          </a:p>
          <a:p>
            <a:endParaRPr lang="zh-CN" altLang="en-US" sz="2800" b="1"/>
          </a:p>
          <a:p>
            <a:endParaRPr lang="zh-CN" altLang="en-US" sz="2800" b="1"/>
          </a:p>
          <a:p>
            <a:endParaRPr lang="zh-CN" altLang="en-US" sz="2800" b="1"/>
          </a:p>
          <a:p>
            <a:endParaRPr lang="zh-CN" altLang="en-US" sz="2800" b="1"/>
          </a:p>
          <a:p>
            <a:pPr lvl="1"/>
            <a:endParaRPr lang="zh-CN" altLang="en-US" sz="2400" b="1"/>
          </a:p>
          <a:p>
            <a:pPr lvl="1"/>
            <a:r>
              <a:rPr lang="zh-CN" altLang="en-US" sz="2400" b="1">
                <a:latin typeface="楷体_GB2312" pitchFamily="49" charset="-122"/>
                <a:ea typeface="楷体_GB2312" pitchFamily="49" charset="-122"/>
              </a:rPr>
              <a:t>输入：控制偏差</a:t>
            </a:r>
            <a:r>
              <a:rPr lang="en-US" altLang="zh-CN" sz="2400" b="1" i="1">
                <a:latin typeface="楷体_GB2312" pitchFamily="49" charset="-122"/>
                <a:ea typeface="楷体_GB2312" pitchFamily="49" charset="-122"/>
              </a:rPr>
              <a:t>e </a:t>
            </a:r>
            <a:r>
              <a:rPr lang="en-US" altLang="zh-CN" sz="2400" b="1">
                <a:latin typeface="楷体_GB2312" pitchFamily="49" charset="-122"/>
                <a:ea typeface="楷体_GB2312" pitchFamily="49" charset="-122"/>
              </a:rPr>
              <a:t>( </a:t>
            </a:r>
            <a:r>
              <a:rPr lang="en-US" altLang="zh-CN" sz="2400" b="1" i="1">
                <a:latin typeface="楷体_GB2312" pitchFamily="49" charset="-122"/>
                <a:ea typeface="楷体_GB2312" pitchFamily="49" charset="-122"/>
              </a:rPr>
              <a:t>t</a:t>
            </a:r>
            <a:r>
              <a:rPr lang="en-US" altLang="zh-CN" sz="2400" b="1">
                <a:latin typeface="楷体_GB2312" pitchFamily="49" charset="-122"/>
                <a:ea typeface="楷体_GB2312" pitchFamily="49" charset="-122"/>
              </a:rPr>
              <a:t> ) = </a:t>
            </a:r>
            <a:r>
              <a:rPr lang="en-US" altLang="zh-CN" sz="2400" b="1" i="1">
                <a:latin typeface="楷体_GB2312" pitchFamily="49" charset="-122"/>
                <a:ea typeface="楷体_GB2312" pitchFamily="49" charset="-122"/>
              </a:rPr>
              <a:t>r </a:t>
            </a:r>
            <a:r>
              <a:rPr lang="en-US" altLang="zh-CN" sz="2400" b="1">
                <a:latin typeface="楷体_GB2312" pitchFamily="49" charset="-122"/>
                <a:ea typeface="楷体_GB2312" pitchFamily="49" charset="-122"/>
              </a:rPr>
              <a:t>( </a:t>
            </a:r>
            <a:r>
              <a:rPr lang="en-US" altLang="zh-CN" sz="2400" b="1" i="1">
                <a:latin typeface="楷体_GB2312" pitchFamily="49" charset="-122"/>
                <a:ea typeface="楷体_GB2312" pitchFamily="49" charset="-122"/>
              </a:rPr>
              <a:t>t </a:t>
            </a:r>
            <a:r>
              <a:rPr lang="en-US" altLang="zh-CN" sz="2400" b="1">
                <a:latin typeface="楷体_GB2312" pitchFamily="49" charset="-122"/>
                <a:ea typeface="楷体_GB2312" pitchFamily="49" charset="-122"/>
              </a:rPr>
              <a:t>)  - </a:t>
            </a:r>
            <a:r>
              <a:rPr lang="en-US" altLang="zh-CN" sz="2400" b="1" i="1">
                <a:latin typeface="楷体_GB2312" pitchFamily="49" charset="-122"/>
                <a:ea typeface="楷体_GB2312" pitchFamily="49" charset="-122"/>
              </a:rPr>
              <a:t>y </a:t>
            </a:r>
            <a:r>
              <a:rPr lang="en-US" altLang="zh-CN" sz="2400" b="1">
                <a:latin typeface="楷体_GB2312" pitchFamily="49" charset="-122"/>
                <a:ea typeface="楷体_GB2312" pitchFamily="49" charset="-122"/>
              </a:rPr>
              <a:t>( </a:t>
            </a:r>
            <a:r>
              <a:rPr lang="en-US" altLang="zh-CN" sz="2400" b="1" i="1">
                <a:latin typeface="楷体_GB2312" pitchFamily="49" charset="-122"/>
                <a:ea typeface="楷体_GB2312" pitchFamily="49" charset="-122"/>
              </a:rPr>
              <a:t>t </a:t>
            </a:r>
            <a:r>
              <a:rPr lang="en-US" altLang="zh-CN" sz="2400" b="1">
                <a:latin typeface="楷体_GB2312" pitchFamily="49" charset="-122"/>
                <a:ea typeface="楷体_GB2312" pitchFamily="49" charset="-122"/>
              </a:rPr>
              <a:t>) </a:t>
            </a:r>
          </a:p>
          <a:p>
            <a:pPr lvl="1"/>
            <a:r>
              <a:rPr lang="zh-CN" altLang="en-US" sz="2400" b="1">
                <a:latin typeface="楷体_GB2312" pitchFamily="49" charset="-122"/>
                <a:ea typeface="楷体_GB2312" pitchFamily="49" charset="-122"/>
              </a:rPr>
              <a:t>输出：偏差的比例</a:t>
            </a:r>
            <a:r>
              <a:rPr lang="en-US" altLang="zh-CN" sz="2400" b="1">
                <a:latin typeface="楷体_GB2312" pitchFamily="49" charset="-122"/>
                <a:ea typeface="楷体_GB2312" pitchFamily="49" charset="-122"/>
              </a:rPr>
              <a:t>(P)</a:t>
            </a:r>
            <a:r>
              <a:rPr lang="zh-CN" altLang="en-US" sz="2400" b="1">
                <a:latin typeface="楷体_GB2312" pitchFamily="49" charset="-122"/>
                <a:ea typeface="楷体_GB2312" pitchFamily="49" charset="-122"/>
              </a:rPr>
              <a:t>、积分</a:t>
            </a:r>
            <a:r>
              <a:rPr lang="en-US" altLang="zh-CN" sz="2400" b="1">
                <a:latin typeface="楷体_GB2312" pitchFamily="49" charset="-122"/>
                <a:ea typeface="楷体_GB2312" pitchFamily="49" charset="-122"/>
              </a:rPr>
              <a:t>(I)</a:t>
            </a:r>
            <a:r>
              <a:rPr lang="zh-CN" altLang="en-US" sz="2400" b="1">
                <a:latin typeface="楷体_GB2312" pitchFamily="49" charset="-122"/>
                <a:ea typeface="楷体_GB2312" pitchFamily="49" charset="-122"/>
              </a:rPr>
              <a:t>和微分</a:t>
            </a:r>
            <a:r>
              <a:rPr lang="en-US" altLang="zh-CN" sz="2400" b="1">
                <a:latin typeface="楷体_GB2312" pitchFamily="49" charset="-122"/>
                <a:ea typeface="楷体_GB2312" pitchFamily="49" charset="-122"/>
              </a:rPr>
              <a:t>(D)</a:t>
            </a:r>
            <a:r>
              <a:rPr lang="zh-CN" altLang="en-US" sz="2400" b="1">
                <a:latin typeface="楷体_GB2312" pitchFamily="49" charset="-122"/>
                <a:ea typeface="楷体_GB2312" pitchFamily="49" charset="-122"/>
              </a:rPr>
              <a:t>的线性组合    </a:t>
            </a:r>
          </a:p>
          <a:p>
            <a:pPr lvl="1"/>
            <a:endParaRPr lang="zh-CN" altLang="en-US" sz="2400" b="1">
              <a:latin typeface="楷体_GB2312" pitchFamily="49" charset="-122"/>
              <a:ea typeface="楷体_GB2312" pitchFamily="49" charset="-122"/>
            </a:endParaRPr>
          </a:p>
          <a:p>
            <a:pPr lvl="1">
              <a:buFont typeface="Wingdings" pitchFamily="2" charset="2"/>
              <a:buNone/>
            </a:pPr>
            <a:r>
              <a:rPr lang="zh-CN" altLang="en-US"/>
              <a:t>      </a:t>
            </a:r>
          </a:p>
        </p:txBody>
      </p:sp>
      <p:graphicFrame>
        <p:nvGraphicFramePr>
          <p:cNvPr id="257029" name="Object 5"/>
          <p:cNvGraphicFramePr>
            <a:graphicFrameLocks noChangeAspect="1"/>
          </p:cNvGraphicFramePr>
          <p:nvPr>
            <p:ph sz="half" idx="2"/>
          </p:nvPr>
        </p:nvGraphicFramePr>
        <p:xfrm>
          <a:off x="1042988" y="1196975"/>
          <a:ext cx="7705725" cy="2466975"/>
        </p:xfrm>
        <a:graphic>
          <a:graphicData uri="http://schemas.openxmlformats.org/presentationml/2006/ole">
            <mc:AlternateContent xmlns:mc="http://schemas.openxmlformats.org/markup-compatibility/2006">
              <mc:Choice xmlns:v="urn:schemas-microsoft-com:vml" Requires="v">
                <p:oleObj spid="_x0000_s257037" name="Visio" r:id="rId3" imgW="5249210" imgH="1604639" progId="Visio.Drawing.11">
                  <p:embed/>
                </p:oleObj>
              </mc:Choice>
              <mc:Fallback>
                <p:oleObj name="Visio" r:id="rId3" imgW="5249210" imgH="1604639"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1196975"/>
                        <a:ext cx="7705725" cy="2466975"/>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57032" name="Group 8"/>
          <p:cNvGrpSpPr>
            <a:grpSpLocks/>
          </p:cNvGrpSpPr>
          <p:nvPr/>
        </p:nvGrpSpPr>
        <p:grpSpPr bwMode="auto">
          <a:xfrm>
            <a:off x="1476375" y="4797425"/>
            <a:ext cx="5975350" cy="719138"/>
            <a:chOff x="930" y="2885"/>
            <a:chExt cx="3764" cy="453"/>
          </a:xfrm>
        </p:grpSpPr>
        <p:sp>
          <p:nvSpPr>
            <p:cNvPr id="257033" name="Rectangle 9"/>
            <p:cNvSpPr>
              <a:spLocks noChangeArrowheads="1"/>
            </p:cNvSpPr>
            <p:nvPr/>
          </p:nvSpPr>
          <p:spPr bwMode="auto">
            <a:xfrm>
              <a:off x="930" y="2885"/>
              <a:ext cx="3764" cy="453"/>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aphicFrame>
          <p:nvGraphicFramePr>
            <p:cNvPr id="257034" name="Object 10"/>
            <p:cNvGraphicFramePr>
              <a:graphicFrameLocks noChangeAspect="1"/>
            </p:cNvGraphicFramePr>
            <p:nvPr/>
          </p:nvGraphicFramePr>
          <p:xfrm>
            <a:off x="1221" y="2906"/>
            <a:ext cx="2836" cy="411"/>
          </p:xfrm>
          <a:graphic>
            <a:graphicData uri="http://schemas.openxmlformats.org/presentationml/2006/ole">
              <mc:AlternateContent xmlns:mc="http://schemas.openxmlformats.org/markup-compatibility/2006">
                <mc:Choice xmlns:v="urn:schemas-microsoft-com:vml" Requires="v">
                  <p:oleObj spid="_x0000_s257038" name="公式" r:id="rId5" imgW="2958840" imgH="431640" progId="Equation.3">
                    <p:embed/>
                  </p:oleObj>
                </mc:Choice>
                <mc:Fallback>
                  <p:oleObj name="公式" r:id="rId5" imgW="2958840" imgH="43164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21" y="2906"/>
                          <a:ext cx="2836" cy="411"/>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257035" name="Rectangle 11"/>
          <p:cNvSpPr>
            <a:spLocks noChangeArrowheads="1"/>
          </p:cNvSpPr>
          <p:nvPr/>
        </p:nvSpPr>
        <p:spPr bwMode="auto">
          <a:xfrm>
            <a:off x="971550" y="5494338"/>
            <a:ext cx="5761038" cy="1363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lnSpc>
                <a:spcPct val="80000"/>
              </a:lnSpc>
              <a:spcBef>
                <a:spcPct val="20000"/>
              </a:spcBef>
              <a:buClr>
                <a:schemeClr val="accent1"/>
              </a:buClr>
              <a:buFont typeface="Wingdings" pitchFamily="2" charset="2"/>
              <a:buNone/>
            </a:pPr>
            <a:r>
              <a:rPr lang="zh-CN" altLang="en-US" sz="2000" b="1">
                <a:latin typeface="楷体_GB2312" pitchFamily="49" charset="-122"/>
                <a:ea typeface="楷体_GB2312" pitchFamily="49" charset="-122"/>
              </a:rPr>
              <a:t>式中   </a:t>
            </a:r>
            <a:r>
              <a:rPr lang="en-US" altLang="zh-CN" sz="2000" b="1">
                <a:latin typeface="Times New Roman" pitchFamily="18" charset="0"/>
                <a:ea typeface="楷体_GB2312" pitchFamily="49" charset="-122"/>
              </a:rPr>
              <a:t>K</a:t>
            </a:r>
            <a:r>
              <a:rPr lang="en-US" altLang="zh-CN" sz="2000" b="1" baseline="-25000">
                <a:latin typeface="Times New Roman" pitchFamily="18" charset="0"/>
                <a:ea typeface="楷体_GB2312" pitchFamily="49" charset="-122"/>
              </a:rPr>
              <a:t>c</a:t>
            </a:r>
            <a:r>
              <a:rPr lang="en-US" altLang="zh-CN" sz="2000" b="1" baseline="-25000">
                <a:latin typeface="楷体_GB2312" pitchFamily="49" charset="-122"/>
                <a:ea typeface="楷体_GB2312" pitchFamily="49" charset="-122"/>
              </a:rPr>
              <a:t>  </a:t>
            </a:r>
            <a:r>
              <a:rPr lang="en-US" altLang="zh-CN" sz="2000" b="1">
                <a:latin typeface="Arial"/>
                <a:ea typeface="楷体_GB2312" pitchFamily="49" charset="-122"/>
              </a:rPr>
              <a:t>——</a:t>
            </a:r>
            <a:r>
              <a:rPr lang="en-US" altLang="zh-CN" sz="2000" b="1">
                <a:latin typeface="楷体_GB2312" pitchFamily="49" charset="-122"/>
                <a:ea typeface="楷体_GB2312" pitchFamily="49" charset="-122"/>
              </a:rPr>
              <a:t>  </a:t>
            </a:r>
            <a:r>
              <a:rPr lang="zh-CN" altLang="en-US" sz="2000" b="1">
                <a:latin typeface="楷体_GB2312" pitchFamily="49" charset="-122"/>
                <a:ea typeface="楷体_GB2312" pitchFamily="49" charset="-122"/>
              </a:rPr>
              <a:t>比例系数</a:t>
            </a:r>
          </a:p>
          <a:p>
            <a:pPr lvl="1">
              <a:lnSpc>
                <a:spcPct val="90000"/>
              </a:lnSpc>
              <a:spcBef>
                <a:spcPct val="20000"/>
              </a:spcBef>
              <a:buClr>
                <a:schemeClr val="accent1"/>
              </a:buClr>
              <a:buFont typeface="Wingdings" pitchFamily="2" charset="2"/>
              <a:buNone/>
            </a:pPr>
            <a:r>
              <a:rPr lang="zh-CN" altLang="en-US" sz="2000" b="1">
                <a:latin typeface="楷体_GB2312" pitchFamily="49" charset="-122"/>
                <a:ea typeface="楷体_GB2312" pitchFamily="49" charset="-122"/>
              </a:rPr>
              <a:t>	    </a:t>
            </a:r>
            <a:r>
              <a:rPr lang="en-US" altLang="zh-CN" sz="2000" b="1">
                <a:latin typeface="Times New Roman" pitchFamily="18" charset="0"/>
                <a:ea typeface="楷体_GB2312" pitchFamily="49" charset="-122"/>
              </a:rPr>
              <a:t>T</a:t>
            </a:r>
            <a:r>
              <a:rPr lang="en-US" altLang="zh-CN" sz="2000" b="1" baseline="-25000">
                <a:latin typeface="Times New Roman" pitchFamily="18" charset="0"/>
                <a:ea typeface="楷体_GB2312" pitchFamily="49" charset="-122"/>
              </a:rPr>
              <a:t>I  </a:t>
            </a:r>
            <a:r>
              <a:rPr lang="en-US" altLang="zh-CN" sz="2000" b="1" baseline="-25000">
                <a:latin typeface="楷体_GB2312" pitchFamily="49" charset="-122"/>
                <a:ea typeface="楷体_GB2312" pitchFamily="49" charset="-122"/>
              </a:rPr>
              <a:t> </a:t>
            </a:r>
            <a:r>
              <a:rPr lang="en-US" altLang="zh-CN" sz="2000" b="1">
                <a:latin typeface="Arial"/>
                <a:ea typeface="楷体_GB2312" pitchFamily="49" charset="-122"/>
              </a:rPr>
              <a:t>——</a:t>
            </a:r>
            <a:r>
              <a:rPr lang="en-US" altLang="zh-CN" sz="2000" b="1">
                <a:latin typeface="楷体_GB2312" pitchFamily="49" charset="-122"/>
                <a:ea typeface="楷体_GB2312" pitchFamily="49" charset="-122"/>
              </a:rPr>
              <a:t>  </a:t>
            </a:r>
            <a:r>
              <a:rPr lang="zh-CN" altLang="en-US" sz="2000" b="1">
                <a:latin typeface="楷体_GB2312" pitchFamily="49" charset="-122"/>
                <a:ea typeface="楷体_GB2312" pitchFamily="49" charset="-122"/>
              </a:rPr>
              <a:t>积分时间常数</a:t>
            </a:r>
          </a:p>
          <a:p>
            <a:pPr lvl="1">
              <a:lnSpc>
                <a:spcPct val="90000"/>
              </a:lnSpc>
              <a:spcBef>
                <a:spcPct val="20000"/>
              </a:spcBef>
              <a:buClr>
                <a:schemeClr val="accent1"/>
              </a:buClr>
              <a:buFont typeface="Wingdings" pitchFamily="2" charset="2"/>
              <a:buNone/>
            </a:pPr>
            <a:r>
              <a:rPr lang="zh-CN" altLang="en-US" sz="2000" b="1">
                <a:latin typeface="楷体_GB2312" pitchFamily="49" charset="-122"/>
                <a:ea typeface="楷体_GB2312" pitchFamily="49" charset="-122"/>
              </a:rPr>
              <a:t>	    </a:t>
            </a:r>
            <a:r>
              <a:rPr lang="en-US" altLang="zh-CN" sz="2000" b="1">
                <a:latin typeface="Times New Roman" pitchFamily="18" charset="0"/>
                <a:ea typeface="楷体_GB2312" pitchFamily="49" charset="-122"/>
              </a:rPr>
              <a:t>T</a:t>
            </a:r>
            <a:r>
              <a:rPr lang="en-US" altLang="zh-CN" sz="2000" b="1" baseline="-25000">
                <a:latin typeface="Times New Roman" pitchFamily="18" charset="0"/>
                <a:ea typeface="楷体_GB2312" pitchFamily="49" charset="-122"/>
              </a:rPr>
              <a:t>D</a:t>
            </a:r>
            <a:r>
              <a:rPr lang="en-US" altLang="zh-CN" sz="2000" b="1">
                <a:latin typeface="Times New Roman" pitchFamily="18" charset="0"/>
                <a:ea typeface="楷体_GB2312" pitchFamily="49" charset="-122"/>
              </a:rPr>
              <a:t>  </a:t>
            </a:r>
            <a:r>
              <a:rPr lang="en-US" altLang="zh-CN" sz="2000" b="1">
                <a:latin typeface="Arial"/>
                <a:ea typeface="楷体_GB2312" pitchFamily="49" charset="-122"/>
              </a:rPr>
              <a:t>——</a:t>
            </a:r>
            <a:r>
              <a:rPr lang="en-US" altLang="zh-CN" sz="2000" b="1">
                <a:latin typeface="楷体_GB2312" pitchFamily="49" charset="-122"/>
                <a:ea typeface="楷体_GB2312" pitchFamily="49" charset="-122"/>
              </a:rPr>
              <a:t>  </a:t>
            </a:r>
            <a:r>
              <a:rPr lang="zh-CN" altLang="en-US" sz="2000" b="1">
                <a:latin typeface="楷体_GB2312" pitchFamily="49" charset="-122"/>
                <a:ea typeface="楷体_GB2312" pitchFamily="49" charset="-122"/>
              </a:rPr>
              <a:t>微分时间常数</a:t>
            </a:r>
          </a:p>
          <a:p>
            <a:pPr lvl="1">
              <a:lnSpc>
                <a:spcPct val="80000"/>
              </a:lnSpc>
              <a:spcBef>
                <a:spcPct val="50000"/>
              </a:spcBef>
              <a:buClr>
                <a:schemeClr val="accent1"/>
              </a:buClr>
              <a:buFont typeface="Wingdings" pitchFamily="2" charset="2"/>
              <a:buNone/>
            </a:pPr>
            <a:endParaRPr lang="en-US" altLang="zh-CN">
              <a:latin typeface="楷体_GB2312" pitchFamily="49" charset="-122"/>
              <a:ea typeface="楷体_GB2312" pitchFamily="49" charset="-122"/>
            </a:endParaRPr>
          </a:p>
        </p:txBody>
      </p:sp>
      <p:sp>
        <p:nvSpPr>
          <p:cNvPr id="257036" name="Rectangle 12"/>
          <p:cNvSpPr>
            <a:spLocks noChangeArrowheads="1"/>
          </p:cNvSpPr>
          <p:nvPr/>
        </p:nvSpPr>
        <p:spPr bwMode="auto">
          <a:xfrm>
            <a:off x="611188" y="0"/>
            <a:ext cx="77724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600" b="1">
                <a:solidFill>
                  <a:schemeClr val="folHlink"/>
                </a:solidFill>
                <a:latin typeface="楷体_GB2312" pitchFamily="49" charset="-122"/>
                <a:ea typeface="楷体_GB2312" pitchFamily="49" charset="-122"/>
              </a:rPr>
              <a:t>4.l  PID</a:t>
            </a:r>
            <a:r>
              <a:rPr lang="zh-CN" altLang="en-US" sz="3600" b="1">
                <a:solidFill>
                  <a:schemeClr val="folHlink"/>
                </a:solidFill>
                <a:latin typeface="楷体_GB2312" pitchFamily="49" charset="-122"/>
                <a:ea typeface="楷体_GB2312" pitchFamily="49" charset="-122"/>
              </a:rPr>
              <a:t>控制的特点</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57032"/>
                                        </p:tgtEl>
                                        <p:attrNameLst>
                                          <p:attrName>style.visibility</p:attrName>
                                        </p:attrNameLst>
                                      </p:cBhvr>
                                      <p:to>
                                        <p:strVal val="visible"/>
                                      </p:to>
                                    </p:set>
                                    <p:animEffect transition="in" filter="blinds(horizontal)">
                                      <p:cBhvr>
                                        <p:cTn id="7" dur="500"/>
                                        <p:tgtEl>
                                          <p:spTgt spid="25703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57035"/>
                                        </p:tgtEl>
                                        <p:attrNameLst>
                                          <p:attrName>style.visibility</p:attrName>
                                        </p:attrNameLst>
                                      </p:cBhvr>
                                      <p:to>
                                        <p:strVal val="visible"/>
                                      </p:to>
                                    </p:set>
                                    <p:animEffect transition="in" filter="blinds(horizontal)">
                                      <p:cBhvr>
                                        <p:cTn id="10" dur="500"/>
                                        <p:tgtEl>
                                          <p:spTgt spid="257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3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04FC5917-81F7-4C30-B277-838257A68B13}" type="slidenum">
              <a:rPr lang="en-US" altLang="zh-CN"/>
              <a:pPr/>
              <a:t>50</a:t>
            </a:fld>
            <a:endParaRPr lang="en-US" altLang="zh-CN"/>
          </a:p>
        </p:txBody>
      </p:sp>
      <p:sp>
        <p:nvSpPr>
          <p:cNvPr id="304130" name="Rectangle 2"/>
          <p:cNvSpPr>
            <a:spLocks noGrp="1" noRot="1" noChangeArrowheads="1"/>
          </p:cNvSpPr>
          <p:nvPr>
            <p:ph type="body" idx="1"/>
          </p:nvPr>
        </p:nvSpPr>
        <p:spPr>
          <a:xfrm>
            <a:off x="538163" y="1608138"/>
            <a:ext cx="8066087" cy="3700462"/>
          </a:xfrm>
        </p:spPr>
        <p:txBody>
          <a:bodyPr/>
          <a:lstStyle/>
          <a:p>
            <a:pPr algn="just">
              <a:lnSpc>
                <a:spcPct val="120000"/>
              </a:lnSpc>
            </a:pPr>
            <a:r>
              <a:rPr lang="zh-CN" altLang="en-US" sz="2800" b="1">
                <a:latin typeface="楷体_GB2312" pitchFamily="49" charset="-122"/>
                <a:ea typeface="楷体_GB2312" pitchFamily="49" charset="-122"/>
              </a:rPr>
              <a:t>残差的消除是</a:t>
            </a:r>
            <a:r>
              <a:rPr lang="en-US" altLang="zh-CN" sz="2800" b="1">
                <a:latin typeface="楷体_GB2312" pitchFamily="49" charset="-122"/>
                <a:ea typeface="楷体_GB2312" pitchFamily="49" charset="-122"/>
              </a:rPr>
              <a:t>PI</a:t>
            </a:r>
            <a:r>
              <a:rPr lang="zh-CN" altLang="en-US" sz="2800" b="1">
                <a:latin typeface="楷体_GB2312" pitchFamily="49" charset="-122"/>
                <a:ea typeface="楷体_GB2312" pitchFamily="49" charset="-122"/>
              </a:rPr>
              <a:t>调节器积分动作的结果。</a:t>
            </a:r>
          </a:p>
          <a:p>
            <a:pPr algn="just">
              <a:lnSpc>
                <a:spcPct val="120000"/>
              </a:lnSpc>
            </a:pPr>
            <a:r>
              <a:rPr lang="zh-CN" altLang="en-US" sz="2800" b="1">
                <a:latin typeface="楷体_GB2312" pitchFamily="49" charset="-122"/>
                <a:ea typeface="楷体_GB2312" pitchFamily="49" charset="-122"/>
              </a:rPr>
              <a:t>积分部分的阀位输出使调节阀开度最终得以到达抵消扰动所需的位置。</a:t>
            </a:r>
          </a:p>
          <a:p>
            <a:pPr algn="just">
              <a:lnSpc>
                <a:spcPct val="120000"/>
              </a:lnSpc>
            </a:pPr>
            <a:r>
              <a:rPr lang="zh-CN" altLang="en-US" sz="2800" b="1">
                <a:latin typeface="楷体_GB2312" pitchFamily="49" charset="-122"/>
                <a:ea typeface="楷体_GB2312" pitchFamily="49" charset="-122"/>
              </a:rPr>
              <a:t>比例部分的阀位输出</a:t>
            </a:r>
            <a:r>
              <a:rPr lang="en-US" altLang="zh-CN" sz="2800" b="1">
                <a:latin typeface="楷体_GB2312" pitchFamily="49" charset="-122"/>
                <a:ea typeface="楷体_GB2312" pitchFamily="49" charset="-122"/>
              </a:rPr>
              <a:t>Up</a:t>
            </a:r>
            <a:r>
              <a:rPr lang="zh-CN" altLang="en-US" sz="2800" b="1">
                <a:latin typeface="楷体_GB2312" pitchFamily="49" charset="-122"/>
                <a:ea typeface="楷体_GB2312" pitchFamily="49" charset="-122"/>
              </a:rPr>
              <a:t>在调节过程的初始阶段起较大作用，但调节过程结束后又返回到扰动发生前的数值。</a:t>
            </a:r>
          </a:p>
        </p:txBody>
      </p:sp>
      <p:sp>
        <p:nvSpPr>
          <p:cNvPr id="304131" name="Rectangle 3"/>
          <p:cNvSpPr>
            <a:spLocks noChangeArrowheads="1"/>
          </p:cNvSpPr>
          <p:nvPr/>
        </p:nvSpPr>
        <p:spPr bwMode="auto">
          <a:xfrm>
            <a:off x="1042988" y="981075"/>
            <a:ext cx="4105275"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3200" b="1">
                <a:solidFill>
                  <a:srgbClr val="FF3300"/>
                </a:solidFill>
                <a:latin typeface="楷体_GB2312" pitchFamily="49" charset="-122"/>
                <a:ea typeface="楷体_GB2312" pitchFamily="49" charset="-122"/>
              </a:rPr>
              <a:t>2.</a:t>
            </a:r>
            <a:r>
              <a:rPr lang="zh-CN" altLang="en-US" sz="3200" b="1">
                <a:solidFill>
                  <a:srgbClr val="FF3300"/>
                </a:solidFill>
                <a:latin typeface="楷体_GB2312" pitchFamily="49" charset="-122"/>
                <a:ea typeface="楷体_GB2312" pitchFamily="49" charset="-122"/>
              </a:rPr>
              <a:t>比例积分调节过程</a:t>
            </a:r>
          </a:p>
        </p:txBody>
      </p:sp>
      <p:sp>
        <p:nvSpPr>
          <p:cNvPr id="304133" name="Rectangle 5"/>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灯片编号占位符 5"/>
          <p:cNvSpPr>
            <a:spLocks noGrp="1"/>
          </p:cNvSpPr>
          <p:nvPr>
            <p:ph type="sldNum" sz="quarter" idx="12"/>
          </p:nvPr>
        </p:nvSpPr>
        <p:spPr/>
        <p:txBody>
          <a:bodyPr/>
          <a:lstStyle/>
          <a:p>
            <a:fld id="{A601810E-1DD5-465D-A2A3-A23D5F1E6060}" type="slidenum">
              <a:rPr lang="en-US" altLang="zh-CN"/>
              <a:pPr/>
              <a:t>51</a:t>
            </a:fld>
            <a:endParaRPr lang="en-US" altLang="zh-CN"/>
          </a:p>
        </p:txBody>
      </p:sp>
      <p:sp>
        <p:nvSpPr>
          <p:cNvPr id="305154" name="Rectangle 2"/>
          <p:cNvSpPr>
            <a:spLocks noChangeArrowheads="1"/>
          </p:cNvSpPr>
          <p:nvPr/>
        </p:nvSpPr>
        <p:spPr bwMode="auto">
          <a:xfrm>
            <a:off x="3635375" y="5084763"/>
            <a:ext cx="4968875" cy="118745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1588" indent="449263" eaLnBrk="0" hangingPunct="0"/>
            <a:r>
              <a:rPr lang="zh-CN" altLang="en-US" sz="2400" b="1">
                <a:latin typeface="Times New Roman" pitchFamily="18" charset="0"/>
                <a:ea typeface="楷体_GB2312" pitchFamily="49" charset="-122"/>
                <a:cs typeface="宋体" pitchFamily="2" charset="-122"/>
              </a:rPr>
              <a:t>负荷变化前（</a:t>
            </a:r>
            <a:r>
              <a:rPr lang="en-US" altLang="zh-CN" sz="2400" b="1" i="1">
                <a:latin typeface="Times New Roman" pitchFamily="18" charset="0"/>
                <a:ea typeface="楷体_GB2312" pitchFamily="49" charset="-122"/>
                <a:cs typeface="宋体" pitchFamily="2" charset="-122"/>
              </a:rPr>
              <a:t>t</a:t>
            </a:r>
            <a:r>
              <a:rPr lang="en-US" altLang="zh-CN" sz="2400" b="1">
                <a:latin typeface="Times New Roman" pitchFamily="18" charset="0"/>
                <a:ea typeface="楷体_GB2312" pitchFamily="49" charset="-122"/>
                <a:cs typeface="宋体" pitchFamily="2" charset="-122"/>
              </a:rPr>
              <a:t>&lt;</a:t>
            </a:r>
            <a:r>
              <a:rPr lang="en-US" altLang="zh-CN" sz="2400" b="1" i="1">
                <a:latin typeface="Times New Roman" pitchFamily="18" charset="0"/>
                <a:ea typeface="楷体_GB2312" pitchFamily="49" charset="-122"/>
                <a:cs typeface="宋体" pitchFamily="2" charset="-122"/>
              </a:rPr>
              <a:t>t</a:t>
            </a:r>
            <a:r>
              <a:rPr lang="en-US" altLang="zh-CN" sz="2400" b="1" baseline="-25000">
                <a:latin typeface="Times New Roman" pitchFamily="18" charset="0"/>
                <a:ea typeface="楷体_GB2312" pitchFamily="49" charset="-122"/>
                <a:cs typeface="宋体" pitchFamily="2" charset="-122"/>
              </a:rPr>
              <a:t>0</a:t>
            </a:r>
            <a:r>
              <a:rPr lang="zh-CN" altLang="en-US" sz="2400" b="1">
                <a:latin typeface="Times New Roman" pitchFamily="18" charset="0"/>
                <a:ea typeface="楷体_GB2312" pitchFamily="49" charset="-122"/>
                <a:cs typeface="宋体" pitchFamily="2" charset="-122"/>
              </a:rPr>
              <a:t>）被控系统稳定，控制偏差为零，调节器输出保持某恒定值。</a:t>
            </a:r>
          </a:p>
        </p:txBody>
      </p:sp>
      <p:grpSp>
        <p:nvGrpSpPr>
          <p:cNvPr id="305155" name="Group 3"/>
          <p:cNvGrpSpPr>
            <a:grpSpLocks/>
          </p:cNvGrpSpPr>
          <p:nvPr/>
        </p:nvGrpSpPr>
        <p:grpSpPr bwMode="auto">
          <a:xfrm>
            <a:off x="1258888" y="1168400"/>
            <a:ext cx="6626225" cy="3556000"/>
            <a:chOff x="793" y="709"/>
            <a:chExt cx="4355" cy="2706"/>
          </a:xfrm>
        </p:grpSpPr>
        <p:pic>
          <p:nvPicPr>
            <p:cNvPr id="3051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 y="709"/>
              <a:ext cx="4354" cy="2510"/>
            </a:xfrm>
            <a:prstGeom prst="rect">
              <a:avLst/>
            </a:prstGeom>
            <a:noFill/>
            <a:extLst>
              <a:ext uri="{909E8E84-426E-40DD-AFC4-6F175D3DCCD1}">
                <a14:hiddenFill xmlns:a14="http://schemas.microsoft.com/office/drawing/2010/main">
                  <a:solidFill>
                    <a:srgbClr val="FFFFFF"/>
                  </a:solidFill>
                </a14:hiddenFill>
              </a:ext>
            </a:extLst>
          </p:spPr>
        </p:pic>
        <p:sp>
          <p:nvSpPr>
            <p:cNvPr id="305157" name="Text Box 5"/>
            <p:cNvSpPr txBox="1">
              <a:spLocks noChangeArrowheads="1"/>
            </p:cNvSpPr>
            <p:nvPr/>
          </p:nvSpPr>
          <p:spPr bwMode="auto">
            <a:xfrm>
              <a:off x="793" y="3113"/>
              <a:ext cx="4355" cy="302"/>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2000" b="1">
                  <a:latin typeface="楷体_GB2312" pitchFamily="49" charset="-122"/>
                  <a:ea typeface="楷体_GB2312" pitchFamily="49" charset="-122"/>
                </a:rPr>
                <a:t>图</a:t>
              </a:r>
              <a:r>
                <a:rPr lang="en-US" altLang="zh-CN" sz="2000" b="1">
                  <a:latin typeface="楷体_GB2312" pitchFamily="49" charset="-122"/>
                  <a:ea typeface="楷体_GB2312" pitchFamily="49" charset="-122"/>
                </a:rPr>
                <a:t>4.9 PI </a:t>
              </a:r>
              <a:r>
                <a:rPr lang="zh-CN" altLang="en-US" sz="2000" b="1">
                  <a:latin typeface="楷体_GB2312" pitchFamily="49" charset="-122"/>
                  <a:ea typeface="楷体_GB2312" pitchFamily="49" charset="-122"/>
                </a:rPr>
                <a:t>调节器对过程负荷变化的响应</a:t>
              </a:r>
            </a:p>
          </p:txBody>
        </p:sp>
      </p:grpSp>
      <p:sp>
        <p:nvSpPr>
          <p:cNvPr id="305158" name="Line 6"/>
          <p:cNvSpPr>
            <a:spLocks noChangeShapeType="1"/>
          </p:cNvSpPr>
          <p:nvPr/>
        </p:nvSpPr>
        <p:spPr bwMode="auto">
          <a:xfrm>
            <a:off x="1835150" y="3911600"/>
            <a:ext cx="215900" cy="0"/>
          </a:xfrm>
          <a:prstGeom prst="line">
            <a:avLst/>
          </a:prstGeom>
          <a:noFill/>
          <a:ln w="571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05159" name="Line 7"/>
          <p:cNvSpPr>
            <a:spLocks noChangeShapeType="1"/>
          </p:cNvSpPr>
          <p:nvPr/>
        </p:nvSpPr>
        <p:spPr bwMode="auto">
          <a:xfrm>
            <a:off x="1835150" y="3094038"/>
            <a:ext cx="215900" cy="0"/>
          </a:xfrm>
          <a:prstGeom prst="line">
            <a:avLst/>
          </a:prstGeom>
          <a:noFill/>
          <a:ln w="571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05160" name="Text Box 8"/>
          <p:cNvSpPr txBox="1">
            <a:spLocks noChangeArrowheads="1"/>
          </p:cNvSpPr>
          <p:nvPr/>
        </p:nvSpPr>
        <p:spPr bwMode="auto">
          <a:xfrm>
            <a:off x="1403350" y="3602038"/>
            <a:ext cx="28733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2800" b="1">
                <a:solidFill>
                  <a:srgbClr val="FF3300"/>
                </a:solidFill>
                <a:latin typeface="Times New Roman" pitchFamily="18" charset="0"/>
              </a:rPr>
              <a:t>0</a:t>
            </a:r>
          </a:p>
        </p:txBody>
      </p:sp>
      <p:sp>
        <p:nvSpPr>
          <p:cNvPr id="305161" name="Text Box 9"/>
          <p:cNvSpPr txBox="1">
            <a:spLocks noChangeArrowheads="1"/>
          </p:cNvSpPr>
          <p:nvPr/>
        </p:nvSpPr>
        <p:spPr bwMode="auto">
          <a:xfrm>
            <a:off x="1116013" y="2708275"/>
            <a:ext cx="792162"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en-US" altLang="zh-CN" sz="2800" b="1" i="1">
                <a:solidFill>
                  <a:srgbClr val="FF3300"/>
                </a:solidFill>
                <a:latin typeface="Times New Roman" pitchFamily="18" charset="0"/>
              </a:rPr>
              <a:t>u</a:t>
            </a:r>
            <a:r>
              <a:rPr lang="en-US" altLang="zh-CN" sz="2800" b="1" baseline="-25000">
                <a:solidFill>
                  <a:srgbClr val="FF3300"/>
                </a:solidFill>
                <a:latin typeface="Times New Roman" pitchFamily="18" charset="0"/>
              </a:rPr>
              <a:t>0</a:t>
            </a:r>
          </a:p>
        </p:txBody>
      </p:sp>
      <p:grpSp>
        <p:nvGrpSpPr>
          <p:cNvPr id="305162" name="Group 10"/>
          <p:cNvGrpSpPr>
            <a:grpSpLocks/>
          </p:cNvGrpSpPr>
          <p:nvPr/>
        </p:nvGrpSpPr>
        <p:grpSpPr bwMode="auto">
          <a:xfrm>
            <a:off x="250825" y="4797425"/>
            <a:ext cx="2808288" cy="1724025"/>
            <a:chOff x="340" y="2964"/>
            <a:chExt cx="1769" cy="1086"/>
          </a:xfrm>
        </p:grpSpPr>
        <p:pic>
          <p:nvPicPr>
            <p:cNvPr id="30516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 y="2964"/>
              <a:ext cx="1769"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5164" name="Line 12"/>
            <p:cNvSpPr>
              <a:spLocks noChangeShapeType="1"/>
            </p:cNvSpPr>
            <p:nvPr/>
          </p:nvSpPr>
          <p:spPr bwMode="auto">
            <a:xfrm>
              <a:off x="1474" y="3430"/>
              <a:ext cx="363" cy="0"/>
            </a:xfrm>
            <a:prstGeom prst="line">
              <a:avLst/>
            </a:prstGeom>
            <a:noFill/>
            <a:ln w="12700">
              <a:solidFill>
                <a:srgbClr val="FF3300"/>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05166" name="Rectangle 14"/>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5158"/>
                                        </p:tgtEl>
                                        <p:attrNameLst>
                                          <p:attrName>style.visibility</p:attrName>
                                        </p:attrNameLst>
                                      </p:cBhvr>
                                      <p:to>
                                        <p:strVal val="visible"/>
                                      </p:to>
                                    </p:set>
                                    <p:animEffect transition="in" filter="blinds(horizontal)">
                                      <p:cBhvr>
                                        <p:cTn id="7" dur="500"/>
                                        <p:tgtEl>
                                          <p:spTgt spid="30515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05160"/>
                                        </p:tgtEl>
                                        <p:attrNameLst>
                                          <p:attrName>style.visibility</p:attrName>
                                        </p:attrNameLst>
                                      </p:cBhvr>
                                      <p:to>
                                        <p:strVal val="visible"/>
                                      </p:to>
                                    </p:set>
                                    <p:animEffect transition="in" filter="blinds(horizontal)">
                                      <p:cBhvr>
                                        <p:cTn id="10" dur="500"/>
                                        <p:tgtEl>
                                          <p:spTgt spid="305160"/>
                                        </p:tgtEl>
                                      </p:cBhvr>
                                    </p:animEffect>
                                  </p:childTnLst>
                                </p:cTn>
                              </p:par>
                            </p:childTnLst>
                          </p:cTn>
                        </p:par>
                        <p:par>
                          <p:cTn id="11" fill="hold" nodeType="afterGroup">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305159"/>
                                        </p:tgtEl>
                                        <p:attrNameLst>
                                          <p:attrName>style.visibility</p:attrName>
                                        </p:attrNameLst>
                                      </p:cBhvr>
                                      <p:to>
                                        <p:strVal val="visible"/>
                                      </p:to>
                                    </p:set>
                                    <p:animEffect transition="in" filter="blinds(horizontal)">
                                      <p:cBhvr>
                                        <p:cTn id="14" dur="500"/>
                                        <p:tgtEl>
                                          <p:spTgt spid="305159"/>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305161"/>
                                        </p:tgtEl>
                                        <p:attrNameLst>
                                          <p:attrName>style.visibility</p:attrName>
                                        </p:attrNameLst>
                                      </p:cBhvr>
                                      <p:to>
                                        <p:strVal val="visible"/>
                                      </p:to>
                                    </p:set>
                                    <p:animEffect transition="in" filter="blinds(horizontal)">
                                      <p:cBhvr>
                                        <p:cTn id="17" dur="500"/>
                                        <p:tgtEl>
                                          <p:spTgt spid="305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5158" grpId="0" animBg="1"/>
      <p:bldP spid="305159" grpId="0" animBg="1"/>
      <p:bldP spid="305160" grpId="0"/>
      <p:bldP spid="30516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灯片编号占位符 5"/>
          <p:cNvSpPr>
            <a:spLocks noGrp="1"/>
          </p:cNvSpPr>
          <p:nvPr>
            <p:ph type="sldNum" sz="quarter" idx="12"/>
          </p:nvPr>
        </p:nvSpPr>
        <p:spPr/>
        <p:txBody>
          <a:bodyPr/>
          <a:lstStyle/>
          <a:p>
            <a:fld id="{18688D6B-BC8C-44F3-ACC7-254E7DEDBF52}" type="slidenum">
              <a:rPr lang="en-US" altLang="zh-CN"/>
              <a:pPr/>
              <a:t>52</a:t>
            </a:fld>
            <a:endParaRPr lang="en-US" altLang="zh-CN"/>
          </a:p>
        </p:txBody>
      </p:sp>
      <p:grpSp>
        <p:nvGrpSpPr>
          <p:cNvPr id="306178" name="Group 2"/>
          <p:cNvGrpSpPr>
            <a:grpSpLocks/>
          </p:cNvGrpSpPr>
          <p:nvPr/>
        </p:nvGrpSpPr>
        <p:grpSpPr bwMode="auto">
          <a:xfrm>
            <a:off x="1403350" y="1412875"/>
            <a:ext cx="6481763" cy="3257550"/>
            <a:chOff x="793" y="709"/>
            <a:chExt cx="4355" cy="2736"/>
          </a:xfrm>
        </p:grpSpPr>
        <p:pic>
          <p:nvPicPr>
            <p:cNvPr id="3061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 y="709"/>
              <a:ext cx="4354" cy="2510"/>
            </a:xfrm>
            <a:prstGeom prst="rect">
              <a:avLst/>
            </a:prstGeom>
            <a:noFill/>
            <a:extLst>
              <a:ext uri="{909E8E84-426E-40DD-AFC4-6F175D3DCCD1}">
                <a14:hiddenFill xmlns:a14="http://schemas.microsoft.com/office/drawing/2010/main">
                  <a:solidFill>
                    <a:srgbClr val="FFFFFF"/>
                  </a:solidFill>
                </a14:hiddenFill>
              </a:ext>
            </a:extLst>
          </p:spPr>
        </p:pic>
        <p:sp>
          <p:nvSpPr>
            <p:cNvPr id="306180" name="Text Box 4"/>
            <p:cNvSpPr txBox="1">
              <a:spLocks noChangeArrowheads="1"/>
            </p:cNvSpPr>
            <p:nvPr/>
          </p:nvSpPr>
          <p:spPr bwMode="auto">
            <a:xfrm>
              <a:off x="793" y="3112"/>
              <a:ext cx="4355" cy="33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2000" b="1">
                  <a:latin typeface="楷体_GB2312" pitchFamily="49" charset="-122"/>
                  <a:ea typeface="楷体_GB2312" pitchFamily="49" charset="-122"/>
                </a:rPr>
                <a:t>图</a:t>
              </a:r>
              <a:r>
                <a:rPr lang="en-US" altLang="zh-CN" sz="2000" b="1">
                  <a:latin typeface="楷体_GB2312" pitchFamily="49" charset="-122"/>
                  <a:ea typeface="楷体_GB2312" pitchFamily="49" charset="-122"/>
                </a:rPr>
                <a:t>4.9 PI </a:t>
              </a:r>
              <a:r>
                <a:rPr lang="zh-CN" altLang="en-US" sz="2000" b="1">
                  <a:latin typeface="楷体_GB2312" pitchFamily="49" charset="-122"/>
                  <a:ea typeface="楷体_GB2312" pitchFamily="49" charset="-122"/>
                </a:rPr>
                <a:t>调节器对过程负荷变化的响应</a:t>
              </a:r>
            </a:p>
          </p:txBody>
        </p:sp>
      </p:grpSp>
      <p:sp>
        <p:nvSpPr>
          <p:cNvPr id="306181" name="Rectangle 5"/>
          <p:cNvSpPr>
            <a:spLocks noChangeArrowheads="1"/>
          </p:cNvSpPr>
          <p:nvPr/>
        </p:nvSpPr>
        <p:spPr bwMode="auto">
          <a:xfrm>
            <a:off x="3563938" y="4751388"/>
            <a:ext cx="5184775" cy="191770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1588" indent="541338" algn="just" eaLnBrk="0" hangingPunct="0"/>
            <a:r>
              <a:rPr lang="en-US" altLang="zh-CN" sz="2400" b="1" i="1">
                <a:latin typeface="Times New Roman" pitchFamily="18" charset="0"/>
                <a:ea typeface="楷体_GB2312" pitchFamily="49" charset="-122"/>
              </a:rPr>
              <a:t>t</a:t>
            </a:r>
            <a:r>
              <a:rPr lang="en-US" altLang="zh-CN" sz="2400" b="1">
                <a:latin typeface="Times New Roman" pitchFamily="18" charset="0"/>
                <a:ea typeface="楷体_GB2312" pitchFamily="49" charset="-122"/>
              </a:rPr>
              <a:t>=</a:t>
            </a:r>
            <a:r>
              <a:rPr lang="en-US" altLang="zh-CN" sz="2400" b="1" i="1">
                <a:latin typeface="Times New Roman" pitchFamily="18" charset="0"/>
                <a:ea typeface="楷体_GB2312" pitchFamily="49" charset="-122"/>
              </a:rPr>
              <a:t>t</a:t>
            </a:r>
            <a:r>
              <a:rPr lang="en-US" altLang="zh-CN" sz="2400" b="1" baseline="-25000">
                <a:latin typeface="Times New Roman" pitchFamily="18" charset="0"/>
                <a:ea typeface="楷体_GB2312" pitchFamily="49" charset="-122"/>
              </a:rPr>
              <a:t>0</a:t>
            </a:r>
            <a:r>
              <a:rPr lang="zh-CN" altLang="en-US" sz="2400" b="1">
                <a:latin typeface="Times New Roman" pitchFamily="18" charset="0"/>
                <a:ea typeface="楷体_GB2312" pitchFamily="49" charset="-122"/>
              </a:rPr>
              <a:t>时刻，系统负荷发生阶跃变化</a:t>
            </a:r>
            <a:r>
              <a:rPr lang="en-US" altLang="zh-CN" sz="2400" b="1">
                <a:latin typeface="Times New Roman" pitchFamily="18" charset="0"/>
                <a:ea typeface="楷体_GB2312" pitchFamily="49" charset="-122"/>
              </a:rPr>
              <a:t>, P</a:t>
            </a:r>
            <a:r>
              <a:rPr lang="zh-CN" altLang="en-US" sz="2400" b="1">
                <a:latin typeface="Times New Roman" pitchFamily="18" charset="0"/>
                <a:ea typeface="楷体_GB2312" pitchFamily="49" charset="-122"/>
              </a:rPr>
              <a:t>调节立即响应偏差变化，产生正的跃变，</a:t>
            </a:r>
            <a:r>
              <a:rPr lang="en-US" altLang="zh-CN" sz="2400" b="1">
                <a:latin typeface="Times New Roman" pitchFamily="18" charset="0"/>
                <a:ea typeface="楷体_GB2312" pitchFamily="49" charset="-122"/>
              </a:rPr>
              <a:t>I</a:t>
            </a:r>
            <a:r>
              <a:rPr lang="zh-CN" altLang="en-US" sz="2400" b="1">
                <a:latin typeface="Times New Roman" pitchFamily="18" charset="0"/>
                <a:ea typeface="楷体_GB2312" pitchFamily="49" charset="-122"/>
              </a:rPr>
              <a:t>调节则从零开始累计偏差。</a:t>
            </a:r>
          </a:p>
          <a:p>
            <a:pPr marL="1588" indent="541338" algn="just" eaLnBrk="0" hangingPunct="0"/>
            <a:r>
              <a:rPr lang="zh-CN" altLang="en-US" sz="2400" b="1">
                <a:latin typeface="Times New Roman" pitchFamily="18" charset="0"/>
                <a:ea typeface="楷体_GB2312" pitchFamily="49" charset="-122"/>
              </a:rPr>
              <a:t>此后，在</a:t>
            </a:r>
            <a:r>
              <a:rPr lang="en-US" altLang="zh-CN" sz="2400" b="1">
                <a:latin typeface="Times New Roman" pitchFamily="18" charset="0"/>
                <a:ea typeface="楷体_GB2312" pitchFamily="49" charset="-122"/>
              </a:rPr>
              <a:t>PI</a:t>
            </a:r>
            <a:r>
              <a:rPr lang="zh-CN" altLang="en-US" sz="2400" b="1">
                <a:latin typeface="Times New Roman" pitchFamily="18" charset="0"/>
                <a:ea typeface="楷体_GB2312" pitchFamily="49" charset="-122"/>
              </a:rPr>
              <a:t>的共同作用下，调节的总输出持续增加。</a:t>
            </a:r>
          </a:p>
        </p:txBody>
      </p:sp>
      <p:sp>
        <p:nvSpPr>
          <p:cNvPr id="306182" name="Oval 6"/>
          <p:cNvSpPr>
            <a:spLocks noChangeArrowheads="1"/>
          </p:cNvSpPr>
          <p:nvPr/>
        </p:nvSpPr>
        <p:spPr bwMode="auto">
          <a:xfrm>
            <a:off x="2051050" y="2349500"/>
            <a:ext cx="288925" cy="288925"/>
          </a:xfrm>
          <a:prstGeom prst="ellipse">
            <a:avLst/>
          </a:prstGeom>
          <a:noFill/>
          <a:ln w="25400" algn="ctr">
            <a:solidFill>
              <a:srgbClr val="FF33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306183" name="Oval 7"/>
          <p:cNvSpPr>
            <a:spLocks noChangeArrowheads="1"/>
          </p:cNvSpPr>
          <p:nvPr/>
        </p:nvSpPr>
        <p:spPr bwMode="auto">
          <a:xfrm>
            <a:off x="2051050" y="4005263"/>
            <a:ext cx="288925" cy="288925"/>
          </a:xfrm>
          <a:prstGeom prst="ellipse">
            <a:avLst/>
          </a:prstGeom>
          <a:noFill/>
          <a:ln w="25400" algn="ctr">
            <a:solidFill>
              <a:srgbClr val="FF33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grpSp>
        <p:nvGrpSpPr>
          <p:cNvPr id="306184" name="Group 8"/>
          <p:cNvGrpSpPr>
            <a:grpSpLocks/>
          </p:cNvGrpSpPr>
          <p:nvPr/>
        </p:nvGrpSpPr>
        <p:grpSpPr bwMode="auto">
          <a:xfrm>
            <a:off x="323850" y="4724400"/>
            <a:ext cx="2808288" cy="1724025"/>
            <a:chOff x="340" y="2964"/>
            <a:chExt cx="1769" cy="1086"/>
          </a:xfrm>
        </p:grpSpPr>
        <p:pic>
          <p:nvPicPr>
            <p:cNvPr id="30618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 y="2964"/>
              <a:ext cx="1769"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6186" name="Line 10"/>
            <p:cNvSpPr>
              <a:spLocks noChangeShapeType="1"/>
            </p:cNvSpPr>
            <p:nvPr/>
          </p:nvSpPr>
          <p:spPr bwMode="auto">
            <a:xfrm>
              <a:off x="1474" y="3430"/>
              <a:ext cx="363" cy="0"/>
            </a:xfrm>
            <a:prstGeom prst="line">
              <a:avLst/>
            </a:prstGeom>
            <a:noFill/>
            <a:ln w="12700">
              <a:solidFill>
                <a:srgbClr val="FF3300"/>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06188" name="Rectangle 12"/>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灯片编号占位符 5"/>
          <p:cNvSpPr>
            <a:spLocks noGrp="1"/>
          </p:cNvSpPr>
          <p:nvPr>
            <p:ph type="sldNum" sz="quarter" idx="12"/>
          </p:nvPr>
        </p:nvSpPr>
        <p:spPr/>
        <p:txBody>
          <a:bodyPr/>
          <a:lstStyle/>
          <a:p>
            <a:fld id="{FC371076-96CB-40B0-8073-73B5DC6F889A}" type="slidenum">
              <a:rPr lang="en-US" altLang="zh-CN"/>
              <a:pPr/>
              <a:t>53</a:t>
            </a:fld>
            <a:endParaRPr lang="en-US" altLang="zh-CN"/>
          </a:p>
        </p:txBody>
      </p:sp>
      <p:grpSp>
        <p:nvGrpSpPr>
          <p:cNvPr id="307202" name="Group 2"/>
          <p:cNvGrpSpPr>
            <a:grpSpLocks/>
          </p:cNvGrpSpPr>
          <p:nvPr/>
        </p:nvGrpSpPr>
        <p:grpSpPr bwMode="auto">
          <a:xfrm>
            <a:off x="1258888" y="1125538"/>
            <a:ext cx="6481762" cy="3219450"/>
            <a:chOff x="793" y="709"/>
            <a:chExt cx="4355" cy="2741"/>
          </a:xfrm>
        </p:grpSpPr>
        <p:pic>
          <p:nvPicPr>
            <p:cNvPr id="3072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 y="709"/>
              <a:ext cx="4354" cy="2510"/>
            </a:xfrm>
            <a:prstGeom prst="rect">
              <a:avLst/>
            </a:prstGeom>
            <a:noFill/>
            <a:extLst>
              <a:ext uri="{909E8E84-426E-40DD-AFC4-6F175D3DCCD1}">
                <a14:hiddenFill xmlns:a14="http://schemas.microsoft.com/office/drawing/2010/main">
                  <a:solidFill>
                    <a:srgbClr val="FFFFFF"/>
                  </a:solidFill>
                </a14:hiddenFill>
              </a:ext>
            </a:extLst>
          </p:spPr>
        </p:pic>
        <p:sp>
          <p:nvSpPr>
            <p:cNvPr id="307204" name="Text Box 4"/>
            <p:cNvSpPr txBox="1">
              <a:spLocks noChangeArrowheads="1"/>
            </p:cNvSpPr>
            <p:nvPr/>
          </p:nvSpPr>
          <p:spPr bwMode="auto">
            <a:xfrm>
              <a:off x="793" y="3112"/>
              <a:ext cx="4355" cy="338"/>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2000" b="1">
                  <a:latin typeface="楷体_GB2312" pitchFamily="49" charset="-122"/>
                  <a:ea typeface="楷体_GB2312" pitchFamily="49" charset="-122"/>
                </a:rPr>
                <a:t>图</a:t>
              </a:r>
              <a:r>
                <a:rPr lang="en-US" altLang="zh-CN" sz="2000" b="1">
                  <a:latin typeface="楷体_GB2312" pitchFamily="49" charset="-122"/>
                  <a:ea typeface="楷体_GB2312" pitchFamily="49" charset="-122"/>
                </a:rPr>
                <a:t>4.9 PI </a:t>
              </a:r>
              <a:r>
                <a:rPr lang="zh-CN" altLang="en-US" sz="2000" b="1">
                  <a:latin typeface="楷体_GB2312" pitchFamily="49" charset="-122"/>
                  <a:ea typeface="楷体_GB2312" pitchFamily="49" charset="-122"/>
                </a:rPr>
                <a:t>调节器对过程负荷变化的响应</a:t>
              </a:r>
            </a:p>
          </p:txBody>
        </p:sp>
      </p:grpSp>
      <p:sp>
        <p:nvSpPr>
          <p:cNvPr id="307205" name="Rectangle 5"/>
          <p:cNvSpPr>
            <a:spLocks noChangeArrowheads="1"/>
          </p:cNvSpPr>
          <p:nvPr/>
        </p:nvSpPr>
        <p:spPr bwMode="auto">
          <a:xfrm>
            <a:off x="3635375" y="4432300"/>
            <a:ext cx="5508625" cy="228282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indent="541338" eaLnBrk="0" hangingPunct="0"/>
            <a:r>
              <a:rPr lang="zh-CN" altLang="en-US" sz="2400" b="1">
                <a:latin typeface="Times New Roman" pitchFamily="18" charset="0"/>
                <a:ea typeface="楷体_GB2312" pitchFamily="49" charset="-122"/>
              </a:rPr>
              <a:t>在</a:t>
            </a:r>
            <a:r>
              <a:rPr lang="en-US" altLang="zh-CN" sz="2400" b="1" i="1">
                <a:latin typeface="Times New Roman" pitchFamily="18" charset="0"/>
                <a:ea typeface="楷体_GB2312" pitchFamily="49" charset="-122"/>
              </a:rPr>
              <a:t>t</a:t>
            </a:r>
            <a:r>
              <a:rPr lang="en-US" altLang="zh-CN" sz="2400" b="1">
                <a:latin typeface="Times New Roman" pitchFamily="18" charset="0"/>
                <a:ea typeface="楷体_GB2312" pitchFamily="49" charset="-122"/>
              </a:rPr>
              <a:t>=</a:t>
            </a:r>
            <a:r>
              <a:rPr lang="en-US" altLang="zh-CN" sz="2400" b="1" i="1">
                <a:latin typeface="Times New Roman" pitchFamily="18" charset="0"/>
                <a:ea typeface="楷体_GB2312" pitchFamily="49" charset="-122"/>
              </a:rPr>
              <a:t>t</a:t>
            </a:r>
            <a:r>
              <a:rPr lang="en-US" altLang="zh-CN" sz="2400" b="1" baseline="-25000">
                <a:latin typeface="Times New Roman" pitchFamily="18" charset="0"/>
                <a:ea typeface="楷体_GB2312" pitchFamily="49" charset="-122"/>
              </a:rPr>
              <a:t>1</a:t>
            </a:r>
            <a:r>
              <a:rPr lang="en-US" altLang="zh-CN" sz="2400" b="1">
                <a:latin typeface="Times New Roman" pitchFamily="18" charset="0"/>
                <a:ea typeface="楷体_GB2312" pitchFamily="49" charset="-122"/>
              </a:rPr>
              <a:t> </a:t>
            </a:r>
            <a:r>
              <a:rPr lang="zh-CN" altLang="en-US" sz="2400" b="1">
                <a:latin typeface="Times New Roman" pitchFamily="18" charset="0"/>
                <a:ea typeface="楷体_GB2312" pitchFamily="49" charset="-122"/>
              </a:rPr>
              <a:t>时刻，系统开始响应，控制偏差开始减小，</a:t>
            </a:r>
            <a:r>
              <a:rPr lang="en-US" altLang="zh-CN" sz="2400" b="1">
                <a:latin typeface="Times New Roman" pitchFamily="18" charset="0"/>
                <a:ea typeface="楷体_GB2312" pitchFamily="49" charset="-122"/>
              </a:rPr>
              <a:t>P</a:t>
            </a:r>
            <a:r>
              <a:rPr lang="zh-CN" altLang="en-US" sz="2400" b="1">
                <a:latin typeface="Times New Roman" pitchFamily="18" charset="0"/>
                <a:ea typeface="楷体_GB2312" pitchFamily="49" charset="-122"/>
              </a:rPr>
              <a:t>调节紧跟着减小，</a:t>
            </a:r>
            <a:r>
              <a:rPr lang="en-US" altLang="zh-CN" sz="2400" b="1">
                <a:latin typeface="Times New Roman" pitchFamily="18" charset="0"/>
                <a:ea typeface="楷体_GB2312" pitchFamily="49" charset="-122"/>
              </a:rPr>
              <a:t>I</a:t>
            </a:r>
            <a:r>
              <a:rPr lang="zh-CN" altLang="en-US" sz="2400" b="1">
                <a:latin typeface="Times New Roman" pitchFamily="18" charset="0"/>
                <a:ea typeface="楷体_GB2312" pitchFamily="49" charset="-122"/>
              </a:rPr>
              <a:t>调节因偏差仍存在且方向不变，所以继续增加</a:t>
            </a:r>
          </a:p>
          <a:p>
            <a:pPr indent="541338" eaLnBrk="0" hangingPunct="0"/>
            <a:r>
              <a:rPr lang="en-US" altLang="zh-CN" sz="2400" b="1">
                <a:latin typeface="Times New Roman" pitchFamily="18" charset="0"/>
                <a:ea typeface="楷体_GB2312" pitchFamily="49" charset="-122"/>
              </a:rPr>
              <a:t>PI</a:t>
            </a:r>
            <a:r>
              <a:rPr lang="zh-CN" altLang="en-US" sz="2400" b="1">
                <a:latin typeface="Times New Roman" pitchFamily="18" charset="0"/>
                <a:ea typeface="楷体_GB2312" pitchFamily="49" charset="-122"/>
              </a:rPr>
              <a:t>调节的综合结果</a:t>
            </a:r>
            <a:r>
              <a:rPr lang="el-GR" altLang="zh-CN" sz="2400" b="1">
                <a:latin typeface="MS Gothic" pitchFamily="49" charset="-128"/>
                <a:ea typeface="MS Gothic" pitchFamily="49" charset="-128"/>
              </a:rPr>
              <a:t>Δ</a:t>
            </a:r>
            <a:r>
              <a:rPr lang="el-GR" altLang="zh-CN" sz="2400" b="1">
                <a:latin typeface="MS Gothic" pitchFamily="49" charset="-128"/>
              </a:rPr>
              <a:t>u</a:t>
            </a:r>
            <a:r>
              <a:rPr lang="zh-CN" altLang="en-US" sz="2400" b="1">
                <a:latin typeface="Times New Roman" pitchFamily="18" charset="0"/>
                <a:ea typeface="楷体_GB2312" pitchFamily="49" charset="-122"/>
              </a:rPr>
              <a:t>也仍持续增大使控制偏差进一步减小</a:t>
            </a:r>
          </a:p>
        </p:txBody>
      </p:sp>
      <p:sp>
        <p:nvSpPr>
          <p:cNvPr id="307206" name="Oval 6"/>
          <p:cNvSpPr>
            <a:spLocks noChangeArrowheads="1"/>
          </p:cNvSpPr>
          <p:nvPr/>
        </p:nvSpPr>
        <p:spPr bwMode="auto">
          <a:xfrm>
            <a:off x="2843213" y="1844675"/>
            <a:ext cx="288925" cy="288925"/>
          </a:xfrm>
          <a:prstGeom prst="ellipse">
            <a:avLst/>
          </a:prstGeom>
          <a:noFill/>
          <a:ln w="25400" algn="ctr">
            <a:solidFill>
              <a:srgbClr val="FF33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307207" name="Oval 7"/>
          <p:cNvSpPr>
            <a:spLocks noChangeArrowheads="1"/>
          </p:cNvSpPr>
          <p:nvPr/>
        </p:nvSpPr>
        <p:spPr bwMode="auto">
          <a:xfrm>
            <a:off x="2843213" y="3716338"/>
            <a:ext cx="288925" cy="288925"/>
          </a:xfrm>
          <a:prstGeom prst="ellipse">
            <a:avLst/>
          </a:prstGeom>
          <a:noFill/>
          <a:ln w="25400" algn="ctr">
            <a:solidFill>
              <a:srgbClr val="FF33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grpSp>
        <p:nvGrpSpPr>
          <p:cNvPr id="307208" name="Group 8"/>
          <p:cNvGrpSpPr>
            <a:grpSpLocks/>
          </p:cNvGrpSpPr>
          <p:nvPr/>
        </p:nvGrpSpPr>
        <p:grpSpPr bwMode="auto">
          <a:xfrm>
            <a:off x="323850" y="4508500"/>
            <a:ext cx="2808288" cy="1724025"/>
            <a:chOff x="340" y="2964"/>
            <a:chExt cx="1769" cy="1086"/>
          </a:xfrm>
        </p:grpSpPr>
        <p:pic>
          <p:nvPicPr>
            <p:cNvPr id="30720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 y="2964"/>
              <a:ext cx="1769"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10" name="Line 10"/>
            <p:cNvSpPr>
              <a:spLocks noChangeShapeType="1"/>
            </p:cNvSpPr>
            <p:nvPr/>
          </p:nvSpPr>
          <p:spPr bwMode="auto">
            <a:xfrm>
              <a:off x="1474" y="3430"/>
              <a:ext cx="363" cy="0"/>
            </a:xfrm>
            <a:prstGeom prst="line">
              <a:avLst/>
            </a:prstGeom>
            <a:noFill/>
            <a:ln w="12700">
              <a:solidFill>
                <a:srgbClr val="FF3300"/>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07212" name="Rectangle 12"/>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灯片编号占位符 5"/>
          <p:cNvSpPr>
            <a:spLocks noGrp="1"/>
          </p:cNvSpPr>
          <p:nvPr>
            <p:ph type="sldNum" sz="quarter" idx="12"/>
          </p:nvPr>
        </p:nvSpPr>
        <p:spPr/>
        <p:txBody>
          <a:bodyPr/>
          <a:lstStyle/>
          <a:p>
            <a:fld id="{729AD2DB-DF77-4BB7-9CE4-C32E40A7CB89}" type="slidenum">
              <a:rPr lang="en-US" altLang="zh-CN"/>
              <a:pPr/>
              <a:t>54</a:t>
            </a:fld>
            <a:endParaRPr lang="en-US" altLang="zh-CN"/>
          </a:p>
        </p:txBody>
      </p:sp>
      <p:grpSp>
        <p:nvGrpSpPr>
          <p:cNvPr id="308226" name="Group 2"/>
          <p:cNvGrpSpPr>
            <a:grpSpLocks/>
          </p:cNvGrpSpPr>
          <p:nvPr/>
        </p:nvGrpSpPr>
        <p:grpSpPr bwMode="auto">
          <a:xfrm>
            <a:off x="1258888" y="1268413"/>
            <a:ext cx="6481762" cy="3014662"/>
            <a:chOff x="793" y="709"/>
            <a:chExt cx="4355" cy="2767"/>
          </a:xfrm>
        </p:grpSpPr>
        <p:pic>
          <p:nvPicPr>
            <p:cNvPr id="3082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 y="709"/>
              <a:ext cx="4354" cy="2510"/>
            </a:xfrm>
            <a:prstGeom prst="rect">
              <a:avLst/>
            </a:prstGeom>
            <a:noFill/>
            <a:extLst>
              <a:ext uri="{909E8E84-426E-40DD-AFC4-6F175D3DCCD1}">
                <a14:hiddenFill xmlns:a14="http://schemas.microsoft.com/office/drawing/2010/main">
                  <a:solidFill>
                    <a:srgbClr val="FFFFFF"/>
                  </a:solidFill>
                </a14:hiddenFill>
              </a:ext>
            </a:extLst>
          </p:spPr>
        </p:pic>
        <p:sp>
          <p:nvSpPr>
            <p:cNvPr id="308228" name="Text Box 4"/>
            <p:cNvSpPr txBox="1">
              <a:spLocks noChangeArrowheads="1"/>
            </p:cNvSpPr>
            <p:nvPr/>
          </p:nvSpPr>
          <p:spPr bwMode="auto">
            <a:xfrm>
              <a:off x="793" y="3112"/>
              <a:ext cx="4355" cy="364"/>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2000" b="1">
                  <a:latin typeface="楷体_GB2312" pitchFamily="49" charset="-122"/>
                  <a:ea typeface="楷体_GB2312" pitchFamily="49" charset="-122"/>
                </a:rPr>
                <a:t>图</a:t>
              </a:r>
              <a:r>
                <a:rPr lang="en-US" altLang="zh-CN" sz="2000" b="1">
                  <a:latin typeface="楷体_GB2312" pitchFamily="49" charset="-122"/>
                  <a:ea typeface="楷体_GB2312" pitchFamily="49" charset="-122"/>
                </a:rPr>
                <a:t>4.9 PI </a:t>
              </a:r>
              <a:r>
                <a:rPr lang="zh-CN" altLang="en-US" sz="2000" b="1">
                  <a:latin typeface="楷体_GB2312" pitchFamily="49" charset="-122"/>
                  <a:ea typeface="楷体_GB2312" pitchFamily="49" charset="-122"/>
                </a:rPr>
                <a:t>调节器对过程负荷变化的响应</a:t>
              </a:r>
            </a:p>
          </p:txBody>
        </p:sp>
      </p:grpSp>
      <p:sp>
        <p:nvSpPr>
          <p:cNvPr id="308229" name="Rectangle 5"/>
          <p:cNvSpPr>
            <a:spLocks noChangeArrowheads="1"/>
          </p:cNvSpPr>
          <p:nvPr/>
        </p:nvSpPr>
        <p:spPr bwMode="auto">
          <a:xfrm>
            <a:off x="3563938" y="4564063"/>
            <a:ext cx="5040312" cy="191770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1588" indent="-1588" eaLnBrk="0" hangingPunct="0"/>
            <a:r>
              <a:rPr lang="en-US" altLang="zh-CN" sz="2400" b="1" i="1">
                <a:latin typeface="Times New Roman" pitchFamily="18" charset="0"/>
                <a:ea typeface="楷体_GB2312" pitchFamily="49" charset="-122"/>
              </a:rPr>
              <a:t>t</a:t>
            </a:r>
            <a:r>
              <a:rPr lang="en-US" altLang="zh-CN" sz="2400" b="1">
                <a:latin typeface="楷体_GB2312" pitchFamily="49" charset="-122"/>
                <a:ea typeface="楷体_GB2312" pitchFamily="49" charset="-122"/>
              </a:rPr>
              <a:t>=</a:t>
            </a:r>
            <a:r>
              <a:rPr lang="en-US" altLang="zh-CN" sz="2400" b="1" i="1">
                <a:latin typeface="Times New Roman" pitchFamily="18" charset="0"/>
                <a:ea typeface="楷体_GB2312" pitchFamily="49" charset="-122"/>
              </a:rPr>
              <a:t>t</a:t>
            </a:r>
            <a:r>
              <a:rPr lang="en-US" altLang="zh-CN" sz="2400" b="1" baseline="-25000">
                <a:latin typeface="楷体_GB2312" pitchFamily="49" charset="-122"/>
                <a:ea typeface="楷体_GB2312" pitchFamily="49" charset="-122"/>
              </a:rPr>
              <a:t>2</a:t>
            </a:r>
            <a:r>
              <a:rPr lang="zh-CN" altLang="en-US" sz="2400" b="1">
                <a:latin typeface="楷体_GB2312" pitchFamily="49" charset="-122"/>
                <a:ea typeface="楷体_GB2312" pitchFamily="49" charset="-122"/>
              </a:rPr>
              <a:t>时刻，偏差减小至零</a:t>
            </a:r>
            <a:r>
              <a:rPr lang="en-US" altLang="zh-CN" sz="2400" b="1">
                <a:latin typeface="楷体_GB2312" pitchFamily="49" charset="-122"/>
                <a:ea typeface="楷体_GB2312" pitchFamily="49" charset="-122"/>
              </a:rPr>
              <a:t>,P</a:t>
            </a:r>
            <a:r>
              <a:rPr lang="zh-CN" altLang="en-US" sz="2400" b="1">
                <a:latin typeface="楷体_GB2312" pitchFamily="49" charset="-122"/>
                <a:ea typeface="楷体_GB2312" pitchFamily="49" charset="-122"/>
              </a:rPr>
              <a:t>调节作用彻底消失，</a:t>
            </a:r>
            <a:r>
              <a:rPr lang="en-US" altLang="zh-CN" sz="2400" b="1">
                <a:latin typeface="楷体_GB2312" pitchFamily="49" charset="-122"/>
                <a:ea typeface="楷体_GB2312" pitchFamily="49" charset="-122"/>
              </a:rPr>
              <a:t>I</a:t>
            </a:r>
            <a:r>
              <a:rPr lang="zh-CN" altLang="en-US" sz="2400" b="1">
                <a:latin typeface="楷体_GB2312" pitchFamily="49" charset="-122"/>
                <a:ea typeface="楷体_GB2312" pitchFamily="49" charset="-122"/>
              </a:rPr>
              <a:t>调节也停止增长</a:t>
            </a:r>
          </a:p>
          <a:p>
            <a:pPr marL="1588" indent="-1588" eaLnBrk="0" hangingPunct="0"/>
            <a:r>
              <a:rPr lang="zh-CN" altLang="en-US" sz="2400" b="1">
                <a:latin typeface="楷体_GB2312" pitchFamily="49" charset="-122"/>
                <a:ea typeface="楷体_GB2312" pitchFamily="49" charset="-122"/>
              </a:rPr>
              <a:t>如果积分时间足够小，此时调节器的输出将大于所要求的值，致使系统产生反向偏差，也即超调。</a:t>
            </a:r>
          </a:p>
        </p:txBody>
      </p:sp>
      <p:sp>
        <p:nvSpPr>
          <p:cNvPr id="308230" name="Oval 6"/>
          <p:cNvSpPr>
            <a:spLocks noChangeArrowheads="1"/>
          </p:cNvSpPr>
          <p:nvPr/>
        </p:nvSpPr>
        <p:spPr bwMode="auto">
          <a:xfrm>
            <a:off x="5076825" y="1844675"/>
            <a:ext cx="288925" cy="288925"/>
          </a:xfrm>
          <a:prstGeom prst="ellipse">
            <a:avLst/>
          </a:prstGeom>
          <a:noFill/>
          <a:ln w="25400" algn="ctr">
            <a:solidFill>
              <a:srgbClr val="FF33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308231" name="Oval 7"/>
          <p:cNvSpPr>
            <a:spLocks noChangeArrowheads="1"/>
          </p:cNvSpPr>
          <p:nvPr/>
        </p:nvSpPr>
        <p:spPr bwMode="auto">
          <a:xfrm>
            <a:off x="5076825" y="3357563"/>
            <a:ext cx="288925" cy="288925"/>
          </a:xfrm>
          <a:prstGeom prst="ellipse">
            <a:avLst/>
          </a:prstGeom>
          <a:noFill/>
          <a:ln w="25400" algn="ctr">
            <a:solidFill>
              <a:srgbClr val="FF33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grpSp>
        <p:nvGrpSpPr>
          <p:cNvPr id="308232" name="Group 8"/>
          <p:cNvGrpSpPr>
            <a:grpSpLocks/>
          </p:cNvGrpSpPr>
          <p:nvPr/>
        </p:nvGrpSpPr>
        <p:grpSpPr bwMode="auto">
          <a:xfrm>
            <a:off x="323850" y="4508500"/>
            <a:ext cx="2808288" cy="1724025"/>
            <a:chOff x="340" y="2964"/>
            <a:chExt cx="1769" cy="1086"/>
          </a:xfrm>
        </p:grpSpPr>
        <p:pic>
          <p:nvPicPr>
            <p:cNvPr id="3082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 y="2964"/>
              <a:ext cx="1769"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34" name="Line 10"/>
            <p:cNvSpPr>
              <a:spLocks noChangeShapeType="1"/>
            </p:cNvSpPr>
            <p:nvPr/>
          </p:nvSpPr>
          <p:spPr bwMode="auto">
            <a:xfrm>
              <a:off x="1474" y="3430"/>
              <a:ext cx="363" cy="0"/>
            </a:xfrm>
            <a:prstGeom prst="line">
              <a:avLst/>
            </a:prstGeom>
            <a:noFill/>
            <a:ln w="12700">
              <a:solidFill>
                <a:srgbClr val="FF3300"/>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08236" name="Rectangle 12"/>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灯片编号占位符 5"/>
          <p:cNvSpPr>
            <a:spLocks noGrp="1"/>
          </p:cNvSpPr>
          <p:nvPr>
            <p:ph type="sldNum" sz="quarter" idx="12"/>
          </p:nvPr>
        </p:nvSpPr>
        <p:spPr/>
        <p:txBody>
          <a:bodyPr/>
          <a:lstStyle/>
          <a:p>
            <a:fld id="{C5A280F3-AF3A-4CF6-9ABB-00E30414EF35}" type="slidenum">
              <a:rPr lang="en-US" altLang="zh-CN"/>
              <a:pPr/>
              <a:t>55</a:t>
            </a:fld>
            <a:endParaRPr lang="en-US" altLang="zh-CN"/>
          </a:p>
        </p:txBody>
      </p:sp>
      <p:grpSp>
        <p:nvGrpSpPr>
          <p:cNvPr id="309250" name="Group 2"/>
          <p:cNvGrpSpPr>
            <a:grpSpLocks/>
          </p:cNvGrpSpPr>
          <p:nvPr/>
        </p:nvGrpSpPr>
        <p:grpSpPr bwMode="auto">
          <a:xfrm>
            <a:off x="1258888" y="692150"/>
            <a:ext cx="6626225" cy="3265488"/>
            <a:chOff x="793" y="709"/>
            <a:chExt cx="4355" cy="2736"/>
          </a:xfrm>
        </p:grpSpPr>
        <p:pic>
          <p:nvPicPr>
            <p:cNvPr id="3092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 y="709"/>
              <a:ext cx="4354" cy="2510"/>
            </a:xfrm>
            <a:prstGeom prst="rect">
              <a:avLst/>
            </a:prstGeom>
            <a:noFill/>
            <a:extLst>
              <a:ext uri="{909E8E84-426E-40DD-AFC4-6F175D3DCCD1}">
                <a14:hiddenFill xmlns:a14="http://schemas.microsoft.com/office/drawing/2010/main">
                  <a:solidFill>
                    <a:srgbClr val="FFFFFF"/>
                  </a:solidFill>
                </a14:hiddenFill>
              </a:ext>
            </a:extLst>
          </p:spPr>
        </p:pic>
        <p:sp>
          <p:nvSpPr>
            <p:cNvPr id="309252" name="Text Box 4"/>
            <p:cNvSpPr txBox="1">
              <a:spLocks noChangeArrowheads="1"/>
            </p:cNvSpPr>
            <p:nvPr/>
          </p:nvSpPr>
          <p:spPr bwMode="auto">
            <a:xfrm>
              <a:off x="793" y="3113"/>
              <a:ext cx="4355" cy="332"/>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2000" b="1">
                  <a:latin typeface="楷体_GB2312" pitchFamily="49" charset="-122"/>
                  <a:ea typeface="楷体_GB2312" pitchFamily="49" charset="-122"/>
                </a:rPr>
                <a:t>图</a:t>
              </a:r>
              <a:r>
                <a:rPr lang="en-US" altLang="zh-CN" sz="2000" b="1">
                  <a:latin typeface="楷体_GB2312" pitchFamily="49" charset="-122"/>
                  <a:ea typeface="楷体_GB2312" pitchFamily="49" charset="-122"/>
                </a:rPr>
                <a:t>4.9 PI </a:t>
              </a:r>
              <a:r>
                <a:rPr lang="zh-CN" altLang="en-US" sz="2000" b="1">
                  <a:latin typeface="楷体_GB2312" pitchFamily="49" charset="-122"/>
                  <a:ea typeface="楷体_GB2312" pitchFamily="49" charset="-122"/>
                </a:rPr>
                <a:t>调节器对过程负荷变化的响应</a:t>
              </a:r>
            </a:p>
          </p:txBody>
        </p:sp>
      </p:grpSp>
      <p:sp>
        <p:nvSpPr>
          <p:cNvPr id="309253" name="Rectangle 5"/>
          <p:cNvSpPr>
            <a:spLocks noChangeArrowheads="1"/>
          </p:cNvSpPr>
          <p:nvPr/>
        </p:nvSpPr>
        <p:spPr bwMode="auto">
          <a:xfrm>
            <a:off x="3492500" y="4076700"/>
            <a:ext cx="5111750" cy="264795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marL="1588" indent="-1588" eaLnBrk="0" hangingPunct="0"/>
            <a:r>
              <a:rPr lang="en-US" altLang="zh-CN" sz="2400" b="1">
                <a:latin typeface="Times New Roman" pitchFamily="18" charset="0"/>
                <a:ea typeface="楷体_GB2312" pitchFamily="49" charset="-122"/>
              </a:rPr>
              <a:t> </a:t>
            </a:r>
            <a:r>
              <a:rPr lang="en-US" altLang="zh-CN" sz="2400" b="1" i="1">
                <a:latin typeface="Times New Roman" pitchFamily="18" charset="0"/>
                <a:ea typeface="楷体_GB2312" pitchFamily="49" charset="-122"/>
              </a:rPr>
              <a:t>t</a:t>
            </a:r>
            <a:r>
              <a:rPr lang="en-US" altLang="zh-CN" sz="2400" b="1" baseline="-25000">
                <a:latin typeface="Times New Roman" pitchFamily="18" charset="0"/>
                <a:ea typeface="楷体_GB2312" pitchFamily="49" charset="-122"/>
              </a:rPr>
              <a:t>2</a:t>
            </a:r>
            <a:r>
              <a:rPr lang="en-US" altLang="zh-CN" sz="2400" b="1">
                <a:latin typeface="Times New Roman" pitchFamily="18" charset="0"/>
                <a:ea typeface="楷体_GB2312" pitchFamily="49" charset="-122"/>
              </a:rPr>
              <a:t>~</a:t>
            </a:r>
            <a:r>
              <a:rPr lang="en-US" altLang="zh-CN" sz="2400" b="1" i="1">
                <a:latin typeface="Times New Roman" pitchFamily="18" charset="0"/>
                <a:ea typeface="楷体_GB2312" pitchFamily="49" charset="-122"/>
              </a:rPr>
              <a:t>t</a:t>
            </a:r>
            <a:r>
              <a:rPr lang="en-US" altLang="zh-CN" sz="2400" b="1" baseline="-25000">
                <a:latin typeface="Times New Roman" pitchFamily="18" charset="0"/>
                <a:ea typeface="楷体_GB2312" pitchFamily="49" charset="-122"/>
              </a:rPr>
              <a:t>3</a:t>
            </a:r>
            <a:r>
              <a:rPr lang="zh-CN" altLang="en-US" sz="2400" b="1">
                <a:latin typeface="Times New Roman" pitchFamily="18" charset="0"/>
                <a:ea typeface="楷体_GB2312" pitchFamily="49" charset="-122"/>
              </a:rPr>
              <a:t>阶段，偏差反向，</a:t>
            </a:r>
            <a:r>
              <a:rPr lang="en-US" altLang="zh-CN" sz="2400" b="1">
                <a:latin typeface="Times New Roman" pitchFamily="18" charset="0"/>
                <a:ea typeface="楷体_GB2312" pitchFamily="49" charset="-122"/>
              </a:rPr>
              <a:t>P</a:t>
            </a:r>
            <a:r>
              <a:rPr lang="zh-CN" altLang="en-US" sz="2400" b="1">
                <a:latin typeface="Times New Roman" pitchFamily="18" charset="0"/>
                <a:ea typeface="楷体_GB2312" pitchFamily="49" charset="-122"/>
              </a:rPr>
              <a:t>调节作用反向，</a:t>
            </a:r>
            <a:r>
              <a:rPr lang="en-US" altLang="zh-CN" sz="2400" b="1">
                <a:latin typeface="Times New Roman" pitchFamily="18" charset="0"/>
                <a:ea typeface="楷体_GB2312" pitchFamily="49" charset="-122"/>
              </a:rPr>
              <a:t>I</a:t>
            </a:r>
            <a:r>
              <a:rPr lang="zh-CN" altLang="en-US" sz="2400" b="1">
                <a:latin typeface="Times New Roman" pitchFamily="18" charset="0"/>
                <a:ea typeface="楷体_GB2312" pitchFamily="49" charset="-122"/>
              </a:rPr>
              <a:t>调节作用也由增加变为减小，</a:t>
            </a:r>
            <a:r>
              <a:rPr lang="en-US" altLang="zh-CN" sz="2400" b="1">
                <a:latin typeface="Times New Roman" pitchFamily="18" charset="0"/>
                <a:ea typeface="楷体_GB2312" pitchFamily="49" charset="-122"/>
              </a:rPr>
              <a:t>PI</a:t>
            </a:r>
            <a:r>
              <a:rPr lang="zh-CN" altLang="en-US" sz="2400" b="1">
                <a:latin typeface="Times New Roman" pitchFamily="18" charset="0"/>
                <a:ea typeface="楷体_GB2312" pitchFamily="49" charset="-122"/>
              </a:rPr>
              <a:t>调节的整体作用表现为减小，</a:t>
            </a:r>
          </a:p>
          <a:p>
            <a:pPr marL="1588" indent="-1588" eaLnBrk="0" hangingPunct="0"/>
            <a:r>
              <a:rPr lang="zh-CN" altLang="en-US" sz="2400" b="1">
                <a:latin typeface="Times New Roman" pitchFamily="18" charset="0"/>
                <a:ea typeface="楷体_GB2312" pitchFamily="49" charset="-122"/>
              </a:rPr>
              <a:t>直至从超调位置下降到系统要求的作用点，即图中的 </a:t>
            </a:r>
            <a:r>
              <a:rPr lang="en-US" altLang="zh-CN" sz="2400" b="1" i="1">
                <a:latin typeface="Times New Roman" pitchFamily="18" charset="0"/>
                <a:ea typeface="楷体_GB2312" pitchFamily="49" charset="-122"/>
              </a:rPr>
              <a:t>t</a:t>
            </a:r>
            <a:r>
              <a:rPr lang="en-US" altLang="zh-CN" sz="2400" b="1">
                <a:latin typeface="Times New Roman" pitchFamily="18" charset="0"/>
                <a:ea typeface="楷体_GB2312" pitchFamily="49" charset="-122"/>
              </a:rPr>
              <a:t>=</a:t>
            </a:r>
            <a:r>
              <a:rPr lang="en-US" altLang="zh-CN" sz="2400" b="1" i="1">
                <a:latin typeface="Times New Roman" pitchFamily="18" charset="0"/>
                <a:ea typeface="楷体_GB2312" pitchFamily="49" charset="-122"/>
              </a:rPr>
              <a:t>t</a:t>
            </a:r>
            <a:r>
              <a:rPr lang="en-US" altLang="zh-CN" sz="2400" b="1" baseline="-25000">
                <a:latin typeface="Times New Roman" pitchFamily="18" charset="0"/>
                <a:ea typeface="楷体_GB2312" pitchFamily="49" charset="-122"/>
              </a:rPr>
              <a:t>3</a:t>
            </a:r>
            <a:r>
              <a:rPr lang="zh-CN" altLang="en-US" sz="2400" b="1">
                <a:latin typeface="Times New Roman" pitchFamily="18" charset="0"/>
                <a:ea typeface="楷体_GB2312" pitchFamily="49" charset="-122"/>
              </a:rPr>
              <a:t>点处，此时偏差从超调处回落到零，系统达到新的平衡。</a:t>
            </a:r>
          </a:p>
        </p:txBody>
      </p:sp>
      <p:sp>
        <p:nvSpPr>
          <p:cNvPr id="309254" name="Line 6"/>
          <p:cNvSpPr>
            <a:spLocks noChangeShapeType="1"/>
          </p:cNvSpPr>
          <p:nvPr/>
        </p:nvSpPr>
        <p:spPr bwMode="auto">
          <a:xfrm>
            <a:off x="5257800" y="2424113"/>
            <a:ext cx="1152525" cy="0"/>
          </a:xfrm>
          <a:prstGeom prst="line">
            <a:avLst/>
          </a:prstGeom>
          <a:noFill/>
          <a:ln w="28575">
            <a:solidFill>
              <a:srgbClr val="FF33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309255" name="Group 7"/>
          <p:cNvGrpSpPr>
            <a:grpSpLocks/>
          </p:cNvGrpSpPr>
          <p:nvPr/>
        </p:nvGrpSpPr>
        <p:grpSpPr bwMode="auto">
          <a:xfrm>
            <a:off x="395288" y="4508500"/>
            <a:ext cx="2808287" cy="1724025"/>
            <a:chOff x="340" y="2964"/>
            <a:chExt cx="1769" cy="1086"/>
          </a:xfrm>
        </p:grpSpPr>
        <p:pic>
          <p:nvPicPr>
            <p:cNvPr id="30925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 y="2964"/>
              <a:ext cx="1769"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257" name="Line 9"/>
            <p:cNvSpPr>
              <a:spLocks noChangeShapeType="1"/>
            </p:cNvSpPr>
            <p:nvPr/>
          </p:nvSpPr>
          <p:spPr bwMode="auto">
            <a:xfrm>
              <a:off x="1474" y="3430"/>
              <a:ext cx="363" cy="0"/>
            </a:xfrm>
            <a:prstGeom prst="line">
              <a:avLst/>
            </a:prstGeom>
            <a:noFill/>
            <a:ln w="12700">
              <a:solidFill>
                <a:srgbClr val="FF3300"/>
              </a:solidFill>
              <a:prstDash val="dash"/>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09259" name="Rectangle 11"/>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1BE7B1FB-F979-4181-A015-54651AFDD886}" type="slidenum">
              <a:rPr lang="en-US" altLang="zh-CN"/>
              <a:pPr/>
              <a:t>56</a:t>
            </a:fld>
            <a:endParaRPr lang="en-US" altLang="zh-CN"/>
          </a:p>
        </p:txBody>
      </p:sp>
      <p:sp>
        <p:nvSpPr>
          <p:cNvPr id="310274" name="Rectangle 2"/>
          <p:cNvSpPr>
            <a:spLocks noGrp="1" noRot="1" noChangeArrowheads="1"/>
          </p:cNvSpPr>
          <p:nvPr>
            <p:ph type="body" idx="1"/>
          </p:nvPr>
        </p:nvSpPr>
        <p:spPr>
          <a:xfrm>
            <a:off x="1046163" y="1484313"/>
            <a:ext cx="7340600" cy="3138487"/>
          </a:xfrm>
        </p:spPr>
        <p:txBody>
          <a:bodyPr/>
          <a:lstStyle/>
          <a:p>
            <a:pPr algn="just">
              <a:lnSpc>
                <a:spcPct val="80000"/>
              </a:lnSpc>
              <a:buFont typeface="Wingdings 2" pitchFamily="18" charset="2"/>
              <a:buNone/>
            </a:pPr>
            <a:r>
              <a:rPr lang="en-US" altLang="zh-CN"/>
              <a:t> </a:t>
            </a:r>
            <a:r>
              <a:rPr lang="zh-CN" altLang="en-US" b="1">
                <a:latin typeface="楷体_GB2312" pitchFamily="49" charset="-122"/>
                <a:ea typeface="楷体_GB2312" pitchFamily="49" charset="-122"/>
              </a:rPr>
              <a:t>由上分析</a:t>
            </a:r>
          </a:p>
          <a:p>
            <a:pPr algn="just">
              <a:lnSpc>
                <a:spcPct val="80000"/>
              </a:lnSpc>
            </a:pPr>
            <a:r>
              <a:rPr lang="en-US" altLang="zh-CN" sz="2800" b="1">
                <a:latin typeface="楷体_GB2312" pitchFamily="49" charset="-122"/>
                <a:ea typeface="楷体_GB2312" pitchFamily="49" charset="-122"/>
              </a:rPr>
              <a:t>PI</a:t>
            </a:r>
            <a:r>
              <a:rPr lang="zh-CN" altLang="en-US" sz="2800" b="1">
                <a:latin typeface="楷体_GB2312" pitchFamily="49" charset="-122"/>
                <a:ea typeface="楷体_GB2312" pitchFamily="49" charset="-122"/>
              </a:rPr>
              <a:t>调节引入积分动作消除了系统余差，却降低了原有系统的稳定性。</a:t>
            </a:r>
          </a:p>
          <a:p>
            <a:pPr algn="just">
              <a:lnSpc>
                <a:spcPct val="80000"/>
              </a:lnSpc>
            </a:pPr>
            <a:r>
              <a:rPr lang="zh-CN" altLang="en-US" sz="2800" b="1">
                <a:latin typeface="楷体_GB2312" pitchFamily="49" charset="-122"/>
                <a:ea typeface="楷体_GB2312" pitchFamily="49" charset="-122"/>
              </a:rPr>
              <a:t>调节过程中的超调趋势随比例增益的增大和积分时间的减小而增大，因此</a:t>
            </a:r>
            <a:r>
              <a:rPr lang="en-US" altLang="zh-CN" sz="2800" b="1">
                <a:latin typeface="楷体_GB2312" pitchFamily="49" charset="-122"/>
                <a:ea typeface="楷体_GB2312" pitchFamily="49" charset="-122"/>
              </a:rPr>
              <a:t>PI</a:t>
            </a:r>
            <a:r>
              <a:rPr lang="zh-CN" altLang="en-US" sz="2800" b="1">
                <a:latin typeface="楷体_GB2312" pitchFamily="49" charset="-122"/>
                <a:ea typeface="楷体_GB2312" pitchFamily="49" charset="-122"/>
              </a:rPr>
              <a:t>调节的比例增益要设置得比纯</a:t>
            </a:r>
            <a:r>
              <a:rPr lang="en-US" altLang="zh-CN" sz="2800" b="1">
                <a:latin typeface="楷体_GB2312" pitchFamily="49" charset="-122"/>
                <a:ea typeface="楷体_GB2312" pitchFamily="49" charset="-122"/>
              </a:rPr>
              <a:t>P</a:t>
            </a:r>
            <a:r>
              <a:rPr lang="zh-CN" altLang="en-US" sz="2800" b="1">
                <a:latin typeface="楷体_GB2312" pitchFamily="49" charset="-122"/>
                <a:ea typeface="楷体_GB2312" pitchFamily="49" charset="-122"/>
              </a:rPr>
              <a:t>调节小，对积分时间的设置也应有一定的限制。</a:t>
            </a:r>
          </a:p>
        </p:txBody>
      </p:sp>
      <p:sp>
        <p:nvSpPr>
          <p:cNvPr id="310276" name="Rectangle 4"/>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FF64D312-D6E2-475A-BF73-6AEDEE445899}" type="slidenum">
              <a:rPr lang="en-US" altLang="zh-CN"/>
              <a:pPr/>
              <a:t>57</a:t>
            </a:fld>
            <a:endParaRPr lang="en-US" altLang="zh-CN"/>
          </a:p>
        </p:txBody>
      </p:sp>
      <p:sp>
        <p:nvSpPr>
          <p:cNvPr id="311298" name="Rectangle 2"/>
          <p:cNvSpPr>
            <a:spLocks noGrp="1" noRot="1" noChangeArrowheads="1"/>
          </p:cNvSpPr>
          <p:nvPr>
            <p:ph type="body" idx="1"/>
          </p:nvPr>
        </p:nvSpPr>
        <p:spPr>
          <a:xfrm>
            <a:off x="971550" y="1268413"/>
            <a:ext cx="7772400" cy="5040312"/>
          </a:xfrm>
        </p:spPr>
        <p:txBody>
          <a:bodyPr/>
          <a:lstStyle/>
          <a:p>
            <a:pPr algn="just"/>
            <a:r>
              <a:rPr lang="en-US" altLang="zh-CN" sz="2800" b="1">
                <a:latin typeface="楷体_GB2312" pitchFamily="49" charset="-122"/>
                <a:ea typeface="楷体_GB2312" pitchFamily="49" charset="-122"/>
              </a:rPr>
              <a:t>PI</a:t>
            </a:r>
            <a:r>
              <a:rPr lang="zh-CN" altLang="en-US" sz="2800" b="1">
                <a:latin typeface="楷体_GB2312" pitchFamily="49" charset="-122"/>
                <a:ea typeface="楷体_GB2312" pitchFamily="49" charset="-122"/>
              </a:rPr>
              <a:t>调节在比例带不变的情况下，减小积分时间</a:t>
            </a:r>
            <a:r>
              <a:rPr lang="en-US" altLang="zh-CN" sz="2800" b="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I</a:t>
            </a:r>
            <a:r>
              <a:rPr lang="zh-CN" altLang="en-US" sz="2800" b="1">
                <a:latin typeface="楷体_GB2312" pitchFamily="49" charset="-122"/>
                <a:ea typeface="楷体_GB2312" pitchFamily="49" charset="-122"/>
              </a:rPr>
              <a:t>，将使控制系统稳定性降低、振荡加剧、调节过程加快、振荡频率升高。</a:t>
            </a:r>
          </a:p>
          <a:p>
            <a:endParaRPr lang="en-US" altLang="zh-CN" b="1">
              <a:latin typeface="楷体_GB2312" pitchFamily="49" charset="-122"/>
              <a:ea typeface="楷体_GB2312" pitchFamily="49" charset="-122"/>
            </a:endParaRPr>
          </a:p>
        </p:txBody>
      </p:sp>
      <p:grpSp>
        <p:nvGrpSpPr>
          <p:cNvPr id="311299" name="Group 3"/>
          <p:cNvGrpSpPr>
            <a:grpSpLocks/>
          </p:cNvGrpSpPr>
          <p:nvPr/>
        </p:nvGrpSpPr>
        <p:grpSpPr bwMode="auto">
          <a:xfrm>
            <a:off x="1908175" y="3068638"/>
            <a:ext cx="5759450" cy="3133725"/>
            <a:chOff x="1202" y="1933"/>
            <a:chExt cx="3628" cy="1974"/>
          </a:xfrm>
        </p:grpSpPr>
        <p:pic>
          <p:nvPicPr>
            <p:cNvPr id="311300" name="Picture 4"/>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2" y="1933"/>
              <a:ext cx="3628" cy="1764"/>
            </a:xfrm>
            <a:prstGeom prst="rect">
              <a:avLst/>
            </a:prstGeom>
            <a:solidFill>
              <a:schemeClr val="bg1"/>
            </a:solidFill>
          </p:spPr>
        </p:pic>
        <p:sp>
          <p:nvSpPr>
            <p:cNvPr id="311301" name="Rectangle 5"/>
            <p:cNvSpPr>
              <a:spLocks noChangeArrowheads="1"/>
            </p:cNvSpPr>
            <p:nvPr/>
          </p:nvSpPr>
          <p:spPr bwMode="auto">
            <a:xfrm>
              <a:off x="1202" y="3657"/>
              <a:ext cx="3628" cy="25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ctr">
              <a:spAutoFit/>
            </a:bodyPr>
            <a:lstStyle/>
            <a:p>
              <a:pPr algn="ctr"/>
              <a:r>
                <a:rPr lang="zh-CN" altLang="en-US" sz="2000" b="1">
                  <a:latin typeface="楷体_GB2312" pitchFamily="49" charset="-122"/>
                  <a:ea typeface="楷体_GB2312" pitchFamily="49" charset="-122"/>
                  <a:cs typeface="Times New Roman" pitchFamily="18" charset="0"/>
                </a:rPr>
                <a:t>图</a:t>
              </a:r>
              <a:r>
                <a:rPr lang="en-US" altLang="zh-CN" sz="2000" b="1">
                  <a:latin typeface="楷体_GB2312" pitchFamily="49" charset="-122"/>
                  <a:ea typeface="楷体_GB2312" pitchFamily="49" charset="-122"/>
                  <a:cs typeface="Times New Roman" pitchFamily="18" charset="0"/>
                </a:rPr>
                <a:t>4.10  PI</a:t>
              </a:r>
              <a:r>
                <a:rPr lang="zh-CN" altLang="en-US" sz="2000" b="1">
                  <a:latin typeface="楷体_GB2312" pitchFamily="49" charset="-122"/>
                  <a:ea typeface="楷体_GB2312" pitchFamily="49" charset="-122"/>
                  <a:cs typeface="Times New Roman" pitchFamily="18" charset="0"/>
                </a:rPr>
                <a:t>控制系统不同积分时间的响应过程</a:t>
              </a:r>
              <a:r>
                <a:rPr lang="zh-CN" altLang="en-US" sz="2000">
                  <a:latin typeface="楷体_GB2312" pitchFamily="49" charset="-122"/>
                  <a:ea typeface="楷体_GB2312" pitchFamily="49" charset="-122"/>
                  <a:cs typeface="Times New Roman" pitchFamily="18" charset="0"/>
                </a:rPr>
                <a:t> </a:t>
              </a:r>
            </a:p>
          </p:txBody>
        </p:sp>
      </p:grpSp>
      <p:sp>
        <p:nvSpPr>
          <p:cNvPr id="311303" name="Rectangle 7"/>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43A51D8E-5C56-4D0B-BD52-D06CAB01380F}" type="slidenum">
              <a:rPr lang="en-US" altLang="zh-CN"/>
              <a:pPr/>
              <a:t>58</a:t>
            </a:fld>
            <a:endParaRPr lang="en-US" altLang="zh-CN"/>
          </a:p>
        </p:txBody>
      </p:sp>
      <p:sp>
        <p:nvSpPr>
          <p:cNvPr id="312322" name="Rectangle 2"/>
          <p:cNvSpPr>
            <a:spLocks noGrp="1" noRot="1" noChangeArrowheads="1"/>
          </p:cNvSpPr>
          <p:nvPr>
            <p:ph type="body" idx="1"/>
          </p:nvPr>
        </p:nvSpPr>
        <p:spPr>
          <a:xfrm>
            <a:off x="1066800" y="1484313"/>
            <a:ext cx="7772400" cy="3744912"/>
          </a:xfrm>
        </p:spPr>
        <p:txBody>
          <a:bodyPr/>
          <a:lstStyle/>
          <a:p>
            <a:pPr>
              <a:lnSpc>
                <a:spcPct val="90000"/>
              </a:lnSpc>
            </a:pPr>
            <a:r>
              <a:rPr lang="zh-CN" altLang="en-US" b="1">
                <a:solidFill>
                  <a:srgbClr val="FF3300"/>
                </a:solidFill>
                <a:ea typeface="楷体_GB2312" pitchFamily="49" charset="-122"/>
              </a:rPr>
              <a:t>比例积分调节的特点</a:t>
            </a:r>
            <a:r>
              <a:rPr lang="zh-CN" altLang="en-US" sz="2800" b="1">
                <a:solidFill>
                  <a:srgbClr val="FF3300"/>
                </a:solidFill>
                <a:ea typeface="楷体_GB2312" pitchFamily="49" charset="-122"/>
              </a:rPr>
              <a:t>：</a:t>
            </a:r>
          </a:p>
          <a:p>
            <a:pPr>
              <a:lnSpc>
                <a:spcPct val="120000"/>
              </a:lnSpc>
            </a:pPr>
            <a:r>
              <a:rPr lang="zh-CN" altLang="en-US" sz="2800" b="1">
                <a:ea typeface="楷体_GB2312" pitchFamily="49" charset="-122"/>
              </a:rPr>
              <a:t>具有比例调节作用反应快、无滞后的优点，可以加快调整作用，缩短调节时间，又具有积分调节的优点，可以消除静差。</a:t>
            </a:r>
          </a:p>
          <a:p>
            <a:pPr>
              <a:lnSpc>
                <a:spcPct val="120000"/>
              </a:lnSpc>
            </a:pPr>
            <a:r>
              <a:rPr lang="zh-CN" altLang="en-US" sz="2800" b="1">
                <a:ea typeface="楷体_GB2312" pitchFamily="49" charset="-122"/>
              </a:rPr>
              <a:t>对于一般调节对象，均可用比例积分调节，比例带和积分时间选择合适，基本可以满足生产工艺要求。</a:t>
            </a:r>
          </a:p>
        </p:txBody>
      </p:sp>
      <p:sp>
        <p:nvSpPr>
          <p:cNvPr id="312324" name="Rectangle 4"/>
          <p:cNvSpPr>
            <a:spLocks noChangeArrowheads="1"/>
          </p:cNvSpPr>
          <p:nvPr/>
        </p:nvSpPr>
        <p:spPr bwMode="auto">
          <a:xfrm>
            <a:off x="1476375" y="0"/>
            <a:ext cx="597535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4.3.2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比例积分的调节规律</a:t>
            </a:r>
          </a:p>
        </p:txBody>
      </p:sp>
    </p:spTree>
  </p:cSld>
  <p:clrMapOvr>
    <a:masterClrMapping/>
  </p:clrMapOvr>
  <p:transition>
    <p:blinds dir="vert"/>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E2C6460D-7D6D-4C8B-B15E-55026E121592}" type="slidenum">
              <a:rPr lang="en-US" altLang="zh-CN"/>
              <a:pPr/>
              <a:t>59</a:t>
            </a:fld>
            <a:endParaRPr lang="en-US" altLang="zh-CN"/>
          </a:p>
        </p:txBody>
      </p:sp>
      <p:sp>
        <p:nvSpPr>
          <p:cNvPr id="434178"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4.3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比例积分控制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(PI</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434179" name="Rectangle 3"/>
          <p:cNvSpPr>
            <a:spLocks noGrp="1" noRot="1" noChangeArrowheads="1"/>
          </p:cNvSpPr>
          <p:nvPr>
            <p:ph type="body" sz="half" idx="1"/>
          </p:nvPr>
        </p:nvSpPr>
        <p:spPr>
          <a:xfrm>
            <a:off x="395288" y="1701800"/>
            <a:ext cx="8424862" cy="4324350"/>
          </a:xfrm>
        </p:spPr>
        <p:txBody>
          <a:bodyPr/>
          <a:lstStyle/>
          <a:p>
            <a:pPr algn="just"/>
            <a:r>
              <a:rPr lang="en-US" altLang="zh-CN" b="1">
                <a:latin typeface="楷体_GB2312" pitchFamily="49" charset="-122"/>
                <a:ea typeface="楷体_GB2312" pitchFamily="49" charset="-122"/>
              </a:rPr>
              <a:t>4.3.1  </a:t>
            </a:r>
            <a:r>
              <a:rPr lang="zh-CN" altLang="en-US" b="1">
                <a:latin typeface="楷体_GB2312" pitchFamily="49" charset="-122"/>
                <a:ea typeface="楷体_GB2312" pitchFamily="49" charset="-122"/>
              </a:rPr>
              <a:t>积分控制的调节规律</a:t>
            </a:r>
          </a:p>
          <a:p>
            <a:pPr algn="just"/>
            <a:r>
              <a:rPr lang="en-US" altLang="zh-CN" b="1">
                <a:latin typeface="楷体_GB2312" pitchFamily="49" charset="-122"/>
                <a:ea typeface="楷体_GB2312" pitchFamily="49" charset="-122"/>
              </a:rPr>
              <a:t>4.3.2  </a:t>
            </a:r>
            <a:r>
              <a:rPr lang="zh-CN" altLang="en-US" b="1">
                <a:latin typeface="楷体_GB2312" pitchFamily="49" charset="-122"/>
                <a:ea typeface="楷体_GB2312" pitchFamily="49" charset="-122"/>
              </a:rPr>
              <a:t>比例积分控制的调节规律</a:t>
            </a:r>
          </a:p>
          <a:p>
            <a:pPr algn="just"/>
            <a:r>
              <a:rPr lang="en-US" altLang="zh-CN" b="1">
                <a:solidFill>
                  <a:schemeClr val="folHlink"/>
                </a:solidFill>
                <a:latin typeface="楷体_GB2312" pitchFamily="49" charset="-122"/>
                <a:ea typeface="楷体_GB2312" pitchFamily="49" charset="-122"/>
              </a:rPr>
              <a:t>4.3.3  </a:t>
            </a:r>
            <a:r>
              <a:rPr lang="zh-CN" altLang="en-US" b="1">
                <a:solidFill>
                  <a:schemeClr val="folHlink"/>
                </a:solidFill>
                <a:latin typeface="楷体_GB2312" pitchFamily="49" charset="-122"/>
                <a:ea typeface="楷体_GB2312" pitchFamily="49" charset="-122"/>
              </a:rPr>
              <a:t>积分饱和现象与抗积分饱和的措施</a:t>
            </a:r>
          </a:p>
        </p:txBody>
      </p:sp>
    </p:spTree>
  </p:cSld>
  <p:clrMapOvr>
    <a:masterClrMapping/>
  </p:clrMapOvr>
  <p:transition>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741BA0F7-B5B0-405A-B271-9AFD5E30718D}" type="slidenum">
              <a:rPr lang="en-US" altLang="zh-CN"/>
              <a:pPr/>
              <a:t>6</a:t>
            </a:fld>
            <a:endParaRPr lang="en-US" altLang="zh-CN"/>
          </a:p>
        </p:txBody>
      </p:sp>
      <p:sp>
        <p:nvSpPr>
          <p:cNvPr id="11266" name="Rectangle 2"/>
          <p:cNvSpPr>
            <a:spLocks noGrp="1" noRot="1" noChangeArrowheads="1"/>
          </p:cNvSpPr>
          <p:nvPr>
            <p:ph type="title"/>
          </p:nvPr>
        </p:nvSpPr>
        <p:spPr>
          <a:xfrm>
            <a:off x="538163" y="307975"/>
            <a:ext cx="8066087" cy="952500"/>
          </a:xfrm>
        </p:spPr>
        <p:txBody>
          <a:bodyPr/>
          <a:lstStyle/>
          <a:p>
            <a:pPr algn="l"/>
            <a:r>
              <a:rPr lang="en-US" altLang="zh-CN" sz="3600" b="1">
                <a:solidFill>
                  <a:schemeClr val="folHlink"/>
                </a:solidFill>
                <a:latin typeface="楷体_GB2312" pitchFamily="49" charset="-122"/>
                <a:ea typeface="楷体_GB2312" pitchFamily="49" charset="-122"/>
              </a:rPr>
              <a:t>PID</a:t>
            </a:r>
            <a:r>
              <a:rPr lang="zh-CN" altLang="en-US" sz="3600" b="1">
                <a:solidFill>
                  <a:schemeClr val="folHlink"/>
                </a:solidFill>
                <a:latin typeface="楷体_GB2312" pitchFamily="49" charset="-122"/>
                <a:ea typeface="楷体_GB2312" pitchFamily="49" charset="-122"/>
              </a:rPr>
              <a:t>控制具有以下优点</a:t>
            </a:r>
            <a:r>
              <a:rPr lang="zh-CN" altLang="en-US" sz="3600">
                <a:solidFill>
                  <a:schemeClr val="folHlink"/>
                </a:solidFill>
                <a:latin typeface="楷体_GB2312" pitchFamily="49" charset="-122"/>
                <a:ea typeface="楷体_GB2312" pitchFamily="49" charset="-122"/>
              </a:rPr>
              <a:t>：</a:t>
            </a:r>
          </a:p>
        </p:txBody>
      </p:sp>
      <p:sp>
        <p:nvSpPr>
          <p:cNvPr id="11267" name="Rectangle 3"/>
          <p:cNvSpPr>
            <a:spLocks noGrp="1" noRot="1" noChangeArrowheads="1"/>
          </p:cNvSpPr>
          <p:nvPr>
            <p:ph type="body" idx="1"/>
          </p:nvPr>
        </p:nvSpPr>
        <p:spPr>
          <a:xfrm>
            <a:off x="685800" y="1341438"/>
            <a:ext cx="7772400" cy="4754562"/>
          </a:xfrm>
        </p:spPr>
        <p:txBody>
          <a:bodyPr/>
          <a:lstStyle/>
          <a:p>
            <a:pPr>
              <a:buFont typeface="Wingdings 2" pitchFamily="18" charset="2"/>
              <a:buNone/>
            </a:pPr>
            <a:r>
              <a:rPr lang="en-US" altLang="zh-CN" b="1">
                <a:latin typeface="楷体_GB2312" pitchFamily="49" charset="-122"/>
                <a:ea typeface="楷体_GB2312" pitchFamily="49" charset="-122"/>
              </a:rPr>
              <a:t>①</a:t>
            </a:r>
            <a:r>
              <a:rPr lang="zh-CN" altLang="en-US" b="1">
                <a:solidFill>
                  <a:schemeClr val="hlink"/>
                </a:solidFill>
                <a:latin typeface="楷体_GB2312" pitchFamily="49" charset="-122"/>
                <a:ea typeface="楷体_GB2312" pitchFamily="49" charset="-122"/>
              </a:rPr>
              <a:t>原理简单，使用方便</a:t>
            </a:r>
            <a:r>
              <a:rPr lang="zh-CN" altLang="en-US" b="1">
                <a:latin typeface="楷体_GB2312" pitchFamily="49" charset="-122"/>
                <a:ea typeface="楷体_GB2312" pitchFamily="49" charset="-122"/>
              </a:rPr>
              <a:t>。</a:t>
            </a:r>
          </a:p>
          <a:p>
            <a:pPr>
              <a:buFont typeface="Wingdings 2" pitchFamily="18" charset="2"/>
              <a:buNone/>
            </a:pPr>
            <a:r>
              <a:rPr lang="zh-CN" altLang="en-US" b="1">
                <a:latin typeface="楷体_GB2312" pitchFamily="49" charset="-122"/>
                <a:ea typeface="楷体_GB2312" pitchFamily="49" charset="-122"/>
              </a:rPr>
              <a:t>②</a:t>
            </a:r>
            <a:r>
              <a:rPr lang="zh-CN" altLang="en-US" b="1">
                <a:solidFill>
                  <a:schemeClr val="hlink"/>
                </a:solidFill>
                <a:latin typeface="楷体_GB2312" pitchFamily="49" charset="-122"/>
                <a:ea typeface="楷体_GB2312" pitchFamily="49" charset="-122"/>
              </a:rPr>
              <a:t>适应性强</a:t>
            </a:r>
            <a:r>
              <a:rPr lang="zh-CN" altLang="en-US" b="1">
                <a:latin typeface="楷体_GB2312" pitchFamily="49" charset="-122"/>
                <a:ea typeface="楷体_GB2312" pitchFamily="49" charset="-122"/>
              </a:rPr>
              <a:t>，可以广泛应用于化工、热工、冶金、炼油以及造纸、建材等各种生产部门。</a:t>
            </a:r>
          </a:p>
          <a:p>
            <a:pPr>
              <a:buFont typeface="Wingdings 2" pitchFamily="18" charset="2"/>
              <a:buNone/>
            </a:pPr>
            <a:r>
              <a:rPr lang="zh-CN" altLang="en-US" b="1">
                <a:latin typeface="楷体_GB2312" pitchFamily="49" charset="-122"/>
                <a:ea typeface="楷体_GB2312" pitchFamily="49" charset="-122"/>
              </a:rPr>
              <a:t>③</a:t>
            </a:r>
            <a:r>
              <a:rPr lang="zh-CN" altLang="en-US" b="1">
                <a:solidFill>
                  <a:schemeClr val="hlink"/>
                </a:solidFill>
                <a:latin typeface="楷体_GB2312" pitchFamily="49" charset="-122"/>
                <a:ea typeface="楷体_GB2312" pitchFamily="49" charset="-122"/>
              </a:rPr>
              <a:t>鲁棒性强</a:t>
            </a:r>
            <a:r>
              <a:rPr lang="zh-CN" altLang="en-US" b="1">
                <a:latin typeface="楷体_GB2312" pitchFamily="49" charset="-122"/>
                <a:ea typeface="楷体_GB2312" pitchFamily="49" charset="-122"/>
              </a:rPr>
              <a:t>，即其控制品质对被控对象特性的变化不大敏感。</a:t>
            </a:r>
          </a:p>
          <a:p>
            <a:pPr algn="just">
              <a:buFont typeface="Wingdings 2" pitchFamily="18" charset="2"/>
              <a:buNone/>
            </a:pPr>
            <a:r>
              <a:rPr lang="zh-CN" altLang="en-US" b="1">
                <a:latin typeface="楷体_GB2312" pitchFamily="49" charset="-122"/>
                <a:ea typeface="楷体_GB2312" pitchFamily="49" charset="-122"/>
              </a:rPr>
              <a:t>④</a:t>
            </a:r>
            <a:r>
              <a:rPr lang="zh-CN" altLang="en-US" b="1">
                <a:solidFill>
                  <a:schemeClr val="hlink"/>
                </a:solidFill>
                <a:latin typeface="楷体_GB2312" pitchFamily="49" charset="-122"/>
                <a:ea typeface="楷体_GB2312" pitchFamily="49" charset="-122"/>
              </a:rPr>
              <a:t>对模型依赖少</a:t>
            </a:r>
            <a:r>
              <a:rPr lang="zh-CN" altLang="en-US" b="1">
                <a:latin typeface="楷体_GB2312" pitchFamily="49" charset="-122"/>
                <a:ea typeface="楷体_GB2312" pitchFamily="49" charset="-122"/>
              </a:rPr>
              <a:t>。</a:t>
            </a:r>
          </a:p>
          <a:p>
            <a:r>
              <a:rPr lang="zh-CN" altLang="en-US" b="1">
                <a:latin typeface="楷体_GB2312" pitchFamily="49" charset="-122"/>
                <a:ea typeface="楷体_GB2312" pitchFamily="49" charset="-122"/>
              </a:rPr>
              <a:t>按 </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控制进行工作的自动调节器早已商品化。</a:t>
            </a:r>
          </a:p>
          <a:p>
            <a:endParaRPr lang="zh-CN" altLang="en-US" b="1">
              <a:latin typeface="楷体_GB2312" pitchFamily="49" charset="-122"/>
              <a:ea typeface="楷体_GB2312" pitchFamily="49" charset="-122"/>
            </a:endParaRPr>
          </a:p>
          <a:p>
            <a:endParaRPr lang="en-US" altLang="zh-CN" b="1">
              <a:latin typeface="楷体_GB2312" pitchFamily="49" charset="-122"/>
              <a:ea typeface="楷体_GB2312" pitchFamily="49" charset="-122"/>
            </a:endParaRPr>
          </a:p>
        </p:txBody>
      </p:sp>
      <p:sp>
        <p:nvSpPr>
          <p:cNvPr id="87093" name="Rectangle 53"/>
          <p:cNvSpPr>
            <a:spLocks noChangeArrowheads="1"/>
          </p:cNvSpPr>
          <p:nvPr/>
        </p:nvSpPr>
        <p:spPr bwMode="auto">
          <a:xfrm>
            <a:off x="611188" y="0"/>
            <a:ext cx="77724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600" b="1">
                <a:solidFill>
                  <a:schemeClr val="folHlink"/>
                </a:solidFill>
                <a:latin typeface="楷体_GB2312" pitchFamily="49" charset="-122"/>
                <a:ea typeface="楷体_GB2312" pitchFamily="49" charset="-122"/>
              </a:rPr>
              <a:t>4.l  PID</a:t>
            </a:r>
            <a:r>
              <a:rPr lang="zh-CN" altLang="en-US" sz="3600" b="1">
                <a:solidFill>
                  <a:schemeClr val="folHlink"/>
                </a:solidFill>
                <a:latin typeface="楷体_GB2312" pitchFamily="49" charset="-122"/>
                <a:ea typeface="楷体_GB2312" pitchFamily="49" charset="-122"/>
              </a:rPr>
              <a:t>控制的特点</a:t>
            </a:r>
          </a:p>
        </p:txBody>
      </p:sp>
    </p:spTree>
  </p:cSld>
  <p:clrMapOvr>
    <a:masterClrMapping/>
  </p:clrMapOvr>
  <p:transition>
    <p:blinds dir="ver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B5B80E96-F6EC-4A62-B6D8-8EF3EBDDBBCC}" type="slidenum">
              <a:rPr lang="en-US" altLang="zh-CN"/>
              <a:pPr/>
              <a:t>60</a:t>
            </a:fld>
            <a:endParaRPr lang="en-US" altLang="zh-CN"/>
          </a:p>
        </p:txBody>
      </p:sp>
      <p:sp>
        <p:nvSpPr>
          <p:cNvPr id="119811" name="Rectangle 3"/>
          <p:cNvSpPr>
            <a:spLocks noGrp="1" noRot="1" noChangeArrowheads="1"/>
          </p:cNvSpPr>
          <p:nvPr>
            <p:ph type="body" idx="1"/>
          </p:nvPr>
        </p:nvSpPr>
        <p:spPr>
          <a:xfrm>
            <a:off x="685800" y="1412875"/>
            <a:ext cx="8207375" cy="4824413"/>
          </a:xfrm>
        </p:spPr>
        <p:txBody>
          <a:bodyPr/>
          <a:lstStyle/>
          <a:p>
            <a:pPr>
              <a:lnSpc>
                <a:spcPct val="90000"/>
              </a:lnSpc>
            </a:pPr>
            <a:r>
              <a:rPr lang="en-US" altLang="zh-CN" sz="2800" b="1">
                <a:solidFill>
                  <a:schemeClr val="folHlink"/>
                </a:solidFill>
                <a:latin typeface="楷体_GB2312" pitchFamily="49" charset="-122"/>
                <a:ea typeface="楷体_GB2312" pitchFamily="49" charset="-122"/>
              </a:rPr>
              <a:t>1</a:t>
            </a:r>
            <a:r>
              <a:rPr lang="zh-CN" altLang="en-US" sz="2800" b="1">
                <a:solidFill>
                  <a:schemeClr val="folHlink"/>
                </a:solidFill>
                <a:latin typeface="楷体_GB2312" pitchFamily="49" charset="-122"/>
                <a:ea typeface="楷体_GB2312" pitchFamily="49" charset="-122"/>
              </a:rPr>
              <a:t>．积分饱和现象</a:t>
            </a:r>
            <a:endParaRPr lang="zh-CN" altLang="en-US" sz="2800">
              <a:solidFill>
                <a:schemeClr val="folHlink"/>
              </a:solidFill>
              <a:latin typeface="楷体_GB2312" pitchFamily="49" charset="-122"/>
              <a:ea typeface="楷体_GB2312" pitchFamily="49" charset="-122"/>
            </a:endParaRPr>
          </a:p>
          <a:p>
            <a:pPr>
              <a:lnSpc>
                <a:spcPct val="90000"/>
              </a:lnSpc>
            </a:pPr>
            <a:r>
              <a:rPr lang="zh-CN" altLang="en-US" sz="2800" b="1">
                <a:latin typeface="楷体_GB2312" pitchFamily="49" charset="-122"/>
                <a:ea typeface="楷体_GB2312" pitchFamily="49" charset="-122"/>
              </a:rPr>
              <a:t>具有积分作用的控制器，只要被控变量与设定值之间有偏差，其输出就会不停地变化。</a:t>
            </a:r>
          </a:p>
          <a:p>
            <a:pPr>
              <a:lnSpc>
                <a:spcPct val="90000"/>
              </a:lnSpc>
            </a:pPr>
            <a:r>
              <a:rPr lang="zh-CN" altLang="en-US" sz="2800" b="1">
                <a:latin typeface="楷体_GB2312" pitchFamily="49" charset="-122"/>
                <a:ea typeface="楷体_GB2312" pitchFamily="49" charset="-122"/>
              </a:rPr>
              <a:t>如果由于某种原因</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如阀门关闭、泵故障等</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，被控变量偏差一时无法消除，然而控制器还是要试图校正这个偏差，结果经过一段时间后，控制器输出将进入深度饱和状态，这种现象称为积分饱和。</a:t>
            </a:r>
          </a:p>
          <a:p>
            <a:pPr>
              <a:lnSpc>
                <a:spcPct val="90000"/>
              </a:lnSpc>
            </a:pPr>
            <a:r>
              <a:rPr lang="zh-CN" altLang="en-US" sz="2800" b="1">
                <a:latin typeface="楷体_GB2312" pitchFamily="49" charset="-122"/>
                <a:ea typeface="楷体_GB2312" pitchFamily="49" charset="-122"/>
              </a:rPr>
              <a:t>进入深度积分饱和的控制器，要等被控变量偏差反向以后才慢慢从饱和状态中退出来，重新恢复控制作用。</a:t>
            </a:r>
          </a:p>
        </p:txBody>
      </p:sp>
      <p:sp>
        <p:nvSpPr>
          <p:cNvPr id="119812" name="Rectangle 4"/>
          <p:cNvSpPr>
            <a:spLocks noGrp="1" noChangeArrowheads="1"/>
          </p:cNvSpPr>
          <p:nvPr>
            <p:ph type="title"/>
          </p:nvPr>
        </p:nvSpPr>
        <p:spPr>
          <a:xfrm>
            <a:off x="611188" y="0"/>
            <a:ext cx="7991475" cy="549275"/>
          </a:xfrm>
          <a:noFill/>
          <a:ln/>
        </p:spPr>
        <p:txBody>
          <a:bodyPr lIns="92075" tIns="46038" rIns="92075" bIns="46038"/>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4.3.3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积分饱和现象与抗积分饱和的措施</a:t>
            </a:r>
          </a:p>
        </p:txBody>
      </p:sp>
    </p:spTree>
  </p:cSld>
  <p:clrMapOvr>
    <a:masterClrMapping/>
  </p:clrMapOvr>
  <p:transition>
    <p:blinds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灯片编号占位符 5"/>
          <p:cNvSpPr>
            <a:spLocks noGrp="1"/>
          </p:cNvSpPr>
          <p:nvPr>
            <p:ph type="sldNum" sz="quarter" idx="12"/>
          </p:nvPr>
        </p:nvSpPr>
        <p:spPr/>
        <p:txBody>
          <a:bodyPr/>
          <a:lstStyle/>
          <a:p>
            <a:fld id="{1AE53982-4BDD-49EC-95E8-CA00A454F696}" type="slidenum">
              <a:rPr lang="en-US" altLang="zh-CN"/>
              <a:pPr/>
              <a:t>61</a:t>
            </a:fld>
            <a:endParaRPr lang="en-US" altLang="zh-CN"/>
          </a:p>
        </p:txBody>
      </p:sp>
      <p:sp>
        <p:nvSpPr>
          <p:cNvPr id="313346" name="Rectangle 2"/>
          <p:cNvSpPr>
            <a:spLocks noGrp="1" noRot="1" noChangeArrowheads="1"/>
          </p:cNvSpPr>
          <p:nvPr>
            <p:ph type="title"/>
          </p:nvPr>
        </p:nvSpPr>
        <p:spPr>
          <a:xfrm>
            <a:off x="1116013" y="1412875"/>
            <a:ext cx="6519862" cy="609600"/>
          </a:xfrm>
          <a:ln/>
        </p:spPr>
        <p:txBody>
          <a:bodyPr/>
          <a:lstStyle/>
          <a:p>
            <a:endParaRPr lang="zh-CN" altLang="zh-CN" sz="4000">
              <a:latin typeface="宋体" pitchFamily="2" charset="-122"/>
            </a:endParaRPr>
          </a:p>
        </p:txBody>
      </p:sp>
      <p:sp>
        <p:nvSpPr>
          <p:cNvPr id="313347" name="Rectangle 3"/>
          <p:cNvSpPr>
            <a:spLocks noGrp="1" noRot="1" noChangeArrowheads="1"/>
          </p:cNvSpPr>
          <p:nvPr>
            <p:ph type="body" idx="1"/>
          </p:nvPr>
        </p:nvSpPr>
        <p:spPr>
          <a:xfrm>
            <a:off x="755650" y="836613"/>
            <a:ext cx="7340600" cy="3282950"/>
          </a:xfrm>
        </p:spPr>
        <p:txBody>
          <a:bodyPr/>
          <a:lstStyle/>
          <a:p>
            <a:pPr algn="just">
              <a:lnSpc>
                <a:spcPct val="120000"/>
              </a:lnSpc>
            </a:pPr>
            <a:r>
              <a:rPr lang="zh-CN" altLang="en-US" sz="2800" b="1">
                <a:ea typeface="楷体_GB2312" pitchFamily="49" charset="-122"/>
              </a:rPr>
              <a:t>积分饱和现象</a:t>
            </a:r>
          </a:p>
          <a:p>
            <a:pPr algn="just">
              <a:lnSpc>
                <a:spcPct val="120000"/>
              </a:lnSpc>
            </a:pPr>
            <a:endParaRPr lang="zh-CN" altLang="en-US" sz="2800" b="1">
              <a:ea typeface="楷体_GB2312" pitchFamily="49" charset="-122"/>
            </a:endParaRPr>
          </a:p>
          <a:p>
            <a:pPr algn="just">
              <a:lnSpc>
                <a:spcPct val="120000"/>
              </a:lnSpc>
            </a:pPr>
            <a:endParaRPr lang="en-US" altLang="zh-CN" sz="2800"/>
          </a:p>
        </p:txBody>
      </p:sp>
      <p:graphicFrame>
        <p:nvGraphicFramePr>
          <p:cNvPr id="313348" name="Object 4"/>
          <p:cNvGraphicFramePr>
            <a:graphicFrameLocks noChangeAspect="1"/>
          </p:cNvGraphicFramePr>
          <p:nvPr/>
        </p:nvGraphicFramePr>
        <p:xfrm>
          <a:off x="1187450" y="1700213"/>
          <a:ext cx="1458913" cy="514350"/>
        </p:xfrm>
        <a:graphic>
          <a:graphicData uri="http://schemas.openxmlformats.org/presentationml/2006/ole">
            <mc:AlternateContent xmlns:mc="http://schemas.openxmlformats.org/markup-compatibility/2006">
              <mc:Choice xmlns:v="urn:schemas-microsoft-com:vml" Requires="v">
                <p:oleObj spid="_x0000_s313365" name="公式" r:id="rId3" imgW="901440" imgH="317160" progId="Equation.3">
                  <p:embed/>
                </p:oleObj>
              </mc:Choice>
              <mc:Fallback>
                <p:oleObj name="公式" r:id="rId3" imgW="901440" imgH="31716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1700213"/>
                        <a:ext cx="1458913" cy="514350"/>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3349" name="Object 5"/>
          <p:cNvGraphicFramePr>
            <a:graphicFrameLocks noChangeAspect="1"/>
          </p:cNvGraphicFramePr>
          <p:nvPr/>
        </p:nvGraphicFramePr>
        <p:xfrm>
          <a:off x="1042988" y="2420938"/>
          <a:ext cx="1973262" cy="617537"/>
        </p:xfrm>
        <a:graphic>
          <a:graphicData uri="http://schemas.openxmlformats.org/presentationml/2006/ole">
            <mc:AlternateContent xmlns:mc="http://schemas.openxmlformats.org/markup-compatibility/2006">
              <mc:Choice xmlns:v="urn:schemas-microsoft-com:vml" Requires="v">
                <p:oleObj spid="_x0000_s313366" name="公式" r:id="rId5" imgW="1218960" imgH="380880" progId="Equation.3">
                  <p:embed/>
                </p:oleObj>
              </mc:Choice>
              <mc:Fallback>
                <p:oleObj name="公式" r:id="rId5" imgW="1218960" imgH="38088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2988" y="2420938"/>
                        <a:ext cx="1973262" cy="617537"/>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3350" name="Object 6"/>
          <p:cNvGraphicFramePr>
            <a:graphicFrameLocks noChangeAspect="1"/>
          </p:cNvGraphicFramePr>
          <p:nvPr/>
        </p:nvGraphicFramePr>
        <p:xfrm>
          <a:off x="900113" y="3213100"/>
          <a:ext cx="3408362" cy="700088"/>
        </p:xfrm>
        <a:graphic>
          <a:graphicData uri="http://schemas.openxmlformats.org/presentationml/2006/ole">
            <mc:AlternateContent xmlns:mc="http://schemas.openxmlformats.org/markup-compatibility/2006">
              <mc:Choice xmlns:v="urn:schemas-microsoft-com:vml" Requires="v">
                <p:oleObj spid="_x0000_s313367" name="Equation" r:id="rId7" imgW="2108160" imgH="431640" progId="Equation.DSMT4">
                  <p:embed/>
                </p:oleObj>
              </mc:Choice>
              <mc:Fallback>
                <p:oleObj name="Equation" r:id="rId7" imgW="2108160" imgH="43164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00113" y="3213100"/>
                        <a:ext cx="3408362" cy="700088"/>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3351" name="Object 7"/>
          <p:cNvGraphicFramePr>
            <a:graphicFrameLocks noChangeAspect="1"/>
          </p:cNvGraphicFramePr>
          <p:nvPr/>
        </p:nvGraphicFramePr>
        <p:xfrm>
          <a:off x="900113" y="4292600"/>
          <a:ext cx="4456112" cy="369888"/>
        </p:xfrm>
        <a:graphic>
          <a:graphicData uri="http://schemas.openxmlformats.org/presentationml/2006/ole">
            <mc:AlternateContent xmlns:mc="http://schemas.openxmlformats.org/markup-compatibility/2006">
              <mc:Choice xmlns:v="urn:schemas-microsoft-com:vml" Requires="v">
                <p:oleObj spid="_x0000_s313368" name="公式" r:id="rId9" imgW="2755800" imgH="228600" progId="Equation.3">
                  <p:embed/>
                </p:oleObj>
              </mc:Choice>
              <mc:Fallback>
                <p:oleObj name="公式" r:id="rId9" imgW="2755800" imgH="2286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00113" y="4292600"/>
                        <a:ext cx="4456112" cy="369888"/>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3352" name="Object 8"/>
          <p:cNvGraphicFramePr>
            <a:graphicFrameLocks noChangeAspect="1"/>
          </p:cNvGraphicFramePr>
          <p:nvPr/>
        </p:nvGraphicFramePr>
        <p:xfrm>
          <a:off x="971550" y="5373688"/>
          <a:ext cx="3038475" cy="369887"/>
        </p:xfrm>
        <a:graphic>
          <a:graphicData uri="http://schemas.openxmlformats.org/presentationml/2006/ole">
            <mc:AlternateContent xmlns:mc="http://schemas.openxmlformats.org/markup-compatibility/2006">
              <mc:Choice xmlns:v="urn:schemas-microsoft-com:vml" Requires="v">
                <p:oleObj spid="_x0000_s313369" name="公式" r:id="rId11" imgW="1879560" imgH="228600" progId="Equation.3">
                  <p:embed/>
                </p:oleObj>
              </mc:Choice>
              <mc:Fallback>
                <p:oleObj name="公式" r:id="rId11" imgW="1879560" imgH="228600" progId="Equation.3">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71550" y="5373688"/>
                        <a:ext cx="3038475" cy="369887"/>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3353" name="AutoShape 9" descr="浅色横线"/>
          <p:cNvSpPr>
            <a:spLocks noChangeArrowheads="1"/>
          </p:cNvSpPr>
          <p:nvPr/>
        </p:nvSpPr>
        <p:spPr bwMode="auto">
          <a:xfrm>
            <a:off x="2124075" y="4724400"/>
            <a:ext cx="287338" cy="504825"/>
          </a:xfrm>
          <a:prstGeom prst="downArrow">
            <a:avLst>
              <a:gd name="adj1" fmla="val 50000"/>
              <a:gd name="adj2" fmla="val 43923"/>
            </a:avLst>
          </a:prstGeom>
          <a:pattFill prst="ltHorz">
            <a:fgClr>
              <a:srgbClr val="00FFFF"/>
            </a:fgClr>
            <a:bgClr>
              <a:schemeClr val="bg1"/>
            </a:bgClr>
          </a:pattFill>
          <a:ln w="127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3354" name="AutoShape 10" descr="浅色竖线"/>
          <p:cNvSpPr>
            <a:spLocks noChangeArrowheads="1"/>
          </p:cNvSpPr>
          <p:nvPr/>
        </p:nvSpPr>
        <p:spPr bwMode="auto">
          <a:xfrm>
            <a:off x="4211638" y="5445125"/>
            <a:ext cx="720725" cy="287338"/>
          </a:xfrm>
          <a:prstGeom prst="rightArrow">
            <a:avLst>
              <a:gd name="adj1" fmla="val 50000"/>
              <a:gd name="adj2" fmla="val 62707"/>
            </a:avLst>
          </a:prstGeom>
          <a:pattFill prst="ltVert">
            <a:fgClr>
              <a:srgbClr val="00FFFF"/>
            </a:fgClr>
            <a:bgClr>
              <a:schemeClr val="bg1"/>
            </a:bgClr>
          </a:pattFill>
          <a:ln w="127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aphicFrame>
        <p:nvGraphicFramePr>
          <p:cNvPr id="313355" name="Object 11"/>
          <p:cNvGraphicFramePr>
            <a:graphicFrameLocks noChangeAspect="1"/>
          </p:cNvGraphicFramePr>
          <p:nvPr/>
        </p:nvGraphicFramePr>
        <p:xfrm>
          <a:off x="5435600" y="5445125"/>
          <a:ext cx="2663825" cy="328613"/>
        </p:xfrm>
        <a:graphic>
          <a:graphicData uri="http://schemas.openxmlformats.org/presentationml/2006/ole">
            <mc:AlternateContent xmlns:mc="http://schemas.openxmlformats.org/markup-compatibility/2006">
              <mc:Choice xmlns:v="urn:schemas-microsoft-com:vml" Requires="v">
                <p:oleObj spid="_x0000_s313370" name="公式" r:id="rId13" imgW="1434960" imgH="203040" progId="Equation.3">
                  <p:embed/>
                </p:oleObj>
              </mc:Choice>
              <mc:Fallback>
                <p:oleObj name="公式" r:id="rId13" imgW="1434960" imgH="203040" progId="Equation.3">
                  <p:embed/>
                  <p:pic>
                    <p:nvPicPr>
                      <p:cNvPr id="0"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35600" y="5445125"/>
                        <a:ext cx="2663825" cy="328613"/>
                      </a:xfrm>
                      <a:prstGeom prst="rect">
                        <a:avLst/>
                      </a:prstGeom>
                      <a:solidFill>
                        <a:srgbClr val="00FFFF"/>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3356" name="AutoShape 12" descr="浅色横线"/>
          <p:cNvSpPr>
            <a:spLocks noChangeArrowheads="1"/>
          </p:cNvSpPr>
          <p:nvPr/>
        </p:nvSpPr>
        <p:spPr bwMode="auto">
          <a:xfrm>
            <a:off x="2124075" y="4005263"/>
            <a:ext cx="287338" cy="215900"/>
          </a:xfrm>
          <a:prstGeom prst="downArrow">
            <a:avLst>
              <a:gd name="adj1" fmla="val 50000"/>
              <a:gd name="adj2" fmla="val 25000"/>
            </a:avLst>
          </a:prstGeom>
          <a:pattFill prst="ltHorz">
            <a:fgClr>
              <a:srgbClr val="00FFFF"/>
            </a:fgClr>
            <a:bgClr>
              <a:schemeClr val="bg1"/>
            </a:bgClr>
          </a:pattFill>
          <a:ln w="127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3357" name="AutoShape 13" descr="浅色横线"/>
          <p:cNvSpPr>
            <a:spLocks noChangeArrowheads="1"/>
          </p:cNvSpPr>
          <p:nvPr/>
        </p:nvSpPr>
        <p:spPr bwMode="auto">
          <a:xfrm flipV="1">
            <a:off x="6516688" y="2924175"/>
            <a:ext cx="287337" cy="1008063"/>
          </a:xfrm>
          <a:prstGeom prst="downArrow">
            <a:avLst>
              <a:gd name="adj1" fmla="val 50000"/>
              <a:gd name="adj2" fmla="val 87707"/>
            </a:avLst>
          </a:prstGeom>
          <a:pattFill prst="ltHorz">
            <a:fgClr>
              <a:srgbClr val="00FFFF"/>
            </a:fgClr>
            <a:bgClr>
              <a:schemeClr val="bg1"/>
            </a:bgClr>
          </a:pattFill>
          <a:ln w="127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aphicFrame>
        <p:nvGraphicFramePr>
          <p:cNvPr id="313358" name="Object 14"/>
          <p:cNvGraphicFramePr>
            <a:graphicFrameLocks noChangeAspect="1"/>
          </p:cNvGraphicFramePr>
          <p:nvPr/>
        </p:nvGraphicFramePr>
        <p:xfrm>
          <a:off x="5183188" y="3933825"/>
          <a:ext cx="3960812" cy="349250"/>
        </p:xfrm>
        <a:graphic>
          <a:graphicData uri="http://schemas.openxmlformats.org/presentationml/2006/ole">
            <mc:AlternateContent xmlns:mc="http://schemas.openxmlformats.org/markup-compatibility/2006">
              <mc:Choice xmlns:v="urn:schemas-microsoft-com:vml" Requires="v">
                <p:oleObj spid="_x0000_s313371" name="公式" r:id="rId15" imgW="2234880" imgH="215640" progId="Equation.3">
                  <p:embed/>
                </p:oleObj>
              </mc:Choice>
              <mc:Fallback>
                <p:oleObj name="公式" r:id="rId15" imgW="2234880" imgH="215640" progId="Equation.3">
                  <p:embed/>
                  <p:pic>
                    <p:nvPicPr>
                      <p:cNvPr id="0" name="Object 1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83188" y="3933825"/>
                        <a:ext cx="3960812" cy="349250"/>
                      </a:xfrm>
                      <a:prstGeom prst="rect">
                        <a:avLst/>
                      </a:prstGeom>
                      <a:solidFill>
                        <a:srgbClr val="FFCCCC"/>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3359" name="AutoShape 15" descr="浅色横线"/>
          <p:cNvSpPr>
            <a:spLocks noChangeArrowheads="1"/>
          </p:cNvSpPr>
          <p:nvPr/>
        </p:nvSpPr>
        <p:spPr bwMode="auto">
          <a:xfrm flipV="1">
            <a:off x="6732588" y="4437063"/>
            <a:ext cx="287337" cy="650875"/>
          </a:xfrm>
          <a:prstGeom prst="downArrow">
            <a:avLst>
              <a:gd name="adj1" fmla="val 50000"/>
              <a:gd name="adj2" fmla="val 56630"/>
            </a:avLst>
          </a:prstGeom>
          <a:pattFill prst="ltHorz">
            <a:fgClr>
              <a:srgbClr val="FFCCCC"/>
            </a:fgClr>
            <a:bgClr>
              <a:schemeClr val="bg1"/>
            </a:bgClr>
          </a:pattFill>
          <a:ln w="127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aphicFrame>
        <p:nvGraphicFramePr>
          <p:cNvPr id="313360" name="Object 16"/>
          <p:cNvGraphicFramePr>
            <a:graphicFrameLocks noChangeAspect="1"/>
          </p:cNvGraphicFramePr>
          <p:nvPr/>
        </p:nvGraphicFramePr>
        <p:xfrm>
          <a:off x="4679950" y="2565400"/>
          <a:ext cx="4464050" cy="349250"/>
        </p:xfrm>
        <a:graphic>
          <a:graphicData uri="http://schemas.openxmlformats.org/presentationml/2006/ole">
            <mc:AlternateContent xmlns:mc="http://schemas.openxmlformats.org/markup-compatibility/2006">
              <mc:Choice xmlns:v="urn:schemas-microsoft-com:vml" Requires="v">
                <p:oleObj spid="_x0000_s313372" name="公式" r:id="rId17" imgW="2717640" imgH="215640" progId="Equation.3">
                  <p:embed/>
                </p:oleObj>
              </mc:Choice>
              <mc:Fallback>
                <p:oleObj name="公式" r:id="rId17" imgW="2717640" imgH="215640" progId="Equation.3">
                  <p:embed/>
                  <p:pic>
                    <p:nvPicPr>
                      <p:cNvPr id="0" name="Object 16"/>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679950" y="2565400"/>
                        <a:ext cx="4464050" cy="349250"/>
                      </a:xfrm>
                      <a:prstGeom prst="rect">
                        <a:avLst/>
                      </a:prstGeom>
                      <a:solidFill>
                        <a:srgbClr val="FFCCCC"/>
                      </a:solidFill>
                      <a:ln>
                        <a:noFill/>
                      </a:ln>
                      <a:effectLst/>
                      <a:extLs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13361" name="Rectangle 17"/>
          <p:cNvSpPr>
            <a:spLocks noChangeArrowheads="1"/>
          </p:cNvSpPr>
          <p:nvPr/>
        </p:nvSpPr>
        <p:spPr bwMode="auto">
          <a:xfrm>
            <a:off x="0" y="26336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313362" name="Object 18"/>
          <p:cNvGraphicFramePr>
            <a:graphicFrameLocks noChangeAspect="1"/>
          </p:cNvGraphicFramePr>
          <p:nvPr/>
        </p:nvGraphicFramePr>
        <p:xfrm>
          <a:off x="6084888" y="723900"/>
          <a:ext cx="2447925" cy="1703388"/>
        </p:xfrm>
        <a:graphic>
          <a:graphicData uri="http://schemas.openxmlformats.org/presentationml/2006/ole">
            <mc:AlternateContent xmlns:mc="http://schemas.openxmlformats.org/markup-compatibility/2006">
              <mc:Choice xmlns:v="urn:schemas-microsoft-com:vml" Requires="v">
                <p:oleObj spid="_x0000_s313373" name="Visio" r:id="rId19" imgW="2386889" imgH="1882750" progId="Visio.Drawing.11">
                  <p:embed/>
                </p:oleObj>
              </mc:Choice>
              <mc:Fallback>
                <p:oleObj name="Visio" r:id="rId19" imgW="2386889" imgH="1882750" progId="Visio.Drawing.11">
                  <p:embed/>
                  <p:pic>
                    <p:nvPicPr>
                      <p:cNvPr id="0" name="Object 18"/>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084888" y="723900"/>
                        <a:ext cx="2447925" cy="1703388"/>
                      </a:xfrm>
                      <a:prstGeom prst="rect">
                        <a:avLst/>
                      </a:prstGeom>
                      <a:solidFill>
                        <a:srgbClr val="00FFFF"/>
                      </a:solidFill>
                    </p:spPr>
                  </p:pic>
                </p:oleObj>
              </mc:Fallback>
            </mc:AlternateContent>
          </a:graphicData>
        </a:graphic>
      </p:graphicFrame>
      <p:sp>
        <p:nvSpPr>
          <p:cNvPr id="313364" name="Rectangle 20"/>
          <p:cNvSpPr>
            <a:spLocks noChangeArrowheads="1"/>
          </p:cNvSpPr>
          <p:nvPr/>
        </p:nvSpPr>
        <p:spPr bwMode="auto">
          <a:xfrm>
            <a:off x="611188" y="0"/>
            <a:ext cx="79914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4.3.3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积分饱和现象与抗积分饱和的措施</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13349"/>
                                        </p:tgtEl>
                                        <p:attrNameLst>
                                          <p:attrName>style.visibility</p:attrName>
                                        </p:attrNameLst>
                                      </p:cBhvr>
                                      <p:to>
                                        <p:strVal val="visible"/>
                                      </p:to>
                                    </p:set>
                                    <p:animEffect transition="in" filter="blinds(horizontal)">
                                      <p:cBhvr>
                                        <p:cTn id="7" dur="500"/>
                                        <p:tgtEl>
                                          <p:spTgt spid="31334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13350"/>
                                        </p:tgtEl>
                                        <p:attrNameLst>
                                          <p:attrName>style.visibility</p:attrName>
                                        </p:attrNameLst>
                                      </p:cBhvr>
                                      <p:to>
                                        <p:strVal val="visible"/>
                                      </p:to>
                                    </p:set>
                                    <p:animEffect transition="in" filter="blinds(horizontal)">
                                      <p:cBhvr>
                                        <p:cTn id="12" dur="500"/>
                                        <p:tgtEl>
                                          <p:spTgt spid="31335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13356"/>
                                        </p:tgtEl>
                                        <p:attrNameLst>
                                          <p:attrName>style.visibility</p:attrName>
                                        </p:attrNameLst>
                                      </p:cBhvr>
                                      <p:to>
                                        <p:strVal val="visible"/>
                                      </p:to>
                                    </p:set>
                                    <p:animEffect transition="in" filter="blinds(horizontal)">
                                      <p:cBhvr>
                                        <p:cTn id="17" dur="500"/>
                                        <p:tgtEl>
                                          <p:spTgt spid="313356"/>
                                        </p:tgtEl>
                                      </p:cBhvr>
                                    </p:animEffect>
                                  </p:childTnLst>
                                </p:cTn>
                              </p:par>
                            </p:childTnLst>
                          </p:cTn>
                        </p:par>
                        <p:par>
                          <p:cTn id="18" fill="hold" nodeType="afterGroup">
                            <p:stCondLst>
                              <p:cond delay="500"/>
                            </p:stCondLst>
                            <p:childTnLst>
                              <p:par>
                                <p:cTn id="19" presetID="3" presetClass="entr" presetSubtype="10" fill="hold" nodeType="afterEffect">
                                  <p:stCondLst>
                                    <p:cond delay="0"/>
                                  </p:stCondLst>
                                  <p:childTnLst>
                                    <p:set>
                                      <p:cBhvr>
                                        <p:cTn id="20" dur="1" fill="hold">
                                          <p:stCondLst>
                                            <p:cond delay="0"/>
                                          </p:stCondLst>
                                        </p:cTn>
                                        <p:tgtEl>
                                          <p:spTgt spid="313351"/>
                                        </p:tgtEl>
                                        <p:attrNameLst>
                                          <p:attrName>style.visibility</p:attrName>
                                        </p:attrNameLst>
                                      </p:cBhvr>
                                      <p:to>
                                        <p:strVal val="visible"/>
                                      </p:to>
                                    </p:set>
                                    <p:animEffect transition="in" filter="blinds(horizontal)">
                                      <p:cBhvr>
                                        <p:cTn id="21" dur="500"/>
                                        <p:tgtEl>
                                          <p:spTgt spid="31335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313353"/>
                                        </p:tgtEl>
                                        <p:attrNameLst>
                                          <p:attrName>style.visibility</p:attrName>
                                        </p:attrNameLst>
                                      </p:cBhvr>
                                      <p:to>
                                        <p:strVal val="visible"/>
                                      </p:to>
                                    </p:set>
                                    <p:animEffect transition="in" filter="blinds(horizontal)">
                                      <p:cBhvr>
                                        <p:cTn id="26" dur="500"/>
                                        <p:tgtEl>
                                          <p:spTgt spid="313353"/>
                                        </p:tgtEl>
                                      </p:cBhvr>
                                    </p:animEffect>
                                  </p:childTnLst>
                                </p:cTn>
                              </p:par>
                            </p:childTnLst>
                          </p:cTn>
                        </p:par>
                        <p:par>
                          <p:cTn id="27" fill="hold" nodeType="afterGroup">
                            <p:stCondLst>
                              <p:cond delay="500"/>
                            </p:stCondLst>
                            <p:childTnLst>
                              <p:par>
                                <p:cTn id="28" presetID="3" presetClass="entr" presetSubtype="10" fill="hold" nodeType="afterEffect">
                                  <p:stCondLst>
                                    <p:cond delay="0"/>
                                  </p:stCondLst>
                                  <p:childTnLst>
                                    <p:set>
                                      <p:cBhvr>
                                        <p:cTn id="29" dur="1" fill="hold">
                                          <p:stCondLst>
                                            <p:cond delay="0"/>
                                          </p:stCondLst>
                                        </p:cTn>
                                        <p:tgtEl>
                                          <p:spTgt spid="313352"/>
                                        </p:tgtEl>
                                        <p:attrNameLst>
                                          <p:attrName>style.visibility</p:attrName>
                                        </p:attrNameLst>
                                      </p:cBhvr>
                                      <p:to>
                                        <p:strVal val="visible"/>
                                      </p:to>
                                    </p:set>
                                    <p:animEffect transition="in" filter="blinds(horizontal)">
                                      <p:cBhvr>
                                        <p:cTn id="30" dur="500"/>
                                        <p:tgtEl>
                                          <p:spTgt spid="313352"/>
                                        </p:tgtEl>
                                      </p:cBhvr>
                                    </p:animEffect>
                                  </p:childTnLst>
                                </p:cTn>
                              </p:par>
                            </p:childTnLst>
                          </p:cTn>
                        </p:par>
                        <p:par>
                          <p:cTn id="31" fill="hold" nodeType="afterGroup">
                            <p:stCondLst>
                              <p:cond delay="1000"/>
                            </p:stCondLst>
                            <p:childTnLst>
                              <p:par>
                                <p:cTn id="32" presetID="3" presetClass="entr" presetSubtype="10" fill="hold" nodeType="afterEffect">
                                  <p:stCondLst>
                                    <p:cond delay="0"/>
                                  </p:stCondLst>
                                  <p:childTnLst>
                                    <p:set>
                                      <p:cBhvr>
                                        <p:cTn id="33" dur="1" fill="hold">
                                          <p:stCondLst>
                                            <p:cond delay="0"/>
                                          </p:stCondLst>
                                        </p:cTn>
                                        <p:tgtEl>
                                          <p:spTgt spid="313362"/>
                                        </p:tgtEl>
                                        <p:attrNameLst>
                                          <p:attrName>style.visibility</p:attrName>
                                        </p:attrNameLst>
                                      </p:cBhvr>
                                      <p:to>
                                        <p:strVal val="visible"/>
                                      </p:to>
                                    </p:set>
                                    <p:animEffect transition="in" filter="blinds(horizontal)">
                                      <p:cBhvr>
                                        <p:cTn id="34" dur="500"/>
                                        <p:tgtEl>
                                          <p:spTgt spid="31336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313354"/>
                                        </p:tgtEl>
                                        <p:attrNameLst>
                                          <p:attrName>style.visibility</p:attrName>
                                        </p:attrNameLst>
                                      </p:cBhvr>
                                      <p:to>
                                        <p:strVal val="visible"/>
                                      </p:to>
                                    </p:set>
                                    <p:animEffect transition="in" filter="blinds(horizontal)">
                                      <p:cBhvr>
                                        <p:cTn id="39" dur="500"/>
                                        <p:tgtEl>
                                          <p:spTgt spid="313354"/>
                                        </p:tgtEl>
                                      </p:cBhvr>
                                    </p:animEffect>
                                  </p:childTnLst>
                                </p:cTn>
                              </p:par>
                            </p:childTnLst>
                          </p:cTn>
                        </p:par>
                        <p:par>
                          <p:cTn id="40" fill="hold" nodeType="afterGroup">
                            <p:stCondLst>
                              <p:cond delay="500"/>
                            </p:stCondLst>
                            <p:childTnLst>
                              <p:par>
                                <p:cTn id="41" presetID="3" presetClass="entr" presetSubtype="10" fill="hold" nodeType="afterEffect">
                                  <p:stCondLst>
                                    <p:cond delay="0"/>
                                  </p:stCondLst>
                                  <p:childTnLst>
                                    <p:set>
                                      <p:cBhvr>
                                        <p:cTn id="42" dur="1" fill="hold">
                                          <p:stCondLst>
                                            <p:cond delay="0"/>
                                          </p:stCondLst>
                                        </p:cTn>
                                        <p:tgtEl>
                                          <p:spTgt spid="313355"/>
                                        </p:tgtEl>
                                        <p:attrNameLst>
                                          <p:attrName>style.visibility</p:attrName>
                                        </p:attrNameLst>
                                      </p:cBhvr>
                                      <p:to>
                                        <p:strVal val="visible"/>
                                      </p:to>
                                    </p:set>
                                    <p:animEffect transition="in" filter="blinds(horizontal)">
                                      <p:cBhvr>
                                        <p:cTn id="43" dur="500"/>
                                        <p:tgtEl>
                                          <p:spTgt spid="313355"/>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313357"/>
                                        </p:tgtEl>
                                        <p:attrNameLst>
                                          <p:attrName>style.visibility</p:attrName>
                                        </p:attrNameLst>
                                      </p:cBhvr>
                                      <p:to>
                                        <p:strVal val="visible"/>
                                      </p:to>
                                    </p:set>
                                    <p:animEffect transition="in" filter="blinds(horizontal)">
                                      <p:cBhvr>
                                        <p:cTn id="48" dur="500"/>
                                        <p:tgtEl>
                                          <p:spTgt spid="313357"/>
                                        </p:tgtEl>
                                      </p:cBhvr>
                                    </p:animEffect>
                                  </p:childTnLst>
                                </p:cTn>
                              </p:par>
                            </p:childTnLst>
                          </p:cTn>
                        </p:par>
                        <p:par>
                          <p:cTn id="49" fill="hold" nodeType="afterGroup">
                            <p:stCondLst>
                              <p:cond delay="500"/>
                            </p:stCondLst>
                            <p:childTnLst>
                              <p:par>
                                <p:cTn id="50" presetID="3" presetClass="entr" presetSubtype="10" fill="hold" nodeType="afterEffect">
                                  <p:stCondLst>
                                    <p:cond delay="0"/>
                                  </p:stCondLst>
                                  <p:childTnLst>
                                    <p:set>
                                      <p:cBhvr>
                                        <p:cTn id="51" dur="1" fill="hold">
                                          <p:stCondLst>
                                            <p:cond delay="0"/>
                                          </p:stCondLst>
                                        </p:cTn>
                                        <p:tgtEl>
                                          <p:spTgt spid="313358"/>
                                        </p:tgtEl>
                                        <p:attrNameLst>
                                          <p:attrName>style.visibility</p:attrName>
                                        </p:attrNameLst>
                                      </p:cBhvr>
                                      <p:to>
                                        <p:strVal val="visible"/>
                                      </p:to>
                                    </p:set>
                                    <p:animEffect transition="in" filter="blinds(horizontal)">
                                      <p:cBhvr>
                                        <p:cTn id="52" dur="500"/>
                                        <p:tgtEl>
                                          <p:spTgt spid="313358"/>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13359"/>
                                        </p:tgtEl>
                                        <p:attrNameLst>
                                          <p:attrName>style.visibility</p:attrName>
                                        </p:attrNameLst>
                                      </p:cBhvr>
                                      <p:to>
                                        <p:strVal val="visible"/>
                                      </p:to>
                                    </p:set>
                                    <p:animEffect transition="in" filter="blinds(horizontal)">
                                      <p:cBhvr>
                                        <p:cTn id="57" dur="500"/>
                                        <p:tgtEl>
                                          <p:spTgt spid="313359"/>
                                        </p:tgtEl>
                                      </p:cBhvr>
                                    </p:animEffect>
                                  </p:childTnLst>
                                </p:cTn>
                              </p:par>
                            </p:childTnLst>
                          </p:cTn>
                        </p:par>
                        <p:par>
                          <p:cTn id="58" fill="hold" nodeType="afterGroup">
                            <p:stCondLst>
                              <p:cond delay="500"/>
                            </p:stCondLst>
                            <p:childTnLst>
                              <p:par>
                                <p:cTn id="59" presetID="3" presetClass="entr" presetSubtype="10" fill="hold" nodeType="afterEffect">
                                  <p:stCondLst>
                                    <p:cond delay="0"/>
                                  </p:stCondLst>
                                  <p:childTnLst>
                                    <p:set>
                                      <p:cBhvr>
                                        <p:cTn id="60" dur="1" fill="hold">
                                          <p:stCondLst>
                                            <p:cond delay="0"/>
                                          </p:stCondLst>
                                        </p:cTn>
                                        <p:tgtEl>
                                          <p:spTgt spid="313360"/>
                                        </p:tgtEl>
                                        <p:attrNameLst>
                                          <p:attrName>style.visibility</p:attrName>
                                        </p:attrNameLst>
                                      </p:cBhvr>
                                      <p:to>
                                        <p:strVal val="visible"/>
                                      </p:to>
                                    </p:set>
                                    <p:animEffect transition="in" filter="blinds(horizontal)">
                                      <p:cBhvr>
                                        <p:cTn id="61" dur="500"/>
                                        <p:tgtEl>
                                          <p:spTgt spid="313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53" grpId="0" animBg="1"/>
      <p:bldP spid="313354" grpId="0" animBg="1"/>
      <p:bldP spid="313356" grpId="0" animBg="1"/>
      <p:bldP spid="313357" grpId="0" animBg="1"/>
      <p:bldP spid="313359"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3835EB9F-77CF-41F2-A154-3671ED24DC42}" type="slidenum">
              <a:rPr lang="en-US" altLang="zh-CN"/>
              <a:pPr/>
              <a:t>62</a:t>
            </a:fld>
            <a:endParaRPr lang="en-US" altLang="zh-CN"/>
          </a:p>
        </p:txBody>
      </p:sp>
      <p:sp>
        <p:nvSpPr>
          <p:cNvPr id="314370" name="Rectangle 2"/>
          <p:cNvSpPr>
            <a:spLocks noGrp="1" noRot="1" noChangeArrowheads="1"/>
          </p:cNvSpPr>
          <p:nvPr>
            <p:ph type="body" idx="1"/>
          </p:nvPr>
        </p:nvSpPr>
        <p:spPr>
          <a:xfrm>
            <a:off x="685800" y="836613"/>
            <a:ext cx="7772400" cy="5259387"/>
          </a:xfrm>
        </p:spPr>
        <p:txBody>
          <a:bodyPr/>
          <a:lstStyle/>
          <a:p>
            <a:r>
              <a:rPr lang="zh-CN" altLang="en-US" b="1">
                <a:ea typeface="楷体_GB2312" pitchFamily="49" charset="-122"/>
              </a:rPr>
              <a:t>积分饱和现象</a:t>
            </a:r>
          </a:p>
        </p:txBody>
      </p:sp>
      <p:sp>
        <p:nvSpPr>
          <p:cNvPr id="314371" name="Rectangle 3"/>
          <p:cNvSpPr>
            <a:spLocks noChangeArrowheads="1"/>
          </p:cNvSpPr>
          <p:nvPr/>
        </p:nvSpPr>
        <p:spPr bwMode="auto">
          <a:xfrm>
            <a:off x="1547813" y="5157788"/>
            <a:ext cx="3765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000" b="1">
                <a:latin typeface="楷体_GB2312" pitchFamily="49" charset="-122"/>
                <a:ea typeface="楷体_GB2312" pitchFamily="49" charset="-122"/>
              </a:rPr>
              <a:t>图</a:t>
            </a:r>
            <a:r>
              <a:rPr lang="en-US" altLang="zh-CN" sz="2000" b="1">
                <a:latin typeface="楷体_GB2312" pitchFamily="49" charset="-122"/>
                <a:ea typeface="楷体_GB2312" pitchFamily="49" charset="-122"/>
              </a:rPr>
              <a:t>4.2 </a:t>
            </a:r>
            <a:r>
              <a:rPr lang="zh-CN" altLang="en-US" sz="2000" b="1">
                <a:latin typeface="楷体_GB2312" pitchFamily="49" charset="-122"/>
                <a:ea typeface="楷体_GB2312" pitchFamily="49" charset="-122"/>
              </a:rPr>
              <a:t>加热器出口水温控制系统</a:t>
            </a:r>
          </a:p>
        </p:txBody>
      </p:sp>
      <p:pic>
        <p:nvPicPr>
          <p:cNvPr id="31437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2420938"/>
            <a:ext cx="4968875" cy="2466975"/>
          </a:xfrm>
          <a:prstGeom prst="rect">
            <a:avLst/>
          </a:prstGeom>
          <a:noFill/>
          <a:extLst>
            <a:ext uri="{909E8E84-426E-40DD-AFC4-6F175D3DCCD1}">
              <a14:hiddenFill xmlns:a14="http://schemas.microsoft.com/office/drawing/2010/main">
                <a:solidFill>
                  <a:srgbClr val="FFFFFF"/>
                </a:solidFill>
              </a14:hiddenFill>
            </a:ext>
          </a:extLst>
        </p:spPr>
      </p:pic>
      <p:sp>
        <p:nvSpPr>
          <p:cNvPr id="314376" name="Rectangle 8"/>
          <p:cNvSpPr>
            <a:spLocks noGrp="1" noChangeArrowheads="1"/>
          </p:cNvSpPr>
          <p:nvPr>
            <p:ph type="title"/>
          </p:nvPr>
        </p:nvSpPr>
        <p:spPr>
          <a:xfrm>
            <a:off x="611188" y="0"/>
            <a:ext cx="7991475" cy="549275"/>
          </a:xfrm>
          <a:noFill/>
          <a:ln/>
        </p:spPr>
        <p:txBody>
          <a:bodyPr lIns="92075" tIns="46038" rIns="92075" bIns="46038"/>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4.3.3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积分饱和现象与抗积分饱和的措施</a:t>
            </a:r>
          </a:p>
        </p:txBody>
      </p:sp>
    </p:spTree>
  </p:cSld>
  <p:clrMapOvr>
    <a:masterClrMapping/>
  </p:clrMapOvr>
  <p:transition>
    <p:blinds dir="vert"/>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2602C284-64A3-46B2-A518-9938A39E05BE}" type="slidenum">
              <a:rPr lang="en-US" altLang="zh-CN"/>
              <a:pPr/>
              <a:t>63</a:t>
            </a:fld>
            <a:endParaRPr lang="en-US" altLang="zh-CN"/>
          </a:p>
        </p:txBody>
      </p:sp>
      <p:sp>
        <p:nvSpPr>
          <p:cNvPr id="32771" name="Rectangle 3"/>
          <p:cNvSpPr>
            <a:spLocks noGrp="1" noRot="1" noChangeArrowheads="1"/>
          </p:cNvSpPr>
          <p:nvPr>
            <p:ph type="body" idx="1"/>
          </p:nvPr>
        </p:nvSpPr>
        <p:spPr>
          <a:xfrm>
            <a:off x="323850" y="549275"/>
            <a:ext cx="3816350" cy="5688013"/>
          </a:xfrm>
        </p:spPr>
        <p:txBody>
          <a:bodyPr/>
          <a:lstStyle/>
          <a:p>
            <a:pPr>
              <a:lnSpc>
                <a:spcPct val="90000"/>
              </a:lnSpc>
            </a:pPr>
            <a:r>
              <a:rPr lang="zh-CN" altLang="en-US" sz="2800" b="1">
                <a:latin typeface="楷体_GB2312" pitchFamily="49" charset="-122"/>
                <a:ea typeface="楷体_GB2312" pitchFamily="49" charset="-122"/>
              </a:rPr>
              <a:t>图</a:t>
            </a:r>
            <a:r>
              <a:rPr lang="en-US" altLang="zh-CN" sz="2800" b="1">
                <a:latin typeface="楷体_GB2312" pitchFamily="49" charset="-122"/>
                <a:ea typeface="楷体_GB2312" pitchFamily="49" charset="-122"/>
              </a:rPr>
              <a:t>4-2</a:t>
            </a:r>
            <a:r>
              <a:rPr lang="zh-CN" altLang="en-US" sz="2800" b="1">
                <a:latin typeface="楷体_GB2312" pitchFamily="49" charset="-122"/>
                <a:ea typeface="楷体_GB2312" pitchFamily="49" charset="-122"/>
              </a:rPr>
              <a:t>所示加热器水温控制系统为消除残差采用了 </a:t>
            </a:r>
            <a:r>
              <a:rPr lang="en-US" altLang="zh-CN" sz="2800" b="1">
                <a:latin typeface="楷体_GB2312" pitchFamily="49" charset="-122"/>
                <a:ea typeface="楷体_GB2312" pitchFamily="49" charset="-122"/>
              </a:rPr>
              <a:t>PI</a:t>
            </a:r>
            <a:r>
              <a:rPr lang="zh-CN" altLang="en-US" sz="2800" b="1">
                <a:latin typeface="楷体_GB2312" pitchFamily="49" charset="-122"/>
                <a:ea typeface="楷体_GB2312" pitchFamily="49" charset="-122"/>
              </a:rPr>
              <a:t>调节</a:t>
            </a:r>
          </a:p>
          <a:p>
            <a:pPr>
              <a:lnSpc>
                <a:spcPct val="90000"/>
              </a:lnSpc>
            </a:pPr>
            <a:r>
              <a:rPr lang="zh-CN" altLang="en-US" sz="2800" b="1">
                <a:latin typeface="楷体_GB2312" pitchFamily="49" charset="-122"/>
                <a:ea typeface="楷体_GB2312" pitchFamily="49" charset="-122"/>
              </a:rPr>
              <a:t>调节阀选用气开式，调节器为反作用方式。</a:t>
            </a:r>
          </a:p>
          <a:p>
            <a:pPr>
              <a:lnSpc>
                <a:spcPct val="90000"/>
              </a:lnSpc>
            </a:pPr>
            <a:r>
              <a:rPr lang="zh-CN" altLang="en-US" sz="2800" b="1">
                <a:latin typeface="楷体_GB2312" pitchFamily="49" charset="-122"/>
                <a:ea typeface="楷体_GB2312" pitchFamily="49" charset="-122"/>
              </a:rPr>
              <a:t>设</a:t>
            </a:r>
            <a:r>
              <a:rPr lang="en-US" altLang="zh-CN" sz="2800" b="1" i="1">
                <a:latin typeface="楷体_GB2312" pitchFamily="49" charset="-122"/>
                <a:ea typeface="楷体_GB2312" pitchFamily="49" charset="-122"/>
              </a:rPr>
              <a:t>t</a:t>
            </a:r>
            <a:r>
              <a:rPr lang="zh-CN" altLang="en-US" sz="2800" b="1">
                <a:latin typeface="楷体_GB2312" pitchFamily="49" charset="-122"/>
                <a:ea typeface="楷体_GB2312" pitchFamily="49" charset="-122"/>
              </a:rPr>
              <a:t>。时刻加热器投入使用，此时水温尚低，离设定值</a:t>
            </a:r>
            <a:r>
              <a:rPr lang="en-US" altLang="zh-CN" sz="2800" b="1" i="1">
                <a:latin typeface="楷体_GB2312" pitchFamily="49" charset="-122"/>
                <a:ea typeface="楷体_GB2312" pitchFamily="49" charset="-122"/>
              </a:rPr>
              <a:t>θ</a:t>
            </a:r>
            <a:r>
              <a:rPr lang="en-US" altLang="zh-CN" sz="2800" b="1">
                <a:latin typeface="楷体_GB2312" pitchFamily="49" charset="-122"/>
                <a:ea typeface="楷体_GB2312" pitchFamily="49" charset="-122"/>
              </a:rPr>
              <a:t>c</a:t>
            </a:r>
            <a:r>
              <a:rPr lang="zh-CN" altLang="en-US" sz="2800" b="1">
                <a:latin typeface="楷体_GB2312" pitchFamily="49" charset="-122"/>
                <a:ea typeface="楷体_GB2312" pitchFamily="49" charset="-122"/>
              </a:rPr>
              <a:t>较远，正偏差较大，调节器输出逐渐增大。</a:t>
            </a:r>
          </a:p>
        </p:txBody>
      </p:sp>
      <p:pic>
        <p:nvPicPr>
          <p:cNvPr id="107584" name="Picture 64" descr="1"/>
          <p:cNvPicPr>
            <a:picLocks noChangeAspect="1" noChangeArrowheads="1"/>
          </p:cNvPicPr>
          <p:nvPr/>
        </p:nvPicPr>
        <p:blipFill>
          <a:blip r:embed="rId2">
            <a:extLst>
              <a:ext uri="{28A0092B-C50C-407E-A947-70E740481C1C}">
                <a14:useLocalDpi xmlns:a14="http://schemas.microsoft.com/office/drawing/2010/main" val="0"/>
              </a:ext>
            </a:extLst>
          </a:blip>
          <a:srcRect t="5440" r="19511"/>
          <a:stretch>
            <a:fillRect/>
          </a:stretch>
        </p:blipFill>
        <p:spPr bwMode="auto">
          <a:xfrm>
            <a:off x="4284663" y="549275"/>
            <a:ext cx="4108450"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85" name="Rectangle 65"/>
          <p:cNvSpPr>
            <a:spLocks noChangeArrowheads="1"/>
          </p:cNvSpPr>
          <p:nvPr/>
        </p:nvSpPr>
        <p:spPr bwMode="auto">
          <a:xfrm>
            <a:off x="3924300" y="6251575"/>
            <a:ext cx="5111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r>
              <a:rPr lang="zh-CN" altLang="en-US" b="1">
                <a:latin typeface="楷体_GB2312" pitchFamily="49" charset="-122"/>
                <a:ea typeface="楷体_GB2312" pitchFamily="49" charset="-122"/>
              </a:rPr>
              <a:t>图</a:t>
            </a:r>
            <a:r>
              <a:rPr lang="en-US" altLang="zh-CN" b="1">
                <a:latin typeface="楷体_GB2312" pitchFamily="49" charset="-122"/>
                <a:ea typeface="楷体_GB2312" pitchFamily="49" charset="-122"/>
              </a:rPr>
              <a:t>4.11 </a:t>
            </a:r>
            <a:r>
              <a:rPr lang="zh-CN" altLang="en-US" b="1">
                <a:latin typeface="楷体_GB2312" pitchFamily="49" charset="-122"/>
                <a:ea typeface="楷体_GB2312" pitchFamily="49" charset="-122"/>
              </a:rPr>
              <a:t>温度比例积分控制系统积分饱和现象</a:t>
            </a:r>
          </a:p>
        </p:txBody>
      </p:sp>
      <p:sp>
        <p:nvSpPr>
          <p:cNvPr id="107586" name="Rectangle 66"/>
          <p:cNvSpPr>
            <a:spLocks noChangeArrowheads="1"/>
          </p:cNvSpPr>
          <p:nvPr/>
        </p:nvSpPr>
        <p:spPr bwMode="auto">
          <a:xfrm>
            <a:off x="611188" y="0"/>
            <a:ext cx="79914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4.3.3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积分饱和现象与抗积分饱和的措施</a:t>
            </a:r>
          </a:p>
        </p:txBody>
      </p:sp>
    </p:spTree>
  </p:cSld>
  <p:clrMapOvr>
    <a:masterClrMapping/>
  </p:clrMapOvr>
  <p:transition>
    <p:blinds dir="vert"/>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9C33E654-8875-43AD-B052-409856A9BBA3}" type="slidenum">
              <a:rPr lang="en-US" altLang="zh-CN"/>
              <a:pPr/>
              <a:t>64</a:t>
            </a:fld>
            <a:endParaRPr lang="en-US" altLang="zh-CN"/>
          </a:p>
        </p:txBody>
      </p:sp>
      <p:sp>
        <p:nvSpPr>
          <p:cNvPr id="118787" name="Rectangle 3"/>
          <p:cNvSpPr>
            <a:spLocks noGrp="1" noRot="1" noChangeArrowheads="1"/>
          </p:cNvSpPr>
          <p:nvPr>
            <p:ph type="body" idx="1"/>
          </p:nvPr>
        </p:nvSpPr>
        <p:spPr>
          <a:xfrm>
            <a:off x="250825" y="692150"/>
            <a:ext cx="4678363" cy="5259388"/>
          </a:xfrm>
        </p:spPr>
        <p:txBody>
          <a:bodyPr/>
          <a:lstStyle/>
          <a:p>
            <a:r>
              <a:rPr lang="zh-CN" altLang="en-US" sz="2800" b="1">
                <a:latin typeface="楷体_GB2312" pitchFamily="49" charset="-122"/>
                <a:ea typeface="楷体_GB2312" pitchFamily="49" charset="-122"/>
              </a:rPr>
              <a:t>如果采用气动调节器，其输出可达</a:t>
            </a:r>
            <a:r>
              <a:rPr lang="en-US" altLang="zh-CN" sz="2800" b="1">
                <a:latin typeface="楷体_GB2312" pitchFamily="49" charset="-122"/>
                <a:ea typeface="楷体_GB2312" pitchFamily="49" charset="-122"/>
              </a:rPr>
              <a:t>0.1MPa(</a:t>
            </a:r>
            <a:r>
              <a:rPr lang="zh-CN" altLang="en-US" sz="2800" b="1">
                <a:latin typeface="楷体_GB2312" pitchFamily="49" charset="-122"/>
                <a:ea typeface="楷体_GB2312" pitchFamily="49" charset="-122"/>
              </a:rPr>
              <a:t>气源压力</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，称为进入饱和状态，见图</a:t>
            </a:r>
            <a:r>
              <a:rPr lang="en-US" altLang="zh-CN" sz="2800" b="1">
                <a:latin typeface="楷体_GB2312" pitchFamily="49" charset="-122"/>
                <a:ea typeface="楷体_GB2312" pitchFamily="49" charset="-122"/>
              </a:rPr>
              <a:t>4-11</a:t>
            </a:r>
            <a:r>
              <a:rPr lang="zh-CN" altLang="en-US" sz="2800" b="1">
                <a:latin typeface="楷体_GB2312" pitchFamily="49" charset="-122"/>
                <a:ea typeface="楷体_GB2312" pitchFamily="49" charset="-122"/>
              </a:rPr>
              <a:t>中的</a:t>
            </a:r>
            <a:r>
              <a:rPr lang="en-US" altLang="zh-CN" sz="2800" b="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1</a:t>
            </a:r>
            <a:r>
              <a:rPr lang="en-US" altLang="zh-CN" sz="2800" b="1">
                <a:latin typeface="Arial"/>
                <a:ea typeface="楷体_GB2312" pitchFamily="49" charset="-122"/>
              </a:rPr>
              <a:t>—</a:t>
            </a:r>
            <a:r>
              <a:rPr lang="en-US" altLang="zh-CN" sz="2800" b="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2</a:t>
            </a:r>
            <a:r>
              <a:rPr lang="zh-CN" altLang="en-US" sz="2800" b="1">
                <a:latin typeface="楷体_GB2312" pitchFamily="49" charset="-122"/>
                <a:ea typeface="楷体_GB2312" pitchFamily="49" charset="-122"/>
              </a:rPr>
              <a:t>部分。</a:t>
            </a:r>
          </a:p>
          <a:p>
            <a:r>
              <a:rPr lang="zh-CN" altLang="en-US" sz="2800" b="1">
                <a:latin typeface="楷体_GB2312" pitchFamily="49" charset="-122"/>
                <a:ea typeface="楷体_GB2312" pitchFamily="49" charset="-122"/>
              </a:rPr>
              <a:t>在</a:t>
            </a:r>
            <a:r>
              <a:rPr lang="en-US" altLang="zh-CN" sz="2800" b="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2</a:t>
            </a:r>
            <a:r>
              <a:rPr lang="en-US" altLang="zh-CN" sz="2800" b="1">
                <a:latin typeface="Arial"/>
                <a:ea typeface="楷体_GB2312" pitchFamily="49" charset="-122"/>
              </a:rPr>
              <a:t>—</a:t>
            </a:r>
            <a:r>
              <a:rPr lang="en-US" altLang="zh-CN" sz="2800" b="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3</a:t>
            </a:r>
            <a:r>
              <a:rPr lang="zh-CN" altLang="en-US" sz="2800" b="1">
                <a:latin typeface="楷体_GB2312" pitchFamily="49" charset="-122"/>
                <a:ea typeface="楷体_GB2312" pitchFamily="49" charset="-122"/>
              </a:rPr>
              <a:t>阶段，水温上升但仍低于设定值，调节器输出不会下降。其输出最后可达</a:t>
            </a:r>
            <a:r>
              <a:rPr lang="en-US" altLang="zh-CN" sz="2800" b="1">
                <a:latin typeface="楷体_GB2312" pitchFamily="49" charset="-122"/>
                <a:ea typeface="楷体_GB2312" pitchFamily="49" charset="-122"/>
              </a:rPr>
              <a:t>0.14MPa(</a:t>
            </a:r>
            <a:r>
              <a:rPr lang="zh-CN" altLang="en-US" sz="2800" b="1">
                <a:latin typeface="楷体_GB2312" pitchFamily="49" charset="-122"/>
                <a:ea typeface="楷体_GB2312" pitchFamily="49" charset="-122"/>
              </a:rPr>
              <a:t>气源压力</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，称为进入深度饱和状态，</a:t>
            </a:r>
          </a:p>
        </p:txBody>
      </p:sp>
      <p:sp>
        <p:nvSpPr>
          <p:cNvPr id="118789" name="Rectangle 5"/>
          <p:cNvSpPr>
            <a:spLocks noChangeArrowheads="1"/>
          </p:cNvSpPr>
          <p:nvPr/>
        </p:nvSpPr>
        <p:spPr bwMode="auto">
          <a:xfrm>
            <a:off x="611188" y="0"/>
            <a:ext cx="79914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4.3.3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积分饱和现象与抗积分饱和的措施</a:t>
            </a:r>
          </a:p>
        </p:txBody>
      </p:sp>
      <p:pic>
        <p:nvPicPr>
          <p:cNvPr id="118790" name="Picture 6" descr="1"/>
          <p:cNvPicPr>
            <a:picLocks noChangeAspect="1" noChangeArrowheads="1"/>
          </p:cNvPicPr>
          <p:nvPr/>
        </p:nvPicPr>
        <p:blipFill>
          <a:blip r:embed="rId2">
            <a:extLst>
              <a:ext uri="{28A0092B-C50C-407E-A947-70E740481C1C}">
                <a14:useLocalDpi xmlns:a14="http://schemas.microsoft.com/office/drawing/2010/main" val="0"/>
              </a:ext>
            </a:extLst>
          </a:blip>
          <a:srcRect t="5440" r="19511"/>
          <a:stretch>
            <a:fillRect/>
          </a:stretch>
        </p:blipFill>
        <p:spPr bwMode="auto">
          <a:xfrm>
            <a:off x="5148263" y="620713"/>
            <a:ext cx="3821112"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791" name="Rectangle 7"/>
          <p:cNvSpPr>
            <a:spLocks noChangeArrowheads="1"/>
          </p:cNvSpPr>
          <p:nvPr/>
        </p:nvSpPr>
        <p:spPr bwMode="auto">
          <a:xfrm>
            <a:off x="3924300" y="6251575"/>
            <a:ext cx="5111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r>
              <a:rPr lang="zh-CN" altLang="en-US" b="1">
                <a:latin typeface="楷体_GB2312" pitchFamily="49" charset="-122"/>
                <a:ea typeface="楷体_GB2312" pitchFamily="49" charset="-122"/>
              </a:rPr>
              <a:t>图</a:t>
            </a:r>
            <a:r>
              <a:rPr lang="en-US" altLang="zh-CN" b="1">
                <a:latin typeface="楷体_GB2312" pitchFamily="49" charset="-122"/>
                <a:ea typeface="楷体_GB2312" pitchFamily="49" charset="-122"/>
              </a:rPr>
              <a:t>4.11 </a:t>
            </a:r>
            <a:r>
              <a:rPr lang="zh-CN" altLang="en-US" b="1">
                <a:latin typeface="楷体_GB2312" pitchFamily="49" charset="-122"/>
                <a:ea typeface="楷体_GB2312" pitchFamily="49" charset="-122"/>
              </a:rPr>
              <a:t>温度比例积分控制系统积分饱和现象</a:t>
            </a:r>
          </a:p>
        </p:txBody>
      </p:sp>
    </p:spTree>
  </p:cSld>
  <p:clrMapOvr>
    <a:masterClrMapping/>
  </p:clrMapOvr>
  <p:transition>
    <p:blinds dir="vert"/>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875E81A6-395E-4CD6-818D-6293523B4459}" type="slidenum">
              <a:rPr lang="en-US" altLang="zh-CN"/>
              <a:pPr/>
              <a:t>65</a:t>
            </a:fld>
            <a:endParaRPr lang="en-US" altLang="zh-CN"/>
          </a:p>
        </p:txBody>
      </p:sp>
      <p:sp>
        <p:nvSpPr>
          <p:cNvPr id="435202" name="Rectangle 2"/>
          <p:cNvSpPr>
            <a:spLocks noGrp="1" noRot="1" noChangeArrowheads="1"/>
          </p:cNvSpPr>
          <p:nvPr>
            <p:ph type="body" idx="1"/>
          </p:nvPr>
        </p:nvSpPr>
        <p:spPr>
          <a:xfrm>
            <a:off x="323850" y="836613"/>
            <a:ext cx="4678363" cy="5259387"/>
          </a:xfrm>
        </p:spPr>
        <p:txBody>
          <a:bodyPr/>
          <a:lstStyle/>
          <a:p>
            <a:pPr>
              <a:lnSpc>
                <a:spcPct val="90000"/>
              </a:lnSpc>
            </a:pPr>
            <a:r>
              <a:rPr lang="zh-CN" altLang="en-US" sz="2800" b="1">
                <a:latin typeface="楷体_GB2312" pitchFamily="49" charset="-122"/>
                <a:ea typeface="楷体_GB2312" pitchFamily="49" charset="-122"/>
              </a:rPr>
              <a:t>从</a:t>
            </a:r>
            <a:r>
              <a:rPr lang="en-US" altLang="zh-CN" sz="2800" b="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3</a:t>
            </a:r>
            <a:r>
              <a:rPr lang="zh-CN" altLang="en-US" sz="2800" b="1">
                <a:latin typeface="楷体_GB2312" pitchFamily="49" charset="-122"/>
                <a:ea typeface="楷体_GB2312" pitchFamily="49" charset="-122"/>
              </a:rPr>
              <a:t>时刻以后，偏差反向，调节器输出减小，但因为输出气压大于</a:t>
            </a:r>
            <a:r>
              <a:rPr lang="en-US" altLang="zh-CN" sz="2800" b="1">
                <a:latin typeface="楷体_GB2312" pitchFamily="49" charset="-122"/>
                <a:ea typeface="楷体_GB2312" pitchFamily="49" charset="-122"/>
              </a:rPr>
              <a:t>0.10MPa</a:t>
            </a:r>
            <a:r>
              <a:rPr lang="zh-CN" altLang="en-US" sz="2800" b="1">
                <a:latin typeface="楷体_GB2312" pitchFamily="49" charset="-122"/>
                <a:ea typeface="楷体_GB2312" pitchFamily="49" charset="-122"/>
              </a:rPr>
              <a:t>，调节阀仍处于全开状态。</a:t>
            </a:r>
          </a:p>
          <a:p>
            <a:pPr>
              <a:lnSpc>
                <a:spcPct val="90000"/>
              </a:lnSpc>
            </a:pPr>
            <a:r>
              <a:rPr lang="zh-CN" altLang="en-US" sz="2800" b="1">
                <a:latin typeface="楷体_GB2312" pitchFamily="49" charset="-122"/>
                <a:ea typeface="楷体_GB2312" pitchFamily="49" charset="-122"/>
              </a:rPr>
              <a:t>直到</a:t>
            </a:r>
            <a:r>
              <a:rPr lang="en-US" altLang="zh-CN" sz="2800" b="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4</a:t>
            </a:r>
            <a:r>
              <a:rPr lang="zh-CN" altLang="en-US" sz="2800" b="1">
                <a:latin typeface="楷体_GB2312" pitchFamily="49" charset="-122"/>
                <a:ea typeface="楷体_GB2312" pitchFamily="49" charset="-122"/>
              </a:rPr>
              <a:t>时刻过后，调节阀才开始关小。这就是积分饱和现象。其结果可使水温大大超出设定值，控制品质变坏，甚至引起危险。</a:t>
            </a:r>
            <a:r>
              <a:rPr lang="zh-CN" altLang="en-US" sz="2800" b="1"/>
              <a:t> </a:t>
            </a:r>
          </a:p>
        </p:txBody>
      </p:sp>
      <p:sp>
        <p:nvSpPr>
          <p:cNvPr id="435203" name="Rectangle 3"/>
          <p:cNvSpPr>
            <a:spLocks noChangeArrowheads="1"/>
          </p:cNvSpPr>
          <p:nvPr/>
        </p:nvSpPr>
        <p:spPr bwMode="auto">
          <a:xfrm>
            <a:off x="611188" y="0"/>
            <a:ext cx="79914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4.3.3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积分饱和现象与抗积分饱和的措施</a:t>
            </a:r>
          </a:p>
        </p:txBody>
      </p:sp>
      <p:pic>
        <p:nvPicPr>
          <p:cNvPr id="435204" name="Picture 4" descr="1"/>
          <p:cNvPicPr>
            <a:picLocks noChangeAspect="1" noChangeArrowheads="1"/>
          </p:cNvPicPr>
          <p:nvPr/>
        </p:nvPicPr>
        <p:blipFill>
          <a:blip r:embed="rId2">
            <a:extLst>
              <a:ext uri="{28A0092B-C50C-407E-A947-70E740481C1C}">
                <a14:useLocalDpi xmlns:a14="http://schemas.microsoft.com/office/drawing/2010/main" val="0"/>
              </a:ext>
            </a:extLst>
          </a:blip>
          <a:srcRect t="5440" r="19511"/>
          <a:stretch>
            <a:fillRect/>
          </a:stretch>
        </p:blipFill>
        <p:spPr bwMode="auto">
          <a:xfrm>
            <a:off x="4859338" y="620713"/>
            <a:ext cx="4110037"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5205" name="Rectangle 5"/>
          <p:cNvSpPr>
            <a:spLocks noChangeArrowheads="1"/>
          </p:cNvSpPr>
          <p:nvPr/>
        </p:nvSpPr>
        <p:spPr bwMode="auto">
          <a:xfrm>
            <a:off x="3924300" y="6251575"/>
            <a:ext cx="5111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eaLnBrk="0" hangingPunct="0"/>
            <a:r>
              <a:rPr lang="zh-CN" altLang="en-US" b="1">
                <a:latin typeface="楷体_GB2312" pitchFamily="49" charset="-122"/>
                <a:ea typeface="楷体_GB2312" pitchFamily="49" charset="-122"/>
              </a:rPr>
              <a:t>图</a:t>
            </a:r>
            <a:r>
              <a:rPr lang="en-US" altLang="zh-CN" b="1">
                <a:latin typeface="楷体_GB2312" pitchFamily="49" charset="-122"/>
                <a:ea typeface="楷体_GB2312" pitchFamily="49" charset="-122"/>
              </a:rPr>
              <a:t>4.11 </a:t>
            </a:r>
            <a:r>
              <a:rPr lang="zh-CN" altLang="en-US" b="1">
                <a:latin typeface="楷体_GB2312" pitchFamily="49" charset="-122"/>
                <a:ea typeface="楷体_GB2312" pitchFamily="49" charset="-122"/>
              </a:rPr>
              <a:t>温度比例积分控制系统积分饱和现象</a:t>
            </a:r>
          </a:p>
        </p:txBody>
      </p:sp>
    </p:spTree>
  </p:cSld>
  <p:clrMapOvr>
    <a:masterClrMapping/>
  </p:clrMapOvr>
  <p:transition>
    <p:blinds dir="vert"/>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EE59485D-F3E4-4874-8B48-807465FFFD57}" type="slidenum">
              <a:rPr lang="en-US" altLang="zh-CN"/>
              <a:pPr/>
              <a:t>66</a:t>
            </a:fld>
            <a:endParaRPr lang="en-US" altLang="zh-CN"/>
          </a:p>
        </p:txBody>
      </p:sp>
      <p:sp>
        <p:nvSpPr>
          <p:cNvPr id="120836" name="Rectangle 4"/>
          <p:cNvSpPr>
            <a:spLocks noGrp="1" noChangeArrowheads="1"/>
          </p:cNvSpPr>
          <p:nvPr>
            <p:ph type="body" idx="1"/>
          </p:nvPr>
        </p:nvSpPr>
        <p:spPr>
          <a:xfrm>
            <a:off x="611188" y="836613"/>
            <a:ext cx="8066087" cy="3744912"/>
          </a:xfrm>
          <a:noFill/>
          <a:ln/>
        </p:spPr>
        <p:txBody>
          <a:bodyPr/>
          <a:lstStyle/>
          <a:p>
            <a:r>
              <a:rPr lang="en-US" altLang="zh-CN" sz="2800"/>
              <a:t>     </a:t>
            </a:r>
            <a:r>
              <a:rPr lang="zh-CN" altLang="en-US" sz="2800" b="1">
                <a:latin typeface="楷体_GB2312" pitchFamily="49" charset="-122"/>
                <a:ea typeface="楷体_GB2312" pitchFamily="49" charset="-122"/>
              </a:rPr>
              <a:t>积分饱和现象常出现在自动启动间歇过程的控制系统、串级系统中的主控制器以及像选择性控制这样的复杂控制系统中，后者积分饱和的危害性也许更为严重。       </a:t>
            </a:r>
          </a:p>
          <a:p>
            <a:r>
              <a:rPr lang="zh-CN" altLang="en-US" sz="2800" b="1">
                <a:latin typeface="楷体_GB2312" pitchFamily="49" charset="-122"/>
                <a:ea typeface="楷体_GB2312" pitchFamily="49" charset="-122"/>
              </a:rPr>
              <a:t>   </a:t>
            </a:r>
            <a:r>
              <a:rPr lang="zh-CN" altLang="en-US" sz="2800" b="1">
                <a:solidFill>
                  <a:schemeClr val="tx2"/>
                </a:solidFill>
                <a:latin typeface="楷体_GB2312" pitchFamily="49" charset="-122"/>
                <a:ea typeface="楷体_GB2312" pitchFamily="49" charset="-122"/>
              </a:rPr>
              <a:t>造成积分饱和现象的</a:t>
            </a:r>
            <a:r>
              <a:rPr lang="zh-CN" altLang="en-US" sz="2800" b="1">
                <a:solidFill>
                  <a:schemeClr val="hlink"/>
                </a:solidFill>
                <a:latin typeface="楷体_GB2312" pitchFamily="49" charset="-122"/>
                <a:ea typeface="楷体_GB2312" pitchFamily="49" charset="-122"/>
              </a:rPr>
              <a:t>内因</a:t>
            </a:r>
            <a:r>
              <a:rPr lang="zh-CN" altLang="en-US" sz="2800" b="1">
                <a:latin typeface="楷体_GB2312" pitchFamily="49" charset="-122"/>
                <a:ea typeface="楷体_GB2312" pitchFamily="49" charset="-122"/>
              </a:rPr>
              <a:t>是控制器包含积分作用，</a:t>
            </a:r>
            <a:r>
              <a:rPr lang="zh-CN" altLang="en-US" sz="2800" b="1">
                <a:solidFill>
                  <a:schemeClr val="hlink"/>
                </a:solidFill>
                <a:latin typeface="楷体_GB2312" pitchFamily="49" charset="-122"/>
                <a:ea typeface="楷体_GB2312" pitchFamily="49" charset="-122"/>
              </a:rPr>
              <a:t>外因</a:t>
            </a:r>
            <a:r>
              <a:rPr lang="zh-CN" altLang="en-US" sz="2800" b="1">
                <a:latin typeface="楷体_GB2312" pitchFamily="49" charset="-122"/>
                <a:ea typeface="楷体_GB2312" pitchFamily="49" charset="-122"/>
              </a:rPr>
              <a:t>是控制器长期存在偏差，因此，在偏差长期存在的条件下，控制器输出会不断增加或减小，直到极限值。</a:t>
            </a:r>
            <a:r>
              <a:rPr lang="zh-CN" altLang="en-US" sz="2300" b="1">
                <a:latin typeface="楷体_GB2312" pitchFamily="49" charset="-122"/>
                <a:ea typeface="楷体_GB2312" pitchFamily="49" charset="-122"/>
              </a:rPr>
              <a:t> </a:t>
            </a:r>
          </a:p>
        </p:txBody>
      </p:sp>
      <p:sp>
        <p:nvSpPr>
          <p:cNvPr id="120837" name="Rectangle 5"/>
          <p:cNvSpPr>
            <a:spLocks noChangeArrowheads="1"/>
          </p:cNvSpPr>
          <p:nvPr/>
        </p:nvSpPr>
        <p:spPr bwMode="auto">
          <a:xfrm>
            <a:off x="611188" y="0"/>
            <a:ext cx="79914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4.3.3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积分饱和现象与抗积分饱和的措施</a:t>
            </a:r>
          </a:p>
        </p:txBody>
      </p:sp>
    </p:spTree>
  </p:cSld>
  <p:clrMapOvr>
    <a:masterClrMapping/>
  </p:clrMapOvr>
  <p:transition>
    <p:blinds dir="ver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739B83FB-015A-4695-8E36-76C37CBF5BB1}" type="slidenum">
              <a:rPr lang="en-US" altLang="zh-CN"/>
              <a:pPr/>
              <a:t>67</a:t>
            </a:fld>
            <a:endParaRPr lang="en-US" altLang="zh-CN"/>
          </a:p>
        </p:txBody>
      </p:sp>
      <p:sp>
        <p:nvSpPr>
          <p:cNvPr id="315394" name="Rectangle 2"/>
          <p:cNvSpPr>
            <a:spLocks noGrp="1" noRot="1" noChangeArrowheads="1"/>
          </p:cNvSpPr>
          <p:nvPr>
            <p:ph type="body" idx="1"/>
          </p:nvPr>
        </p:nvSpPr>
        <p:spPr>
          <a:xfrm>
            <a:off x="827088" y="1125538"/>
            <a:ext cx="7921625" cy="5040312"/>
          </a:xfrm>
        </p:spPr>
        <p:txBody>
          <a:bodyPr/>
          <a:lstStyle/>
          <a:p>
            <a:pPr>
              <a:lnSpc>
                <a:spcPct val="120000"/>
              </a:lnSpc>
              <a:buFont typeface="Wingdings 2" pitchFamily="18" charset="2"/>
              <a:buNone/>
            </a:pPr>
            <a:r>
              <a:rPr lang="en-US" altLang="zh-CN" sz="2400" b="1">
                <a:latin typeface="楷体_GB2312" pitchFamily="49" charset="-122"/>
                <a:ea typeface="楷体_GB2312" pitchFamily="49" charset="-122"/>
              </a:rPr>
              <a:t>①</a:t>
            </a:r>
            <a:r>
              <a:rPr lang="zh-CN" altLang="en-US" sz="2400" b="1">
                <a:latin typeface="楷体_GB2312" pitchFamily="49" charset="-122"/>
                <a:ea typeface="楷体_GB2312" pitchFamily="49" charset="-122"/>
              </a:rPr>
              <a:t>限制</a:t>
            </a:r>
            <a:r>
              <a:rPr lang="en-US" altLang="zh-CN" sz="2400" b="1">
                <a:latin typeface="楷体_GB2312" pitchFamily="49" charset="-122"/>
                <a:ea typeface="楷体_GB2312" pitchFamily="49" charset="-122"/>
              </a:rPr>
              <a:t>PI</a:t>
            </a:r>
            <a:r>
              <a:rPr lang="zh-CN" altLang="en-US" sz="2400" b="1">
                <a:latin typeface="楷体_GB2312" pitchFamily="49" charset="-122"/>
                <a:ea typeface="楷体_GB2312" pitchFamily="49" charset="-122"/>
              </a:rPr>
              <a:t>调节器的输出</a:t>
            </a:r>
          </a:p>
          <a:p>
            <a:pPr lvl="1">
              <a:lnSpc>
                <a:spcPct val="120000"/>
              </a:lnSpc>
            </a:pPr>
            <a:r>
              <a:rPr lang="en-US" altLang="zh-CN" sz="2400" b="1">
                <a:latin typeface="楷体_GB2312" pitchFamily="49" charset="-122"/>
                <a:ea typeface="楷体_GB2312" pitchFamily="49" charset="-122"/>
              </a:rPr>
              <a:t>u</a:t>
            </a:r>
            <a:r>
              <a:rPr lang="en-US" altLang="zh-CN" sz="2400" b="1" baseline="-25000">
                <a:latin typeface="楷体_GB2312" pitchFamily="49" charset="-122"/>
                <a:ea typeface="楷体_GB2312" pitchFamily="49" charset="-122"/>
              </a:rPr>
              <a:t>PI</a:t>
            </a:r>
            <a:r>
              <a:rPr lang="en-US" altLang="zh-CN" sz="2400" b="1">
                <a:latin typeface="楷体_GB2312" pitchFamily="49" charset="-122"/>
                <a:ea typeface="楷体_GB2312" pitchFamily="49" charset="-122"/>
              </a:rPr>
              <a:t>&gt;</a:t>
            </a:r>
            <a:r>
              <a:rPr lang="zh-CN" altLang="en-US" sz="2400" b="1">
                <a:latin typeface="楷体_GB2312" pitchFamily="49" charset="-122"/>
                <a:ea typeface="楷体_GB2312" pitchFamily="49" charset="-122"/>
              </a:rPr>
              <a:t>设定限值时， </a:t>
            </a:r>
            <a:r>
              <a:rPr lang="en-US" altLang="zh-CN" sz="2400" b="1">
                <a:latin typeface="楷体_GB2312" pitchFamily="49" charset="-122"/>
                <a:ea typeface="楷体_GB2312" pitchFamily="49" charset="-122"/>
              </a:rPr>
              <a:t>u</a:t>
            </a:r>
            <a:r>
              <a:rPr lang="en-US" altLang="zh-CN" sz="2400" b="1" baseline="-25000">
                <a:latin typeface="楷体_GB2312" pitchFamily="49" charset="-122"/>
                <a:ea typeface="楷体_GB2312" pitchFamily="49" charset="-122"/>
              </a:rPr>
              <a:t>PI</a:t>
            </a:r>
            <a:r>
              <a:rPr lang="en-US" altLang="zh-CN" sz="2400" b="1">
                <a:latin typeface="楷体_GB2312" pitchFamily="49" charset="-122"/>
                <a:ea typeface="楷体_GB2312" pitchFamily="49" charset="-122"/>
              </a:rPr>
              <a:t>=u</a:t>
            </a:r>
            <a:r>
              <a:rPr lang="en-US" altLang="zh-CN" sz="2400" b="1" baseline="-25000">
                <a:latin typeface="楷体_GB2312" pitchFamily="49" charset="-122"/>
                <a:ea typeface="楷体_GB2312" pitchFamily="49" charset="-122"/>
              </a:rPr>
              <a:t>max</a:t>
            </a:r>
          </a:p>
          <a:p>
            <a:pPr lvl="1">
              <a:lnSpc>
                <a:spcPct val="120000"/>
              </a:lnSpc>
            </a:pPr>
            <a:r>
              <a:rPr lang="zh-CN" altLang="en-US" sz="2400" b="1">
                <a:latin typeface="楷体_GB2312" pitchFamily="49" charset="-122"/>
                <a:ea typeface="楷体_GB2312" pitchFamily="49" charset="-122"/>
              </a:rPr>
              <a:t>结果：这样有可能在正常操作中不能消除系统的余差</a:t>
            </a:r>
          </a:p>
          <a:p>
            <a:pPr>
              <a:lnSpc>
                <a:spcPct val="120000"/>
              </a:lnSpc>
              <a:buFont typeface="Wingdings 2" pitchFamily="18" charset="2"/>
              <a:buNone/>
            </a:pPr>
            <a:r>
              <a:rPr lang="zh-CN" altLang="en-US" sz="2400" b="1">
                <a:latin typeface="楷体_GB2312" pitchFamily="49" charset="-122"/>
                <a:ea typeface="楷体_GB2312" pitchFamily="49" charset="-122"/>
              </a:rPr>
              <a:t>②积分分离法</a:t>
            </a:r>
          </a:p>
          <a:p>
            <a:pPr lvl="1">
              <a:lnSpc>
                <a:spcPct val="120000"/>
              </a:lnSpc>
            </a:pPr>
            <a:r>
              <a:rPr lang="en-US" altLang="zh-CN" sz="2400" b="1">
                <a:latin typeface="楷体_GB2312" pitchFamily="49" charset="-122"/>
                <a:ea typeface="楷体_GB2312" pitchFamily="49" charset="-122"/>
              </a:rPr>
              <a:t>e&gt;</a:t>
            </a:r>
            <a:r>
              <a:rPr lang="zh-CN" altLang="en-US" sz="2400" b="1">
                <a:latin typeface="楷体_GB2312" pitchFamily="49" charset="-122"/>
                <a:ea typeface="楷体_GB2312" pitchFamily="49" charset="-122"/>
              </a:rPr>
              <a:t>设定限值时，改用纯</a:t>
            </a:r>
            <a:r>
              <a:rPr lang="en-US" altLang="zh-CN" sz="2400" b="1">
                <a:latin typeface="楷体_GB2312" pitchFamily="49" charset="-122"/>
                <a:ea typeface="楷体_GB2312" pitchFamily="49" charset="-122"/>
              </a:rPr>
              <a:t>P</a:t>
            </a:r>
            <a:r>
              <a:rPr lang="zh-CN" altLang="en-US" sz="2400" b="1">
                <a:latin typeface="楷体_GB2312" pitchFamily="49" charset="-122"/>
                <a:ea typeface="楷体_GB2312" pitchFamily="49" charset="-122"/>
              </a:rPr>
              <a:t>调节</a:t>
            </a:r>
          </a:p>
          <a:p>
            <a:pPr lvl="1">
              <a:lnSpc>
                <a:spcPct val="120000"/>
              </a:lnSpc>
            </a:pPr>
            <a:r>
              <a:rPr lang="zh-CN" altLang="en-US" sz="2400" b="1">
                <a:latin typeface="楷体_GB2312" pitchFamily="49" charset="-122"/>
                <a:ea typeface="楷体_GB2312" pitchFamily="49" charset="-122"/>
              </a:rPr>
              <a:t>结果：既不会积分饱和又能在小偏差时利用积分作用消除偏差</a:t>
            </a:r>
          </a:p>
          <a:p>
            <a:pPr>
              <a:lnSpc>
                <a:spcPct val="120000"/>
              </a:lnSpc>
              <a:buFont typeface="Wingdings 2" pitchFamily="18" charset="2"/>
              <a:buNone/>
            </a:pPr>
            <a:r>
              <a:rPr lang="zh-CN" altLang="en-US" sz="2400" b="1">
                <a:latin typeface="楷体_GB2312" pitchFamily="49" charset="-122"/>
                <a:ea typeface="楷体_GB2312" pitchFamily="49" charset="-122"/>
              </a:rPr>
              <a:t>③遇限削弱积分法（抗积分饱和法）</a:t>
            </a:r>
          </a:p>
          <a:p>
            <a:pPr lvl="1">
              <a:lnSpc>
                <a:spcPct val="120000"/>
              </a:lnSpc>
            </a:pPr>
            <a:r>
              <a:rPr lang="en-US" altLang="zh-CN" sz="2400" b="1">
                <a:latin typeface="楷体_GB2312" pitchFamily="49" charset="-122"/>
                <a:ea typeface="楷体_GB2312" pitchFamily="49" charset="-122"/>
              </a:rPr>
              <a:t>u</a:t>
            </a:r>
            <a:r>
              <a:rPr lang="en-US" altLang="zh-CN" sz="2400" b="1" baseline="-25000">
                <a:latin typeface="楷体_GB2312" pitchFamily="49" charset="-122"/>
                <a:ea typeface="楷体_GB2312" pitchFamily="49" charset="-122"/>
              </a:rPr>
              <a:t>PI</a:t>
            </a:r>
            <a:r>
              <a:rPr lang="en-US" altLang="zh-CN" sz="2400" b="1">
                <a:latin typeface="楷体_GB2312" pitchFamily="49" charset="-122"/>
                <a:ea typeface="楷体_GB2312" pitchFamily="49" charset="-122"/>
              </a:rPr>
              <a:t>&gt;</a:t>
            </a:r>
            <a:r>
              <a:rPr lang="zh-CN" altLang="en-US" sz="2400" b="1">
                <a:latin typeface="楷体_GB2312" pitchFamily="49" charset="-122"/>
                <a:ea typeface="楷体_GB2312" pitchFamily="49" charset="-122"/>
              </a:rPr>
              <a:t>设定限值时，只累加负偏差，反之亦然</a:t>
            </a:r>
          </a:p>
          <a:p>
            <a:pPr lvl="1">
              <a:lnSpc>
                <a:spcPct val="120000"/>
              </a:lnSpc>
            </a:pPr>
            <a:r>
              <a:rPr lang="zh-CN" altLang="en-US" sz="2400" b="1">
                <a:latin typeface="楷体_GB2312" pitchFamily="49" charset="-122"/>
                <a:ea typeface="楷体_GB2312" pitchFamily="49" charset="-122"/>
              </a:rPr>
              <a:t>结果：可避免控制量长时间停留在饱和区</a:t>
            </a:r>
          </a:p>
        </p:txBody>
      </p:sp>
      <p:sp>
        <p:nvSpPr>
          <p:cNvPr id="315395" name="Rectangle 3"/>
          <p:cNvSpPr>
            <a:spLocks noChangeArrowheads="1"/>
          </p:cNvSpPr>
          <p:nvPr/>
        </p:nvSpPr>
        <p:spPr bwMode="auto">
          <a:xfrm>
            <a:off x="755650" y="476250"/>
            <a:ext cx="70231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sz="3200" b="1">
                <a:solidFill>
                  <a:schemeClr val="folHlink"/>
                </a:solidFill>
                <a:latin typeface="楷体_GB2312" pitchFamily="49" charset="-122"/>
                <a:ea typeface="楷体_GB2312" pitchFamily="49" charset="-122"/>
              </a:rPr>
              <a:t>2.</a:t>
            </a:r>
            <a:r>
              <a:rPr lang="zh-CN" altLang="en-US" sz="3200" b="1">
                <a:solidFill>
                  <a:schemeClr val="folHlink"/>
                </a:solidFill>
                <a:latin typeface="楷体_GB2312" pitchFamily="49" charset="-122"/>
                <a:ea typeface="楷体_GB2312" pitchFamily="49" charset="-122"/>
              </a:rPr>
              <a:t>抗积分饱和的措施</a:t>
            </a:r>
            <a:endParaRPr lang="zh-CN" altLang="en-US" sz="3200">
              <a:solidFill>
                <a:schemeClr val="folHlink"/>
              </a:solidFill>
              <a:latin typeface="楷体_GB2312" pitchFamily="49" charset="-122"/>
              <a:ea typeface="楷体_GB2312" pitchFamily="49" charset="-122"/>
            </a:endParaRPr>
          </a:p>
        </p:txBody>
      </p:sp>
      <p:sp>
        <p:nvSpPr>
          <p:cNvPr id="315397" name="Rectangle 5"/>
          <p:cNvSpPr>
            <a:spLocks noChangeArrowheads="1"/>
          </p:cNvSpPr>
          <p:nvPr/>
        </p:nvSpPr>
        <p:spPr bwMode="auto">
          <a:xfrm>
            <a:off x="611188" y="0"/>
            <a:ext cx="79914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4.3.3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积分饱和现象与抗积分饱和的措施</a:t>
            </a:r>
          </a:p>
        </p:txBody>
      </p:sp>
    </p:spTree>
  </p:cSld>
  <p:clrMapOvr>
    <a:masterClrMapping/>
  </p:clrMapOvr>
  <p:transition>
    <p:blinds dir="vert"/>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21AA61C8-32D3-4326-A1F3-A5699E9D393F}" type="slidenum">
              <a:rPr lang="en-US" altLang="zh-CN"/>
              <a:pPr/>
              <a:t>68</a:t>
            </a:fld>
            <a:endParaRPr lang="en-US" altLang="zh-CN"/>
          </a:p>
        </p:txBody>
      </p:sp>
      <p:sp>
        <p:nvSpPr>
          <p:cNvPr id="436226"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4.4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比例积分微分控制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436227" name="Rectangle 3"/>
          <p:cNvSpPr>
            <a:spLocks noGrp="1" noRot="1" noChangeArrowheads="1"/>
          </p:cNvSpPr>
          <p:nvPr>
            <p:ph type="body" sz="half" idx="1"/>
          </p:nvPr>
        </p:nvSpPr>
        <p:spPr>
          <a:xfrm>
            <a:off x="395288" y="1701800"/>
            <a:ext cx="8424862" cy="4324350"/>
          </a:xfrm>
        </p:spPr>
        <p:txBody>
          <a:bodyPr/>
          <a:lstStyle/>
          <a:p>
            <a:pPr algn="just"/>
            <a:r>
              <a:rPr lang="en-US" altLang="zh-CN" b="1">
                <a:solidFill>
                  <a:schemeClr val="folHlink"/>
                </a:solidFill>
                <a:latin typeface="楷体_GB2312" pitchFamily="49" charset="-122"/>
                <a:ea typeface="楷体_GB2312" pitchFamily="49" charset="-122"/>
              </a:rPr>
              <a:t>4.4.1  </a:t>
            </a:r>
            <a:r>
              <a:rPr lang="zh-CN" altLang="en-US" b="1">
                <a:solidFill>
                  <a:schemeClr val="folHlink"/>
                </a:solidFill>
                <a:latin typeface="楷体_GB2312" pitchFamily="49" charset="-122"/>
                <a:ea typeface="楷体_GB2312" pitchFamily="49" charset="-122"/>
              </a:rPr>
              <a:t>微分控制的调节规律</a:t>
            </a:r>
          </a:p>
          <a:p>
            <a:pPr algn="just"/>
            <a:r>
              <a:rPr lang="en-US" altLang="zh-CN" b="1">
                <a:latin typeface="楷体_GB2312" pitchFamily="49" charset="-122"/>
                <a:ea typeface="楷体_GB2312" pitchFamily="49" charset="-122"/>
              </a:rPr>
              <a:t>4.4.2  </a:t>
            </a:r>
            <a:r>
              <a:rPr lang="zh-CN" altLang="en-US" b="1">
                <a:latin typeface="楷体_GB2312" pitchFamily="49" charset="-122"/>
                <a:ea typeface="楷体_GB2312" pitchFamily="49" charset="-122"/>
              </a:rPr>
              <a:t>比例微分控制的调节规律</a:t>
            </a:r>
          </a:p>
          <a:p>
            <a:pPr algn="just"/>
            <a:r>
              <a:rPr lang="en-US" altLang="zh-CN" b="1">
                <a:latin typeface="楷体_GB2312" pitchFamily="49" charset="-122"/>
                <a:ea typeface="楷体_GB2312" pitchFamily="49" charset="-122"/>
              </a:rPr>
              <a:t>4.4.3  </a:t>
            </a:r>
            <a:r>
              <a:rPr lang="zh-CN" altLang="en-US" b="1">
                <a:latin typeface="楷体_GB2312" pitchFamily="49" charset="-122"/>
                <a:ea typeface="楷体_GB2312" pitchFamily="49" charset="-122"/>
              </a:rPr>
              <a:t>比例微分控制的特点</a:t>
            </a:r>
          </a:p>
          <a:p>
            <a:pPr algn="just"/>
            <a:r>
              <a:rPr lang="en-US" altLang="zh-CN" b="1">
                <a:latin typeface="楷体_GB2312" pitchFamily="49" charset="-122"/>
                <a:ea typeface="楷体_GB2312" pitchFamily="49" charset="-122"/>
              </a:rPr>
              <a:t>4.4.4  </a:t>
            </a:r>
            <a:r>
              <a:rPr lang="zh-CN" altLang="en-US" b="1">
                <a:latin typeface="楷体_GB2312" pitchFamily="49" charset="-122"/>
                <a:ea typeface="楷体_GB2312" pitchFamily="49" charset="-122"/>
              </a:rPr>
              <a:t>比例积分微分控制的调节规律</a:t>
            </a:r>
          </a:p>
        </p:txBody>
      </p:sp>
    </p:spTree>
  </p:cSld>
  <p:clrMapOvr>
    <a:masterClrMapping/>
  </p:clrMapOvr>
  <p:transition>
    <p:blinds dir="vert"/>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3BD30135-9DE0-4801-998C-2DEC0E6ABA4C}" type="slidenum">
              <a:rPr lang="en-US" altLang="zh-CN"/>
              <a:pPr/>
              <a:t>69</a:t>
            </a:fld>
            <a:endParaRPr lang="en-US" altLang="zh-CN"/>
          </a:p>
        </p:txBody>
      </p:sp>
      <p:sp>
        <p:nvSpPr>
          <p:cNvPr id="285698" name="Rectangle 2"/>
          <p:cNvSpPr>
            <a:spLocks noGrp="1" noRot="1" noChangeArrowheads="1"/>
          </p:cNvSpPr>
          <p:nvPr>
            <p:ph type="body" idx="1"/>
          </p:nvPr>
        </p:nvSpPr>
        <p:spPr>
          <a:xfrm>
            <a:off x="755650" y="1773238"/>
            <a:ext cx="7772400" cy="5084762"/>
          </a:xfrm>
        </p:spPr>
        <p:txBody>
          <a:bodyPr/>
          <a:lstStyle/>
          <a:p>
            <a:r>
              <a:rPr lang="zh-CN" altLang="en-US" b="1">
                <a:latin typeface="楷体_GB2312" pitchFamily="49" charset="-122"/>
                <a:ea typeface="楷体_GB2312" pitchFamily="49" charset="-122"/>
              </a:rPr>
              <a:t>调节器的输出</a:t>
            </a:r>
            <a:r>
              <a:rPr lang="en-US" altLang="zh-CN" b="1" i="1">
                <a:latin typeface="楷体_GB2312" pitchFamily="49" charset="-122"/>
                <a:ea typeface="楷体_GB2312" pitchFamily="49" charset="-122"/>
              </a:rPr>
              <a:t>u</a:t>
            </a:r>
            <a:r>
              <a:rPr lang="zh-CN" altLang="en-US" b="1">
                <a:latin typeface="楷体_GB2312" pitchFamily="49" charset="-122"/>
                <a:ea typeface="楷体_GB2312" pitchFamily="49" charset="-122"/>
              </a:rPr>
              <a:t>与被调量或其偏差</a:t>
            </a:r>
            <a:r>
              <a:rPr lang="en-US" altLang="zh-CN" b="1" i="1">
                <a:latin typeface="楷体_GB2312" pitchFamily="49" charset="-122"/>
                <a:ea typeface="楷体_GB2312" pitchFamily="49" charset="-122"/>
              </a:rPr>
              <a:t>e</a:t>
            </a:r>
            <a:r>
              <a:rPr lang="zh-CN" altLang="en-US" b="1">
                <a:latin typeface="楷体_GB2312" pitchFamily="49" charset="-122"/>
                <a:ea typeface="楷体_GB2312" pitchFamily="49" charset="-122"/>
              </a:rPr>
              <a:t>对于时间的导数成正比，即</a:t>
            </a:r>
          </a:p>
        </p:txBody>
      </p:sp>
      <p:sp>
        <p:nvSpPr>
          <p:cNvPr id="285699" name="Rectangle 3"/>
          <p:cNvSpPr>
            <a:spLocks noChangeArrowheads="1"/>
          </p:cNvSpPr>
          <p:nvPr/>
        </p:nvSpPr>
        <p:spPr bwMode="auto">
          <a:xfrm>
            <a:off x="0" y="3243263"/>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285700" name="Object 4"/>
          <p:cNvGraphicFramePr>
            <a:graphicFrameLocks noChangeAspect="1"/>
          </p:cNvGraphicFramePr>
          <p:nvPr/>
        </p:nvGraphicFramePr>
        <p:xfrm>
          <a:off x="2700338" y="3284538"/>
          <a:ext cx="2989262" cy="750887"/>
        </p:xfrm>
        <a:graphic>
          <a:graphicData uri="http://schemas.openxmlformats.org/presentationml/2006/ole">
            <mc:AlternateContent xmlns:mc="http://schemas.openxmlformats.org/markup-compatibility/2006">
              <mc:Choice xmlns:v="urn:schemas-microsoft-com:vml" Requires="v">
                <p:oleObj spid="_x0000_s285704" name="公式" r:id="rId3" imgW="1257120" imgH="393480" progId="Equation.3">
                  <p:embed/>
                </p:oleObj>
              </mc:Choice>
              <mc:Fallback>
                <p:oleObj name="公式" r:id="rId3" imgW="1257120" imgH="3934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3284538"/>
                        <a:ext cx="2989262" cy="750887"/>
                      </a:xfrm>
                      <a:prstGeom prst="rect">
                        <a:avLst/>
                      </a:prstGeom>
                      <a:solidFill>
                        <a:srgbClr val="00FFFF"/>
                      </a:solidFill>
                    </p:spPr>
                  </p:pic>
                </p:oleObj>
              </mc:Fallback>
            </mc:AlternateContent>
          </a:graphicData>
        </a:graphic>
      </p:graphicFrame>
      <p:sp>
        <p:nvSpPr>
          <p:cNvPr id="285701" name="Text Box 5"/>
          <p:cNvSpPr txBox="1">
            <a:spLocks noChangeArrowheads="1"/>
          </p:cNvSpPr>
          <p:nvPr/>
        </p:nvSpPr>
        <p:spPr bwMode="auto">
          <a:xfrm>
            <a:off x="1692275" y="4781550"/>
            <a:ext cx="518477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sz="2800" b="1">
                <a:latin typeface="楷体_GB2312" pitchFamily="49" charset="-122"/>
                <a:ea typeface="楷体_GB2312" pitchFamily="49" charset="-122"/>
              </a:rPr>
              <a:t>式中，</a:t>
            </a:r>
            <a:r>
              <a:rPr lang="en-US" altLang="zh-CN" sz="2800" b="1">
                <a:latin typeface="楷体_GB2312" pitchFamily="49" charset="-122"/>
                <a:ea typeface="楷体_GB2312" pitchFamily="49" charset="-122"/>
              </a:rPr>
              <a:t>S</a:t>
            </a:r>
            <a:r>
              <a:rPr lang="en-US" altLang="zh-CN" sz="2800" b="1" baseline="-25000">
                <a:latin typeface="楷体_GB2312" pitchFamily="49" charset="-122"/>
                <a:ea typeface="楷体_GB2312" pitchFamily="49" charset="-122"/>
              </a:rPr>
              <a:t>2 </a:t>
            </a:r>
            <a:r>
              <a:rPr lang="en-US" altLang="zh-CN" sz="2800" b="1">
                <a:latin typeface="Times New Roman"/>
                <a:ea typeface="楷体_GB2312" pitchFamily="49" charset="-122"/>
              </a:rPr>
              <a:t>——</a:t>
            </a:r>
            <a:r>
              <a:rPr lang="en-US" altLang="zh-CN" sz="2800" b="1">
                <a:latin typeface="楷体_GB2312" pitchFamily="49" charset="-122"/>
                <a:ea typeface="楷体_GB2312" pitchFamily="49" charset="-122"/>
              </a:rPr>
              <a:t> </a:t>
            </a:r>
            <a:r>
              <a:rPr lang="zh-CN" altLang="en-US" sz="2800" b="1">
                <a:latin typeface="楷体_GB2312" pitchFamily="49" charset="-122"/>
                <a:ea typeface="楷体_GB2312" pitchFamily="49" charset="-122"/>
              </a:rPr>
              <a:t>微分时间。</a:t>
            </a:r>
          </a:p>
        </p:txBody>
      </p:sp>
      <p:sp>
        <p:nvSpPr>
          <p:cNvPr id="285703" name="Rectangle 7"/>
          <p:cNvSpPr>
            <a:spLocks noChangeArrowheads="1"/>
          </p:cNvSpPr>
          <p:nvPr/>
        </p:nvSpPr>
        <p:spPr bwMode="auto">
          <a:xfrm>
            <a:off x="1763713" y="333375"/>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9C138B64-A7FD-4838-8E8F-009E2E4B665A}" type="slidenum">
              <a:rPr lang="en-US" altLang="zh-CN"/>
              <a:pPr/>
              <a:t>7</a:t>
            </a:fld>
            <a:endParaRPr lang="en-US" altLang="zh-CN"/>
          </a:p>
        </p:txBody>
      </p:sp>
      <p:sp>
        <p:nvSpPr>
          <p:cNvPr id="12290" name="Rectangle 2"/>
          <p:cNvSpPr>
            <a:spLocks noGrp="1" noRot="1" noChangeArrowheads="1"/>
          </p:cNvSpPr>
          <p:nvPr>
            <p:ph type="title"/>
          </p:nvPr>
        </p:nvSpPr>
        <p:spPr>
          <a:xfrm>
            <a:off x="250825" y="836613"/>
            <a:ext cx="8540750" cy="1143000"/>
          </a:xfrm>
        </p:spPr>
        <p:txBody>
          <a:bodyPr/>
          <a:lstStyle/>
          <a:p>
            <a:pPr algn="l"/>
            <a:r>
              <a:rPr lang="en-US" altLang="zh-CN" sz="3200">
                <a:solidFill>
                  <a:schemeClr val="tx1"/>
                </a:solidFill>
              </a:rPr>
              <a:t>       </a:t>
            </a:r>
            <a:r>
              <a:rPr lang="zh-CN" altLang="en-US" sz="3200" b="1">
                <a:solidFill>
                  <a:schemeClr val="tx1"/>
                </a:solidFill>
                <a:latin typeface="楷体_GB2312" pitchFamily="49" charset="-122"/>
                <a:ea typeface="楷体_GB2312" pitchFamily="49" charset="-122"/>
              </a:rPr>
              <a:t>在过程控制中，绝大部分都采用 </a:t>
            </a:r>
            <a:r>
              <a:rPr lang="en-US" altLang="zh-CN" sz="3200" b="1">
                <a:solidFill>
                  <a:schemeClr val="tx1"/>
                </a:solidFill>
                <a:latin typeface="楷体_GB2312" pitchFamily="49" charset="-122"/>
                <a:ea typeface="楷体_GB2312" pitchFamily="49" charset="-122"/>
              </a:rPr>
              <a:t>PID</a:t>
            </a:r>
            <a:r>
              <a:rPr lang="zh-CN" altLang="en-US" sz="3200" b="1">
                <a:solidFill>
                  <a:schemeClr val="tx1"/>
                </a:solidFill>
                <a:latin typeface="楷体_GB2312" pitchFamily="49" charset="-122"/>
                <a:ea typeface="楷体_GB2312" pitchFamily="49" charset="-122"/>
              </a:rPr>
              <a:t>控制。例外的情况有两种。</a:t>
            </a:r>
            <a:endParaRPr lang="zh-CN" altLang="en-US" b="1">
              <a:solidFill>
                <a:schemeClr val="tx1"/>
              </a:solidFill>
              <a:latin typeface="楷体_GB2312" pitchFamily="49" charset="-122"/>
              <a:ea typeface="楷体_GB2312" pitchFamily="49" charset="-122"/>
            </a:endParaRPr>
          </a:p>
        </p:txBody>
      </p:sp>
      <p:sp>
        <p:nvSpPr>
          <p:cNvPr id="12291" name="Rectangle 3"/>
          <p:cNvSpPr>
            <a:spLocks noGrp="1" noRot="1" noChangeArrowheads="1"/>
          </p:cNvSpPr>
          <p:nvPr>
            <p:ph type="body" idx="1"/>
          </p:nvPr>
        </p:nvSpPr>
        <p:spPr>
          <a:xfrm>
            <a:off x="323850" y="2060575"/>
            <a:ext cx="8540750" cy="4498975"/>
          </a:xfrm>
        </p:spPr>
        <p:txBody>
          <a:bodyPr/>
          <a:lstStyle/>
          <a:p>
            <a:r>
              <a:rPr lang="zh-CN" altLang="en-US" b="1">
                <a:latin typeface="楷体_GB2312" pitchFamily="49" charset="-122"/>
                <a:ea typeface="楷体_GB2312" pitchFamily="49" charset="-122"/>
              </a:rPr>
              <a:t>一种是被控对象易于控制而控制要求又不高的，可以采用更简单的开关控制方式。</a:t>
            </a:r>
          </a:p>
          <a:p>
            <a:r>
              <a:rPr lang="zh-CN" altLang="en-US" b="1">
                <a:latin typeface="楷体_GB2312" pitchFamily="49" charset="-122"/>
                <a:ea typeface="楷体_GB2312" pitchFamily="49" charset="-122"/>
              </a:rPr>
              <a:t>另一种是被控对象特别难以控制而控制要求又特别高的情况，这时如果 </a:t>
            </a:r>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控制难以达到生产要求就要考虑采用更先进的控制方法。</a:t>
            </a:r>
          </a:p>
        </p:txBody>
      </p:sp>
      <p:sp>
        <p:nvSpPr>
          <p:cNvPr id="86020" name="Rectangle 1028"/>
          <p:cNvSpPr>
            <a:spLocks noChangeArrowheads="1"/>
          </p:cNvSpPr>
          <p:nvPr/>
        </p:nvSpPr>
        <p:spPr bwMode="auto">
          <a:xfrm>
            <a:off x="611188" y="0"/>
            <a:ext cx="777240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ctr"/>
            <a:r>
              <a:rPr lang="en-US" altLang="zh-CN" sz="3600" b="1">
                <a:solidFill>
                  <a:schemeClr val="folHlink"/>
                </a:solidFill>
                <a:latin typeface="楷体_GB2312" pitchFamily="49" charset="-122"/>
                <a:ea typeface="楷体_GB2312" pitchFamily="49" charset="-122"/>
              </a:rPr>
              <a:t>4.l  PID</a:t>
            </a:r>
            <a:r>
              <a:rPr lang="zh-CN" altLang="en-US" sz="3600" b="1">
                <a:solidFill>
                  <a:schemeClr val="folHlink"/>
                </a:solidFill>
                <a:latin typeface="楷体_GB2312" pitchFamily="49" charset="-122"/>
                <a:ea typeface="楷体_GB2312" pitchFamily="49" charset="-122"/>
              </a:rPr>
              <a:t>控制的特点</a:t>
            </a:r>
          </a:p>
        </p:txBody>
      </p:sp>
    </p:spTree>
  </p:cSld>
  <p:clrMapOvr>
    <a:masterClrMapping/>
  </p:clrMapOvr>
  <p:transition>
    <p:blinds dir="vert"/>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41E357C4-489A-4CB4-8809-FF8618A7AF6C}" type="slidenum">
              <a:rPr lang="en-US" altLang="zh-CN"/>
              <a:pPr/>
              <a:t>70</a:t>
            </a:fld>
            <a:endParaRPr lang="en-US" altLang="zh-CN"/>
          </a:p>
        </p:txBody>
      </p:sp>
      <p:sp>
        <p:nvSpPr>
          <p:cNvPr id="286722" name="Rectangle 2"/>
          <p:cNvSpPr>
            <a:spLocks noGrp="1" noRot="1" noChangeArrowheads="1"/>
          </p:cNvSpPr>
          <p:nvPr>
            <p:ph type="body" idx="1"/>
          </p:nvPr>
        </p:nvSpPr>
        <p:spPr>
          <a:xfrm>
            <a:off x="976313" y="1557338"/>
            <a:ext cx="7772400" cy="4751387"/>
          </a:xfrm>
        </p:spPr>
        <p:txBody>
          <a:bodyPr/>
          <a:lstStyle/>
          <a:p>
            <a:r>
              <a:rPr lang="en-US" altLang="zh-CN" b="1">
                <a:latin typeface="楷体_GB2312" pitchFamily="49" charset="-122"/>
                <a:ea typeface="楷体_GB2312" pitchFamily="49" charset="-122"/>
              </a:rPr>
              <a:t>D</a:t>
            </a:r>
            <a:r>
              <a:rPr lang="zh-CN" altLang="en-US" b="1">
                <a:latin typeface="楷体_GB2312" pitchFamily="49" charset="-122"/>
                <a:ea typeface="楷体_GB2312" pitchFamily="49" charset="-122"/>
              </a:rPr>
              <a:t>调节的阶跃响应</a:t>
            </a:r>
          </a:p>
        </p:txBody>
      </p:sp>
      <p:graphicFrame>
        <p:nvGraphicFramePr>
          <p:cNvPr id="286723" name="Object 3"/>
          <p:cNvGraphicFramePr>
            <a:graphicFrameLocks noChangeAspect="1"/>
          </p:cNvGraphicFramePr>
          <p:nvPr/>
        </p:nvGraphicFramePr>
        <p:xfrm>
          <a:off x="1343025" y="2563813"/>
          <a:ext cx="2871788" cy="2643187"/>
        </p:xfrm>
        <a:graphic>
          <a:graphicData uri="http://schemas.openxmlformats.org/presentationml/2006/ole">
            <mc:AlternateContent xmlns:mc="http://schemas.openxmlformats.org/markup-compatibility/2006">
              <mc:Choice xmlns:v="urn:schemas-microsoft-com:vml" Requires="v">
                <p:oleObj spid="_x0000_s286728" name="Visio" r:id="rId3" imgW="1793748" imgH="1647749" progId="Visio.Drawing.11">
                  <p:embed/>
                </p:oleObj>
              </mc:Choice>
              <mc:Fallback>
                <p:oleObj name="Visio" r:id="rId3" imgW="1793748" imgH="1647749"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025" y="2563813"/>
                        <a:ext cx="2871788" cy="2643187"/>
                      </a:xfrm>
                      <a:prstGeom prst="rect">
                        <a:avLst/>
                      </a:prstGeom>
                      <a:solidFill>
                        <a:schemeClr val="bg1"/>
                      </a:solidFill>
                    </p:spPr>
                  </p:pic>
                </p:oleObj>
              </mc:Fallback>
            </mc:AlternateContent>
          </a:graphicData>
        </a:graphic>
      </p:graphicFrame>
      <p:sp>
        <p:nvSpPr>
          <p:cNvPr id="286724" name="Rectangle 4"/>
          <p:cNvSpPr>
            <a:spLocks noChangeArrowheads="1"/>
          </p:cNvSpPr>
          <p:nvPr/>
        </p:nvSpPr>
        <p:spPr bwMode="auto">
          <a:xfrm>
            <a:off x="4367213" y="2492375"/>
            <a:ext cx="4249737" cy="272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400" b="1">
                <a:solidFill>
                  <a:srgbClr val="FF3300"/>
                </a:solidFill>
                <a:latin typeface="楷体_GB2312" pitchFamily="49" charset="-122"/>
                <a:ea typeface="楷体_GB2312" pitchFamily="49" charset="-122"/>
              </a:rPr>
              <a:t>微分调节的思想：</a:t>
            </a:r>
          </a:p>
          <a:p>
            <a:pPr>
              <a:lnSpc>
                <a:spcPct val="120000"/>
              </a:lnSpc>
              <a:spcBef>
                <a:spcPct val="20000"/>
              </a:spcBef>
            </a:pPr>
            <a:r>
              <a:rPr lang="zh-CN" altLang="en-US" sz="2400" b="1">
                <a:latin typeface="楷体_GB2312" pitchFamily="49" charset="-122"/>
                <a:ea typeface="楷体_GB2312" pitchFamily="49" charset="-122"/>
              </a:rPr>
              <a:t>微分调节只与偏差的变化成比例，偏差变化越剧烈，由微分调节器给出的控制作用越大，从而及时地抑制偏差的增长，提高系统的稳定性。</a:t>
            </a:r>
          </a:p>
        </p:txBody>
      </p:sp>
      <p:sp>
        <p:nvSpPr>
          <p:cNvPr id="286726" name="Rectangle 6"/>
          <p:cNvSpPr>
            <a:spLocks noChangeArrowheads="1"/>
          </p:cNvSpPr>
          <p:nvPr/>
        </p:nvSpPr>
        <p:spPr bwMode="auto">
          <a:xfrm>
            <a:off x="1692275"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
        <p:nvSpPr>
          <p:cNvPr id="286727" name="Text Box 7"/>
          <p:cNvSpPr txBox="1">
            <a:spLocks noChangeArrowheads="1"/>
          </p:cNvSpPr>
          <p:nvPr/>
        </p:nvSpPr>
        <p:spPr bwMode="auto">
          <a:xfrm>
            <a:off x="1116013" y="5359400"/>
            <a:ext cx="34559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a:latin typeface="楷体_GB2312" pitchFamily="49" charset="-122"/>
                <a:ea typeface="楷体_GB2312" pitchFamily="49" charset="-122"/>
              </a:rPr>
              <a:t>理想</a:t>
            </a:r>
            <a:r>
              <a:rPr lang="en-US" altLang="zh-CN" sz="2000" b="1">
                <a:latin typeface="楷体_GB2312" pitchFamily="49" charset="-122"/>
                <a:ea typeface="楷体_GB2312" pitchFamily="49" charset="-122"/>
              </a:rPr>
              <a:t>D</a:t>
            </a:r>
            <a:r>
              <a:rPr lang="zh-CN" altLang="en-US" sz="2000" b="1">
                <a:latin typeface="楷体_GB2312" pitchFamily="49" charset="-122"/>
                <a:ea typeface="楷体_GB2312" pitchFamily="49" charset="-122"/>
              </a:rPr>
              <a:t>调节器的阶跃响应曲线</a:t>
            </a:r>
          </a:p>
        </p:txBody>
      </p:sp>
    </p:spTree>
  </p:cSld>
  <p:clrMapOvr>
    <a:masterClrMapping/>
  </p:clrMapOvr>
  <p:transition>
    <p:blinds dir="vert"/>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6"/>
          <p:cNvSpPr>
            <a:spLocks noGrp="1"/>
          </p:cNvSpPr>
          <p:nvPr>
            <p:ph type="sldNum" sz="quarter" idx="12"/>
          </p:nvPr>
        </p:nvSpPr>
        <p:spPr/>
        <p:txBody>
          <a:bodyPr/>
          <a:lstStyle/>
          <a:p>
            <a:fld id="{896BD187-9DF9-4873-B352-4E1F89AAEB0C}" type="slidenum">
              <a:rPr lang="en-US" altLang="zh-CN"/>
              <a:pPr/>
              <a:t>71</a:t>
            </a:fld>
            <a:endParaRPr lang="en-US" altLang="zh-CN"/>
          </a:p>
        </p:txBody>
      </p:sp>
      <p:sp>
        <p:nvSpPr>
          <p:cNvPr id="287746" name="Rectangle 2"/>
          <p:cNvSpPr>
            <a:spLocks noGrp="1" noRot="1" noChangeArrowheads="1"/>
          </p:cNvSpPr>
          <p:nvPr>
            <p:ph type="body" sz="half" idx="1"/>
          </p:nvPr>
        </p:nvSpPr>
        <p:spPr>
          <a:xfrm>
            <a:off x="301625" y="1125538"/>
            <a:ext cx="4991100" cy="4973637"/>
          </a:xfrm>
        </p:spPr>
        <p:txBody>
          <a:bodyPr/>
          <a:lstStyle/>
          <a:p>
            <a:r>
              <a:rPr lang="zh-CN" altLang="en-US" sz="2800" b="1">
                <a:latin typeface="楷体_GB2312" pitchFamily="49" charset="-122"/>
                <a:ea typeface="楷体_GB2312" pitchFamily="49" charset="-122"/>
              </a:rPr>
              <a:t>调节器在</a:t>
            </a:r>
            <a:r>
              <a:rPr lang="en-US" altLang="zh-CN" sz="2800" b="1">
                <a:latin typeface="楷体_GB2312" pitchFamily="49" charset="-122"/>
                <a:ea typeface="楷体_GB2312" pitchFamily="49" charset="-122"/>
              </a:rPr>
              <a:t>t=t</a:t>
            </a:r>
            <a:r>
              <a:rPr lang="en-US" altLang="zh-CN" sz="2800" b="1" baseline="-25000">
                <a:latin typeface="楷体_GB2312" pitchFamily="49" charset="-122"/>
                <a:ea typeface="楷体_GB2312" pitchFamily="49" charset="-122"/>
              </a:rPr>
              <a:t>0</a:t>
            </a:r>
            <a:r>
              <a:rPr lang="zh-CN" altLang="en-US" sz="2800" b="1">
                <a:latin typeface="楷体_GB2312" pitchFamily="49" charset="-122"/>
                <a:ea typeface="楷体_GB2312" pitchFamily="49" charset="-122"/>
              </a:rPr>
              <a:t>时刻，输入阶跃偏差</a:t>
            </a:r>
            <a:r>
              <a:rPr lang="en-US" altLang="zh-CN" sz="2800" b="1" i="1">
                <a:latin typeface="楷体_GB2312" pitchFamily="49" charset="-122"/>
                <a:ea typeface="楷体_GB2312" pitchFamily="49" charset="-122"/>
              </a:rPr>
              <a:t>e</a:t>
            </a:r>
            <a:r>
              <a:rPr lang="zh-CN" altLang="en-US" sz="2800" b="1">
                <a:latin typeface="楷体_GB2312" pitchFamily="49" charset="-122"/>
                <a:ea typeface="楷体_GB2312" pitchFamily="49" charset="-122"/>
              </a:rPr>
              <a:t>，偏差的变化速度为：</a:t>
            </a:r>
          </a:p>
          <a:p>
            <a:endParaRPr lang="zh-CN" altLang="en-US" sz="2800" b="1">
              <a:latin typeface="楷体_GB2312" pitchFamily="49" charset="-122"/>
              <a:ea typeface="楷体_GB2312" pitchFamily="49" charset="-122"/>
            </a:endParaRPr>
          </a:p>
          <a:p>
            <a:endParaRPr lang="zh-CN" altLang="en-US" sz="2800" b="1"/>
          </a:p>
          <a:p>
            <a:endParaRPr lang="zh-CN" altLang="en-US" sz="2800" b="1"/>
          </a:p>
          <a:p>
            <a:r>
              <a:rPr lang="zh-CN" altLang="en-US" sz="2800" b="1">
                <a:ea typeface="楷体_GB2312" pitchFamily="49" charset="-122"/>
              </a:rPr>
              <a:t>之后，调节器的输出立即又回到零，理想的微分调节特性曲线为一垂直直线。</a:t>
            </a:r>
          </a:p>
          <a:p>
            <a:endParaRPr lang="zh-CN" altLang="en-US" sz="2800" b="1">
              <a:latin typeface="楷体_GB2312" pitchFamily="49" charset="-122"/>
              <a:ea typeface="楷体_GB2312" pitchFamily="49" charset="-122"/>
            </a:endParaRPr>
          </a:p>
          <a:p>
            <a:endParaRPr lang="en-US" altLang="zh-CN" sz="2400" b="1"/>
          </a:p>
        </p:txBody>
      </p:sp>
      <p:graphicFrame>
        <p:nvGraphicFramePr>
          <p:cNvPr id="287747" name="Object 3"/>
          <p:cNvGraphicFramePr>
            <a:graphicFrameLocks noChangeAspect="1"/>
          </p:cNvGraphicFramePr>
          <p:nvPr/>
        </p:nvGraphicFramePr>
        <p:xfrm>
          <a:off x="1619250" y="2852738"/>
          <a:ext cx="2089150" cy="936625"/>
        </p:xfrm>
        <a:graphic>
          <a:graphicData uri="http://schemas.openxmlformats.org/presentationml/2006/ole">
            <mc:AlternateContent xmlns:mc="http://schemas.openxmlformats.org/markup-compatibility/2006">
              <mc:Choice xmlns:v="urn:schemas-microsoft-com:vml" Requires="v">
                <p:oleObj spid="_x0000_s287755" name="公式" r:id="rId3" imgW="495000" imgH="393480" progId="Equation.3">
                  <p:embed/>
                </p:oleObj>
              </mc:Choice>
              <mc:Fallback>
                <p:oleObj name="公式" r:id="rId3" imgW="495000" imgH="39348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2852738"/>
                        <a:ext cx="2089150" cy="936625"/>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7750" name="Rectangle 6"/>
          <p:cNvSpPr>
            <a:spLocks noChangeArrowheads="1"/>
          </p:cNvSpPr>
          <p:nvPr/>
        </p:nvSpPr>
        <p:spPr bwMode="auto">
          <a:xfrm>
            <a:off x="1619250"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graphicFrame>
        <p:nvGraphicFramePr>
          <p:cNvPr id="287751" name="Object 7"/>
          <p:cNvGraphicFramePr>
            <a:graphicFrameLocks noChangeAspect="1"/>
          </p:cNvGraphicFramePr>
          <p:nvPr>
            <p:ph sz="half" idx="2"/>
          </p:nvPr>
        </p:nvGraphicFramePr>
        <p:xfrm>
          <a:off x="6227763" y="1773238"/>
          <a:ext cx="1944687" cy="2160587"/>
        </p:xfrm>
        <a:graphic>
          <a:graphicData uri="http://schemas.openxmlformats.org/presentationml/2006/ole">
            <mc:AlternateContent xmlns:mc="http://schemas.openxmlformats.org/markup-compatibility/2006">
              <mc:Choice xmlns:v="urn:schemas-microsoft-com:vml" Requires="v">
                <p:oleObj spid="_x0000_s287756" name="Visio" r:id="rId5" imgW="1793748" imgH="1647749" progId="Visio.Drawing.11">
                  <p:embed/>
                </p:oleObj>
              </mc:Choice>
              <mc:Fallback>
                <p:oleObj name="Visio" r:id="rId5" imgW="1793748" imgH="1647749" progId="Visio.Drawing.11">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7763" y="1773238"/>
                        <a:ext cx="1944687" cy="2160587"/>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7754" name="Text Box 10"/>
          <p:cNvSpPr txBox="1">
            <a:spLocks noChangeArrowheads="1"/>
          </p:cNvSpPr>
          <p:nvPr/>
        </p:nvSpPr>
        <p:spPr bwMode="auto">
          <a:xfrm>
            <a:off x="5508625" y="4149725"/>
            <a:ext cx="34559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a:latin typeface="楷体_GB2312" pitchFamily="49" charset="-122"/>
                <a:ea typeface="楷体_GB2312" pitchFamily="49" charset="-122"/>
              </a:rPr>
              <a:t>理想</a:t>
            </a:r>
            <a:r>
              <a:rPr lang="en-US" altLang="zh-CN" sz="2000" b="1">
                <a:latin typeface="楷体_GB2312" pitchFamily="49" charset="-122"/>
                <a:ea typeface="楷体_GB2312" pitchFamily="49" charset="-122"/>
              </a:rPr>
              <a:t>D</a:t>
            </a:r>
            <a:r>
              <a:rPr lang="zh-CN" altLang="en-US" sz="2000" b="1">
                <a:latin typeface="楷体_GB2312" pitchFamily="49" charset="-122"/>
                <a:ea typeface="楷体_GB2312" pitchFamily="49" charset="-122"/>
              </a:rPr>
              <a:t>调节器的阶跃响应曲线</a:t>
            </a:r>
          </a:p>
        </p:txBody>
      </p:sp>
    </p:spTree>
  </p:cSld>
  <p:clrMapOvr>
    <a:masterClrMapping/>
  </p:clrMapOvr>
  <p:transition>
    <p:blinds dir="vert"/>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B927F6B6-75D4-4CEB-9E06-D5B102B9901F}" type="slidenum">
              <a:rPr lang="en-US" altLang="zh-CN"/>
              <a:pPr/>
              <a:t>72</a:t>
            </a:fld>
            <a:endParaRPr lang="en-US" altLang="zh-CN"/>
          </a:p>
        </p:txBody>
      </p:sp>
      <p:sp>
        <p:nvSpPr>
          <p:cNvPr id="288770" name="Rectangle 2"/>
          <p:cNvSpPr>
            <a:spLocks noGrp="1" noRot="1" noChangeArrowheads="1"/>
          </p:cNvSpPr>
          <p:nvPr>
            <p:ph type="body" idx="1"/>
          </p:nvPr>
        </p:nvSpPr>
        <p:spPr>
          <a:xfrm>
            <a:off x="1046163" y="1196975"/>
            <a:ext cx="7340600" cy="4103688"/>
          </a:xfrm>
        </p:spPr>
        <p:txBody>
          <a:bodyPr/>
          <a:lstStyle/>
          <a:p>
            <a:pPr>
              <a:lnSpc>
                <a:spcPct val="120000"/>
              </a:lnSpc>
            </a:pPr>
            <a:r>
              <a:rPr lang="zh-CN" altLang="en-US" sz="2800" b="1">
                <a:latin typeface="楷体_GB2312" pitchFamily="49" charset="-122"/>
                <a:ea typeface="楷体_GB2312" pitchFamily="49" charset="-122"/>
              </a:rPr>
              <a:t>如加热炉温度自动调节</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当温度低于给定值时</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则煤气阀门应开大</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这是比例调节作用</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但同时发现</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温度降低的速度很快</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说明出现了较大的扰动</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则下一时刻的偏差将会更大</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因此应预先采取措施</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即</a:t>
            </a:r>
            <a:r>
              <a:rPr lang="zh-CN" altLang="en-US" sz="2800" b="1">
                <a:solidFill>
                  <a:srgbClr val="FF3300"/>
                </a:solidFill>
                <a:latin typeface="楷体_GB2312" pitchFamily="49" charset="-122"/>
                <a:ea typeface="楷体_GB2312" pitchFamily="49" charset="-122"/>
              </a:rPr>
              <a:t>提前动作</a:t>
            </a:r>
            <a:r>
              <a:rPr lang="en-US" altLang="zh-CN" sz="2800" b="1">
                <a:solidFill>
                  <a:srgbClr val="FF3300"/>
                </a:solidFill>
                <a:latin typeface="楷体_GB2312" pitchFamily="49" charset="-122"/>
                <a:ea typeface="楷体_GB2312" pitchFamily="49" charset="-122"/>
              </a:rPr>
              <a:t>,</a:t>
            </a:r>
            <a:r>
              <a:rPr lang="zh-CN" altLang="en-US" sz="2800" b="1">
                <a:latin typeface="楷体_GB2312" pitchFamily="49" charset="-122"/>
                <a:ea typeface="楷体_GB2312" pitchFamily="49" charset="-122"/>
              </a:rPr>
              <a:t>把煤气阀门的开度开得更大一些</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这叫</a:t>
            </a:r>
            <a:r>
              <a:rPr lang="zh-CN" altLang="en-US" sz="2800" b="1">
                <a:solidFill>
                  <a:srgbClr val="FF3300"/>
                </a:solidFill>
                <a:latin typeface="楷体_GB2312" pitchFamily="49" charset="-122"/>
                <a:ea typeface="楷体_GB2312" pitchFamily="49" charset="-122"/>
              </a:rPr>
              <a:t>超前作用。</a:t>
            </a:r>
          </a:p>
        </p:txBody>
      </p:sp>
      <p:sp>
        <p:nvSpPr>
          <p:cNvPr id="288773" name="Rectangle 5"/>
          <p:cNvSpPr>
            <a:spLocks noChangeArrowheads="1"/>
          </p:cNvSpPr>
          <p:nvPr/>
        </p:nvSpPr>
        <p:spPr bwMode="auto">
          <a:xfrm>
            <a:off x="1619250"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4F824A66-9BB8-40A0-9E27-48F33EA22DD7}" type="slidenum">
              <a:rPr lang="en-US" altLang="zh-CN"/>
              <a:pPr/>
              <a:t>73</a:t>
            </a:fld>
            <a:endParaRPr lang="en-US" altLang="zh-CN"/>
          </a:p>
        </p:txBody>
      </p:sp>
      <p:sp>
        <p:nvSpPr>
          <p:cNvPr id="289794" name="Rectangle 2"/>
          <p:cNvSpPr>
            <a:spLocks noGrp="1" noChangeArrowheads="1"/>
          </p:cNvSpPr>
          <p:nvPr>
            <p:ph type="body" idx="1"/>
          </p:nvPr>
        </p:nvSpPr>
        <p:spPr>
          <a:xfrm>
            <a:off x="611188" y="765175"/>
            <a:ext cx="7993062" cy="5543550"/>
          </a:xfrm>
          <a:noFill/>
          <a:ln/>
        </p:spPr>
        <p:txBody>
          <a:bodyPr lIns="92075" tIns="46038" rIns="92075" bIns="46038"/>
          <a:lstStyle/>
          <a:p>
            <a:pPr>
              <a:buFont typeface="Wingdings 2" pitchFamily="18" charset="2"/>
              <a:buNone/>
            </a:pPr>
            <a:r>
              <a:rPr lang="zh-CN" altLang="en-US" b="1">
                <a:solidFill>
                  <a:srgbClr val="FF3300"/>
                </a:solidFill>
                <a:latin typeface="楷体_GB2312" pitchFamily="49" charset="-122"/>
                <a:ea typeface="楷体_GB2312" pitchFamily="49" charset="-122"/>
              </a:rPr>
              <a:t>微分调节的特点</a:t>
            </a:r>
          </a:p>
          <a:p>
            <a:r>
              <a:rPr lang="en-US" altLang="zh-CN" sz="2800" b="1">
                <a:latin typeface="楷体_GB2312" pitchFamily="49" charset="-122"/>
                <a:ea typeface="楷体_GB2312" pitchFamily="49" charset="-122"/>
              </a:rPr>
              <a:t>P</a:t>
            </a:r>
            <a:r>
              <a:rPr lang="zh-CN" altLang="en-US" sz="2800" b="1">
                <a:latin typeface="楷体_GB2312" pitchFamily="49" charset="-122"/>
                <a:ea typeface="楷体_GB2312" pitchFamily="49" charset="-122"/>
              </a:rPr>
              <a:t>和</a:t>
            </a:r>
            <a:r>
              <a:rPr lang="en-US" altLang="zh-CN" sz="2800" b="1">
                <a:latin typeface="楷体_GB2312" pitchFamily="49" charset="-122"/>
                <a:ea typeface="楷体_GB2312" pitchFamily="49" charset="-122"/>
              </a:rPr>
              <a:t>I</a:t>
            </a:r>
            <a:r>
              <a:rPr lang="zh-CN" altLang="en-US" sz="2800" b="1">
                <a:latin typeface="楷体_GB2312" pitchFamily="49" charset="-122"/>
                <a:ea typeface="楷体_GB2312" pitchFamily="49" charset="-122"/>
              </a:rPr>
              <a:t>是根据已经形成的被调参数与给定值之偏差而动作</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即</a:t>
            </a:r>
            <a:r>
              <a:rPr lang="zh-CN" altLang="en-US" sz="2800" b="1">
                <a:solidFill>
                  <a:srgbClr val="FF3300"/>
                </a:solidFill>
                <a:latin typeface="楷体_GB2312" pitchFamily="49" charset="-122"/>
                <a:ea typeface="楷体_GB2312" pitchFamily="49" charset="-122"/>
              </a:rPr>
              <a:t>偏差的方向和大小</a:t>
            </a:r>
            <a:r>
              <a:rPr lang="zh-CN" altLang="en-US" sz="2800" b="1">
                <a:latin typeface="楷体_GB2312" pitchFamily="49" charset="-122"/>
                <a:ea typeface="楷体_GB2312" pitchFamily="49" charset="-122"/>
              </a:rPr>
              <a:t>进行调节</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a:t>
            </a:r>
          </a:p>
          <a:p>
            <a:r>
              <a:rPr lang="zh-CN" altLang="en-US" sz="2800" b="1">
                <a:latin typeface="楷体_GB2312" pitchFamily="49" charset="-122"/>
                <a:ea typeface="楷体_GB2312" pitchFamily="49" charset="-122"/>
              </a:rPr>
              <a:t>微分调节是根据偏差信号的微分</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即</a:t>
            </a:r>
            <a:r>
              <a:rPr lang="zh-CN" altLang="en-US" sz="2800" b="1">
                <a:solidFill>
                  <a:srgbClr val="FF3300"/>
                </a:solidFill>
                <a:latin typeface="楷体_GB2312" pitchFamily="49" charset="-122"/>
                <a:ea typeface="楷体_GB2312" pitchFamily="49" charset="-122"/>
              </a:rPr>
              <a:t>偏差变化的速度</a:t>
            </a:r>
            <a:r>
              <a:rPr lang="zh-CN" altLang="en-US" sz="2800" b="1">
                <a:latin typeface="楷体_GB2312" pitchFamily="49" charset="-122"/>
                <a:ea typeface="楷体_GB2312" pitchFamily="49" charset="-122"/>
              </a:rPr>
              <a:t>而动作的。</a:t>
            </a:r>
          </a:p>
          <a:p>
            <a:pPr lvl="1"/>
            <a:r>
              <a:rPr lang="zh-CN" altLang="en-US" sz="2400" b="1">
                <a:latin typeface="楷体_GB2312" pitchFamily="49" charset="-122"/>
                <a:ea typeface="楷体_GB2312" pitchFamily="49" charset="-122"/>
              </a:rPr>
              <a:t>只要偏差一露头</a:t>
            </a:r>
            <a:r>
              <a:rPr lang="en-US" altLang="zh-CN" sz="2400" b="1">
                <a:latin typeface="楷体_GB2312" pitchFamily="49" charset="-122"/>
                <a:ea typeface="楷体_GB2312" pitchFamily="49" charset="-122"/>
              </a:rPr>
              <a:t>,</a:t>
            </a:r>
            <a:r>
              <a:rPr lang="zh-CN" altLang="en-US" sz="2400" b="1">
                <a:latin typeface="楷体_GB2312" pitchFamily="49" charset="-122"/>
                <a:ea typeface="楷体_GB2312" pitchFamily="49" charset="-122"/>
              </a:rPr>
              <a:t>调节器就立即动作，以求更好的调节效果</a:t>
            </a:r>
          </a:p>
          <a:p>
            <a:pPr lvl="1"/>
            <a:r>
              <a:rPr lang="zh-CN" altLang="en-US" sz="2400" b="1">
                <a:latin typeface="楷体_GB2312" pitchFamily="49" charset="-122"/>
                <a:ea typeface="楷体_GB2312" pitchFamily="49" charset="-122"/>
              </a:rPr>
              <a:t>偏差没有变化</a:t>
            </a:r>
            <a:r>
              <a:rPr lang="en-US" altLang="zh-CN" sz="2400" b="1">
                <a:latin typeface="楷体_GB2312" pitchFamily="49" charset="-122"/>
                <a:ea typeface="楷体_GB2312" pitchFamily="49" charset="-122"/>
              </a:rPr>
              <a:t>,</a:t>
            </a:r>
            <a:r>
              <a:rPr lang="zh-CN" altLang="en-US" sz="2400" b="1">
                <a:latin typeface="楷体_GB2312" pitchFamily="49" charset="-122"/>
                <a:ea typeface="楷体_GB2312" pitchFamily="49" charset="-122"/>
              </a:rPr>
              <a:t>微分调节不起作用。</a:t>
            </a:r>
          </a:p>
          <a:p>
            <a:r>
              <a:rPr lang="zh-CN" altLang="en-US" sz="2800" b="1">
                <a:latin typeface="楷体_GB2312" pitchFamily="49" charset="-122"/>
                <a:ea typeface="楷体_GB2312" pitchFamily="49" charset="-122"/>
              </a:rPr>
              <a:t>微分调节主要用于克服调节对象有较大的</a:t>
            </a:r>
            <a:r>
              <a:rPr lang="zh-CN" altLang="en-US" sz="2800" b="1">
                <a:solidFill>
                  <a:srgbClr val="FF3300"/>
                </a:solidFill>
                <a:latin typeface="楷体_GB2312" pitchFamily="49" charset="-122"/>
                <a:ea typeface="楷体_GB2312" pitchFamily="49" charset="-122"/>
              </a:rPr>
              <a:t>传递滞后和容量滞后</a:t>
            </a:r>
            <a:r>
              <a:rPr lang="zh-CN" altLang="en-US" sz="2800" b="1">
                <a:latin typeface="楷体_GB2312" pitchFamily="49" charset="-122"/>
                <a:ea typeface="楷体_GB2312" pitchFamily="49" charset="-122"/>
              </a:rPr>
              <a:t>。</a:t>
            </a:r>
          </a:p>
        </p:txBody>
      </p:sp>
      <p:sp>
        <p:nvSpPr>
          <p:cNvPr id="289796" name="Rectangle 4"/>
          <p:cNvSpPr>
            <a:spLocks noChangeArrowheads="1"/>
          </p:cNvSpPr>
          <p:nvPr/>
        </p:nvSpPr>
        <p:spPr bwMode="auto">
          <a:xfrm>
            <a:off x="1763713"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03A086A0-E31F-4DF2-85BD-FE2970614938}" type="slidenum">
              <a:rPr lang="en-US" altLang="zh-CN"/>
              <a:pPr/>
              <a:t>74</a:t>
            </a:fld>
            <a:endParaRPr lang="en-US" altLang="zh-CN"/>
          </a:p>
        </p:txBody>
      </p:sp>
      <p:sp>
        <p:nvSpPr>
          <p:cNvPr id="290818" name="Rectangle 2"/>
          <p:cNvSpPr>
            <a:spLocks noChangeArrowheads="1"/>
          </p:cNvSpPr>
          <p:nvPr>
            <p:ph type="body" idx="1"/>
          </p:nvPr>
        </p:nvSpPr>
        <p:spPr>
          <a:xfrm rot="10800000" flipV="1">
            <a:off x="968375" y="620713"/>
            <a:ext cx="7340600" cy="5229225"/>
          </a:xfrm>
          <a:noFill/>
          <a:ln/>
        </p:spPr>
        <p:txBody>
          <a:bodyPr lIns="92075" tIns="46038" rIns="92075" bIns="46038"/>
          <a:lstStyle/>
          <a:p>
            <a:pPr marL="427038" indent="-427038"/>
            <a:r>
              <a:rPr lang="zh-CN" altLang="en-US" b="1">
                <a:solidFill>
                  <a:srgbClr val="FF3300"/>
                </a:solidFill>
                <a:latin typeface="楷体_GB2312" pitchFamily="49" charset="-122"/>
                <a:ea typeface="楷体_GB2312" pitchFamily="49" charset="-122"/>
              </a:rPr>
              <a:t>注意：</a:t>
            </a:r>
          </a:p>
          <a:p>
            <a:pPr marL="427038" indent="-427038">
              <a:buFont typeface="Monotype Sorts" pitchFamily="2" charset="2"/>
              <a:buAutoNum type="arabicPeriod"/>
            </a:pPr>
            <a:r>
              <a:rPr lang="zh-CN" altLang="en-US" b="1">
                <a:latin typeface="楷体_GB2312" pitchFamily="49" charset="-122"/>
                <a:ea typeface="楷体_GB2312" pitchFamily="49" charset="-122"/>
              </a:rPr>
              <a:t>微分调节不能消除余差。</a:t>
            </a:r>
          </a:p>
          <a:p>
            <a:pPr marL="971550" lvl="1" indent="-365125">
              <a:buFont typeface="Monotype Sorts" pitchFamily="2" charset="2"/>
              <a:buNone/>
            </a:pPr>
            <a:r>
              <a:rPr lang="zh-CN" altLang="en-US" b="1">
                <a:latin typeface="楷体_GB2312" pitchFamily="49" charset="-122"/>
                <a:ea typeface="楷体_GB2312" pitchFamily="49" charset="-122"/>
              </a:rPr>
              <a:t>∵微分调节只对偏差的变化做出反应，而与偏差的大小无关。</a:t>
            </a:r>
          </a:p>
          <a:p>
            <a:pPr marL="427038" indent="-427038">
              <a:buFont typeface="Monotype Sorts" pitchFamily="2" charset="2"/>
              <a:buAutoNum type="arabicPeriod"/>
            </a:pPr>
            <a:r>
              <a:rPr lang="zh-CN" altLang="en-US" b="1">
                <a:latin typeface="楷体_GB2312" pitchFamily="49" charset="-122"/>
                <a:ea typeface="楷体_GB2312" pitchFamily="49" charset="-122"/>
              </a:rPr>
              <a:t>单纯的微分调节器也是不能工作的。</a:t>
            </a:r>
          </a:p>
          <a:p>
            <a:pPr marL="971550" lvl="1" indent="-365125">
              <a:buFont typeface="Monotype Sorts" pitchFamily="2" charset="2"/>
              <a:buNone/>
            </a:pPr>
            <a:r>
              <a:rPr lang="zh-CN" altLang="en-US" b="1">
                <a:latin typeface="楷体_GB2312" pitchFamily="49" charset="-122"/>
                <a:ea typeface="楷体_GB2312" pitchFamily="49" charset="-122"/>
              </a:rPr>
              <a:t> ∵实际的调节器都有一定的失灵区，若调节误差的变化速度缓慢，以至于调节器不能察觉，纯微分调节器将不会动作，此时调节误差会不断累积却得不到校正。</a:t>
            </a:r>
            <a:endParaRPr lang="zh-CN" altLang="en-US" b="1">
              <a:solidFill>
                <a:srgbClr val="00FFFF"/>
              </a:solidFill>
              <a:latin typeface="楷体_GB2312" pitchFamily="49" charset="-122"/>
              <a:ea typeface="楷体_GB2312" pitchFamily="49" charset="-122"/>
            </a:endParaRPr>
          </a:p>
        </p:txBody>
      </p:sp>
      <p:sp>
        <p:nvSpPr>
          <p:cNvPr id="290820" name="Rectangle 4"/>
          <p:cNvSpPr>
            <a:spLocks noChangeArrowheads="1"/>
          </p:cNvSpPr>
          <p:nvPr/>
        </p:nvSpPr>
        <p:spPr bwMode="auto">
          <a:xfrm>
            <a:off x="1692275"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14AFA1BD-AC59-48E5-B79A-70D708D4F5FE}" type="slidenum">
              <a:rPr lang="en-US" altLang="zh-CN"/>
              <a:pPr/>
              <a:t>75</a:t>
            </a:fld>
            <a:endParaRPr lang="en-US" altLang="zh-CN"/>
          </a:p>
        </p:txBody>
      </p:sp>
      <p:sp>
        <p:nvSpPr>
          <p:cNvPr id="291842" name="Rectangle 2"/>
          <p:cNvSpPr>
            <a:spLocks noGrp="1" noRot="1" noChangeArrowheads="1"/>
          </p:cNvSpPr>
          <p:nvPr>
            <p:ph type="body" idx="1"/>
          </p:nvPr>
        </p:nvSpPr>
        <p:spPr>
          <a:xfrm>
            <a:off x="755650" y="1557338"/>
            <a:ext cx="8388350" cy="4484687"/>
          </a:xfrm>
        </p:spPr>
        <p:txBody>
          <a:bodyPr/>
          <a:lstStyle/>
          <a:p>
            <a:pPr algn="just"/>
            <a:r>
              <a:rPr lang="en-US" altLang="zh-CN" b="1">
                <a:latin typeface="楷体_GB2312" pitchFamily="49" charset="-122"/>
                <a:ea typeface="楷体_GB2312" pitchFamily="49" charset="-122"/>
              </a:rPr>
              <a:t>PID</a:t>
            </a:r>
            <a:r>
              <a:rPr lang="zh-CN" altLang="en-US" b="1">
                <a:latin typeface="楷体_GB2312" pitchFamily="49" charset="-122"/>
                <a:ea typeface="楷体_GB2312" pitchFamily="49" charset="-122"/>
              </a:rPr>
              <a:t>是比例、积分、微分的缩写</a:t>
            </a:r>
          </a:p>
          <a:p>
            <a:pPr algn="just">
              <a:buFont typeface="Wingdings 2" pitchFamily="18" charset="2"/>
              <a:buNone/>
            </a:pPr>
            <a:r>
              <a:rPr lang="zh-CN" altLang="en-US" b="1">
                <a:solidFill>
                  <a:srgbClr val="000000"/>
                </a:solidFill>
                <a:latin typeface="楷体_GB2312" pitchFamily="49" charset="-122"/>
                <a:ea typeface="楷体_GB2312" pitchFamily="49" charset="-122"/>
              </a:rPr>
              <a:t>  </a:t>
            </a:r>
            <a:r>
              <a:rPr lang="zh-CN" altLang="en-US" b="1">
                <a:latin typeface="楷体_GB2312" pitchFamily="49" charset="-122"/>
                <a:ea typeface="楷体_GB2312" pitchFamily="49" charset="-122"/>
              </a:rPr>
              <a:t>  </a:t>
            </a:r>
            <a:r>
              <a:rPr lang="en-US" altLang="zh-CN" b="1">
                <a:latin typeface="楷体_GB2312" pitchFamily="49" charset="-122"/>
                <a:ea typeface="楷体_GB2312" pitchFamily="49" charset="-122"/>
              </a:rPr>
              <a:t>Proportional-Integral-Differential</a:t>
            </a:r>
          </a:p>
          <a:p>
            <a:r>
              <a:rPr lang="zh-CN" altLang="en-US" b="1">
                <a:latin typeface="楷体_GB2312" pitchFamily="49" charset="-122"/>
                <a:ea typeface="楷体_GB2312" pitchFamily="49" charset="-122"/>
              </a:rPr>
              <a:t>比例作用的输出与偏差大小成正比；</a:t>
            </a:r>
          </a:p>
          <a:p>
            <a:r>
              <a:rPr lang="zh-CN" altLang="en-US" b="1">
                <a:latin typeface="楷体_GB2312" pitchFamily="49" charset="-122"/>
                <a:ea typeface="楷体_GB2312" pitchFamily="49" charset="-122"/>
              </a:rPr>
              <a:t>积分作用的输出变化速度与偏差成正比；</a:t>
            </a:r>
          </a:p>
          <a:p>
            <a:r>
              <a:rPr lang="zh-CN" altLang="en-US" b="1">
                <a:latin typeface="楷体_GB2312" pitchFamily="49" charset="-122"/>
                <a:ea typeface="楷体_GB2312" pitchFamily="49" charset="-122"/>
              </a:rPr>
              <a:t>微分作用的输出与偏差变化速度成正比。</a:t>
            </a:r>
          </a:p>
          <a:p>
            <a:endParaRPr lang="en-US" altLang="zh-CN" b="1">
              <a:latin typeface="楷体_GB2312" pitchFamily="49" charset="-122"/>
              <a:ea typeface="楷体_GB2312" pitchFamily="49" charset="-122"/>
            </a:endParaRPr>
          </a:p>
        </p:txBody>
      </p:sp>
      <p:sp>
        <p:nvSpPr>
          <p:cNvPr id="291844" name="Rectangle 4"/>
          <p:cNvSpPr>
            <a:spLocks noChangeArrowheads="1"/>
          </p:cNvSpPr>
          <p:nvPr/>
        </p:nvSpPr>
        <p:spPr bwMode="auto">
          <a:xfrm>
            <a:off x="1619250"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D2AC28F3-1E02-4090-BBEA-85DB794446D5}" type="slidenum">
              <a:rPr lang="en-US" altLang="zh-CN"/>
              <a:pPr/>
              <a:t>76</a:t>
            </a:fld>
            <a:endParaRPr lang="en-US" altLang="zh-CN"/>
          </a:p>
        </p:txBody>
      </p:sp>
      <p:sp>
        <p:nvSpPr>
          <p:cNvPr id="292866" name="Rectangle 2"/>
          <p:cNvSpPr>
            <a:spLocks noGrp="1" noRot="1" noChangeArrowheads="1"/>
          </p:cNvSpPr>
          <p:nvPr>
            <p:ph type="body" idx="1"/>
          </p:nvPr>
        </p:nvSpPr>
        <p:spPr/>
        <p:txBody>
          <a:bodyPr/>
          <a:lstStyle/>
          <a:p>
            <a:pPr algn="just"/>
            <a:r>
              <a:rPr lang="zh-CN" altLang="en-US" b="1">
                <a:solidFill>
                  <a:schemeClr val="folHlink"/>
                </a:solidFill>
                <a:ea typeface="楷体_GB2312" pitchFamily="49" charset="-122"/>
              </a:rPr>
              <a:t>比例调节作用</a:t>
            </a:r>
            <a:r>
              <a:rPr lang="zh-CN" altLang="en-US" b="1">
                <a:ea typeface="楷体_GB2312" pitchFamily="49" charset="-122"/>
              </a:rPr>
              <a:t>：是按比例反应系统的偏差，系统一旦出现了偏差，比例调节立即产生调节作用用以减少偏差。</a:t>
            </a:r>
          </a:p>
          <a:p>
            <a:pPr algn="just"/>
            <a:r>
              <a:rPr lang="zh-CN" altLang="en-US" b="1">
                <a:ea typeface="楷体_GB2312" pitchFamily="49" charset="-122"/>
              </a:rPr>
              <a:t>比例作用大，可以加快调节，减少误差</a:t>
            </a:r>
          </a:p>
          <a:p>
            <a:pPr algn="just"/>
            <a:r>
              <a:rPr lang="zh-CN" altLang="en-US" b="1">
                <a:ea typeface="楷体_GB2312" pitchFamily="49" charset="-122"/>
              </a:rPr>
              <a:t>但是过大的比例，使系统的稳定性下降，甚至造成系统的不稳定。</a:t>
            </a:r>
          </a:p>
        </p:txBody>
      </p:sp>
      <p:sp>
        <p:nvSpPr>
          <p:cNvPr id="292868" name="Rectangle 4"/>
          <p:cNvSpPr>
            <a:spLocks noChangeArrowheads="1"/>
          </p:cNvSpPr>
          <p:nvPr/>
        </p:nvSpPr>
        <p:spPr bwMode="auto">
          <a:xfrm>
            <a:off x="1619250"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灯片编号占位符 4"/>
          <p:cNvSpPr>
            <a:spLocks noGrp="1"/>
          </p:cNvSpPr>
          <p:nvPr>
            <p:ph type="sldNum" sz="quarter" idx="12"/>
          </p:nvPr>
        </p:nvSpPr>
        <p:spPr/>
        <p:txBody>
          <a:bodyPr/>
          <a:lstStyle/>
          <a:p>
            <a:fld id="{AAEEFD9D-C316-440E-9715-C0D3C47BA2C8}" type="slidenum">
              <a:rPr lang="en-US" altLang="zh-CN"/>
              <a:pPr/>
              <a:t>77</a:t>
            </a:fld>
            <a:endParaRPr lang="en-US" altLang="zh-CN"/>
          </a:p>
        </p:txBody>
      </p:sp>
      <p:graphicFrame>
        <p:nvGraphicFramePr>
          <p:cNvPr id="293890" name="Object 2"/>
          <p:cNvGraphicFramePr>
            <a:graphicFrameLocks noChangeAspect="1"/>
          </p:cNvGraphicFramePr>
          <p:nvPr>
            <p:ph/>
          </p:nvPr>
        </p:nvGraphicFramePr>
        <p:xfrm>
          <a:off x="1258888" y="765175"/>
          <a:ext cx="2605087" cy="939800"/>
        </p:xfrm>
        <a:graphic>
          <a:graphicData uri="http://schemas.openxmlformats.org/presentationml/2006/ole">
            <mc:AlternateContent xmlns:mc="http://schemas.openxmlformats.org/markup-compatibility/2006">
              <mc:Choice xmlns:v="urn:schemas-microsoft-com:vml" Requires="v">
                <p:oleObj spid="_x0000_s293900" name="Equation" r:id="rId3" imgW="1155600" imgH="444240" progId="Equation.DSMT4">
                  <p:embed/>
                </p:oleObj>
              </mc:Choice>
              <mc:Fallback>
                <p:oleObj name="Equation" r:id="rId3" imgW="1155600" imgH="44424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8888" y="765175"/>
                        <a:ext cx="2605087" cy="939800"/>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9389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1773238"/>
            <a:ext cx="7056437" cy="4319587"/>
          </a:xfrm>
          <a:prstGeom prst="rect">
            <a:avLst/>
          </a:prstGeom>
          <a:solidFill>
            <a:srgbClr val="808080"/>
          </a:solid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93892" name="Object 4"/>
          <p:cNvGraphicFramePr>
            <a:graphicFrameLocks noChangeAspect="1"/>
          </p:cNvGraphicFramePr>
          <p:nvPr/>
        </p:nvGraphicFramePr>
        <p:xfrm>
          <a:off x="4643438" y="765175"/>
          <a:ext cx="2197100" cy="966788"/>
        </p:xfrm>
        <a:graphic>
          <a:graphicData uri="http://schemas.openxmlformats.org/presentationml/2006/ole">
            <mc:AlternateContent xmlns:mc="http://schemas.openxmlformats.org/markup-compatibility/2006">
              <mc:Choice xmlns:v="urn:schemas-microsoft-com:vml" Requires="v">
                <p:oleObj spid="_x0000_s293901" name="Equation" r:id="rId6" imgW="952200" imgH="419040" progId="Equation.DSMT4">
                  <p:embed/>
                </p:oleObj>
              </mc:Choice>
              <mc:Fallback>
                <p:oleObj name="Equation" r:id="rId6" imgW="952200" imgH="41904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3438" y="765175"/>
                        <a:ext cx="2197100" cy="966788"/>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3893" name="Rectangle 5"/>
          <p:cNvSpPr>
            <a:spLocks noChangeArrowheads="1"/>
          </p:cNvSpPr>
          <p:nvPr/>
        </p:nvSpPr>
        <p:spPr bwMode="auto">
          <a:xfrm>
            <a:off x="1754188" y="6021388"/>
            <a:ext cx="5240337" cy="45720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en-US" altLang="zh-CN" sz="2400">
                <a:latin typeface="Times New Roman" pitchFamily="18" charset="0"/>
              </a:rPr>
              <a:t> </a:t>
            </a:r>
            <a:r>
              <a:rPr lang="zh-CN" altLang="en-US" sz="2400" b="1">
                <a:latin typeface="楷体_GB2312" pitchFamily="49" charset="-122"/>
                <a:ea typeface="楷体_GB2312" pitchFamily="49" charset="-122"/>
              </a:rPr>
              <a:t>比例调节</a:t>
            </a:r>
            <a:r>
              <a:rPr lang="en-US" altLang="zh-CN" sz="2400" b="1">
                <a:latin typeface="楷体_GB2312" pitchFamily="49" charset="-122"/>
                <a:ea typeface="楷体_GB2312" pitchFamily="49" charset="-122"/>
              </a:rPr>
              <a:t>Kp</a:t>
            </a:r>
            <a:r>
              <a:rPr lang="zh-CN" altLang="en-US" sz="2400" b="1">
                <a:latin typeface="楷体_GB2312" pitchFamily="49" charset="-122"/>
                <a:ea typeface="楷体_GB2312" pitchFamily="49" charset="-122"/>
              </a:rPr>
              <a:t>的变化对控制效果的影响</a:t>
            </a:r>
            <a:r>
              <a:rPr lang="zh-CN" altLang="en-US" sz="2400">
                <a:latin typeface="Times New Roman" pitchFamily="18" charset="0"/>
              </a:rPr>
              <a:t> </a:t>
            </a:r>
          </a:p>
        </p:txBody>
      </p:sp>
      <p:sp>
        <p:nvSpPr>
          <p:cNvPr id="293895" name="Rectangle 7"/>
          <p:cNvSpPr>
            <a:spLocks noChangeArrowheads="1"/>
          </p:cNvSpPr>
          <p:nvPr/>
        </p:nvSpPr>
        <p:spPr bwMode="auto">
          <a:xfrm>
            <a:off x="1619250"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
        <p:nvSpPr>
          <p:cNvPr id="293896" name="Text Box 8"/>
          <p:cNvSpPr txBox="1">
            <a:spLocks noChangeArrowheads="1"/>
          </p:cNvSpPr>
          <p:nvPr/>
        </p:nvSpPr>
        <p:spPr bwMode="auto">
          <a:xfrm>
            <a:off x="6372225" y="2349500"/>
            <a:ext cx="12239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000" b="1"/>
              <a:t>Kp=0.2</a:t>
            </a:r>
          </a:p>
        </p:txBody>
      </p:sp>
      <p:sp>
        <p:nvSpPr>
          <p:cNvPr id="293897" name="Text Box 9"/>
          <p:cNvSpPr txBox="1">
            <a:spLocks noChangeArrowheads="1"/>
          </p:cNvSpPr>
          <p:nvPr/>
        </p:nvSpPr>
        <p:spPr bwMode="auto">
          <a:xfrm>
            <a:off x="6372225" y="2565400"/>
            <a:ext cx="12239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000" b="1"/>
              <a:t>Kp=1</a:t>
            </a:r>
          </a:p>
        </p:txBody>
      </p:sp>
      <p:sp>
        <p:nvSpPr>
          <p:cNvPr id="293898" name="Text Box 10"/>
          <p:cNvSpPr txBox="1">
            <a:spLocks noChangeArrowheads="1"/>
          </p:cNvSpPr>
          <p:nvPr/>
        </p:nvSpPr>
        <p:spPr bwMode="auto">
          <a:xfrm>
            <a:off x="6372225" y="2781300"/>
            <a:ext cx="12239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000" b="1"/>
              <a:t>Kp=10</a:t>
            </a:r>
          </a:p>
        </p:txBody>
      </p:sp>
      <p:sp>
        <p:nvSpPr>
          <p:cNvPr id="293899" name="Text Box 11"/>
          <p:cNvSpPr txBox="1">
            <a:spLocks noChangeArrowheads="1"/>
          </p:cNvSpPr>
          <p:nvPr/>
        </p:nvSpPr>
        <p:spPr bwMode="auto">
          <a:xfrm>
            <a:off x="6372225" y="2997200"/>
            <a:ext cx="12239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000" b="1"/>
              <a:t>Kp=100</a:t>
            </a:r>
          </a:p>
        </p:txBody>
      </p:sp>
    </p:spTree>
  </p:cSld>
  <p:clrMapOvr>
    <a:masterClrMapping/>
  </p:clrMapOvr>
  <p:transition>
    <p:blinds dir="vert"/>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9AB3DBB3-B27B-415D-A98C-A2F8DBDD0DD4}" type="slidenum">
              <a:rPr lang="en-US" altLang="zh-CN"/>
              <a:pPr/>
              <a:t>78</a:t>
            </a:fld>
            <a:endParaRPr lang="en-US" altLang="zh-CN"/>
          </a:p>
        </p:txBody>
      </p:sp>
      <p:sp>
        <p:nvSpPr>
          <p:cNvPr id="294914" name="Rectangle 2"/>
          <p:cNvSpPr>
            <a:spLocks noGrp="1" noRot="1" noChangeArrowheads="1"/>
          </p:cNvSpPr>
          <p:nvPr>
            <p:ph type="body" idx="1"/>
          </p:nvPr>
        </p:nvSpPr>
        <p:spPr>
          <a:xfrm>
            <a:off x="685800" y="620713"/>
            <a:ext cx="7772400" cy="5475287"/>
          </a:xfrm>
        </p:spPr>
        <p:txBody>
          <a:bodyPr/>
          <a:lstStyle/>
          <a:p>
            <a:pPr algn="just"/>
            <a:r>
              <a:rPr lang="zh-CN" altLang="en-US" sz="2800" b="1">
                <a:solidFill>
                  <a:schemeClr val="folHlink"/>
                </a:solidFill>
                <a:latin typeface="楷体_GB2312" pitchFamily="49" charset="-122"/>
                <a:ea typeface="楷体_GB2312" pitchFamily="49" charset="-122"/>
              </a:rPr>
              <a:t>积分调节作用</a:t>
            </a:r>
            <a:r>
              <a:rPr lang="zh-CN" altLang="en-US" sz="2800" b="1">
                <a:solidFill>
                  <a:schemeClr val="accent1"/>
                </a:solidFill>
                <a:latin typeface="楷体_GB2312" pitchFamily="49" charset="-122"/>
                <a:ea typeface="楷体_GB2312" pitchFamily="49" charset="-122"/>
              </a:rPr>
              <a:t>：</a:t>
            </a:r>
            <a:r>
              <a:rPr lang="zh-CN" altLang="en-US" sz="2800" b="1">
                <a:latin typeface="楷体_GB2312" pitchFamily="49" charset="-122"/>
                <a:ea typeface="楷体_GB2312" pitchFamily="49" charset="-122"/>
              </a:rPr>
              <a:t>是使系统消除</a:t>
            </a:r>
            <a:r>
              <a:rPr lang="zh-CN" altLang="en-US" sz="2800" b="1">
                <a:solidFill>
                  <a:schemeClr val="hlink"/>
                </a:solidFill>
                <a:latin typeface="楷体_GB2312" pitchFamily="49" charset="-122"/>
                <a:ea typeface="楷体_GB2312" pitchFamily="49" charset="-122"/>
              </a:rPr>
              <a:t>稳态误差</a:t>
            </a:r>
            <a:r>
              <a:rPr lang="zh-CN" altLang="en-US" sz="2800" b="1">
                <a:latin typeface="楷体_GB2312" pitchFamily="49" charset="-122"/>
                <a:ea typeface="楷体_GB2312" pitchFamily="49" charset="-122"/>
              </a:rPr>
              <a:t>，提高无差度。因为有误差，积分调节就进行，直至无差，积分调节停止，积分调节输出一常值。</a:t>
            </a:r>
          </a:p>
          <a:p>
            <a:pPr algn="just"/>
            <a:r>
              <a:rPr lang="zh-CN" altLang="en-US" sz="2800" b="1">
                <a:latin typeface="楷体_GB2312" pitchFamily="49" charset="-122"/>
                <a:ea typeface="楷体_GB2312" pitchFamily="49" charset="-122"/>
              </a:rPr>
              <a:t>积分作用的强弱取决于积分时间常数</a:t>
            </a:r>
            <a:r>
              <a:rPr lang="en-US" altLang="zh-CN" sz="2800" b="1">
                <a:latin typeface="楷体_GB2312" pitchFamily="49" charset="-122"/>
                <a:ea typeface="楷体_GB2312" pitchFamily="49" charset="-122"/>
              </a:rPr>
              <a:t>Ti</a:t>
            </a:r>
            <a:r>
              <a:rPr lang="zh-CN" altLang="en-US" sz="2800" b="1">
                <a:latin typeface="楷体_GB2312" pitchFamily="49" charset="-122"/>
                <a:ea typeface="楷体_GB2312" pitchFamily="49" charset="-122"/>
              </a:rPr>
              <a:t>，</a:t>
            </a:r>
            <a:r>
              <a:rPr lang="en-US" altLang="zh-CN" sz="2800" b="1">
                <a:latin typeface="楷体_GB2312" pitchFamily="49" charset="-122"/>
                <a:ea typeface="楷体_GB2312" pitchFamily="49" charset="-122"/>
              </a:rPr>
              <a:t>Ti</a:t>
            </a:r>
            <a:r>
              <a:rPr lang="zh-CN" altLang="en-US" sz="2800" b="1">
                <a:latin typeface="楷体_GB2312" pitchFamily="49" charset="-122"/>
                <a:ea typeface="楷体_GB2312" pitchFamily="49" charset="-122"/>
              </a:rPr>
              <a:t>越小，积分作用就越强。反之</a:t>
            </a:r>
            <a:r>
              <a:rPr lang="en-US" altLang="zh-CN" sz="2800" b="1">
                <a:latin typeface="楷体_GB2312" pitchFamily="49" charset="-122"/>
                <a:ea typeface="楷体_GB2312" pitchFamily="49" charset="-122"/>
              </a:rPr>
              <a:t>Ti</a:t>
            </a:r>
            <a:r>
              <a:rPr lang="zh-CN" altLang="en-US" sz="2800" b="1">
                <a:latin typeface="楷体_GB2312" pitchFamily="49" charset="-122"/>
                <a:ea typeface="楷体_GB2312" pitchFamily="49" charset="-122"/>
              </a:rPr>
              <a:t>大则积分作用弱。</a:t>
            </a:r>
          </a:p>
          <a:p>
            <a:pPr algn="just"/>
            <a:r>
              <a:rPr lang="zh-CN" altLang="en-US" sz="2800" b="1">
                <a:latin typeface="楷体_GB2312" pitchFamily="49" charset="-122"/>
                <a:ea typeface="楷体_GB2312" pitchFamily="49" charset="-122"/>
              </a:rPr>
              <a:t>加入积分调节可使</a:t>
            </a:r>
            <a:r>
              <a:rPr lang="zh-CN" altLang="en-US" sz="2800" b="1">
                <a:solidFill>
                  <a:schemeClr val="hlink"/>
                </a:solidFill>
                <a:latin typeface="楷体_GB2312" pitchFamily="49" charset="-122"/>
                <a:ea typeface="楷体_GB2312" pitchFamily="49" charset="-122"/>
              </a:rPr>
              <a:t>系统稳定性下降，动态响应变慢。</a:t>
            </a:r>
          </a:p>
          <a:p>
            <a:pPr algn="just"/>
            <a:r>
              <a:rPr lang="zh-CN" altLang="en-US" sz="2800" b="1">
                <a:latin typeface="楷体_GB2312" pitchFamily="49" charset="-122"/>
                <a:ea typeface="楷体_GB2312" pitchFamily="49" charset="-122"/>
              </a:rPr>
              <a:t>积分作用常与另两种调节规律结合，组成</a:t>
            </a:r>
            <a:r>
              <a:rPr lang="en-US" altLang="zh-CN" sz="2800" b="1">
                <a:latin typeface="楷体_GB2312" pitchFamily="49" charset="-122"/>
                <a:ea typeface="楷体_GB2312" pitchFamily="49" charset="-122"/>
              </a:rPr>
              <a:t>PI</a:t>
            </a:r>
            <a:r>
              <a:rPr lang="zh-CN" altLang="en-US" sz="2800" b="1">
                <a:latin typeface="楷体_GB2312" pitchFamily="49" charset="-122"/>
                <a:ea typeface="楷体_GB2312" pitchFamily="49" charset="-122"/>
              </a:rPr>
              <a:t>调节器或</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调节器。</a:t>
            </a:r>
          </a:p>
        </p:txBody>
      </p:sp>
      <p:sp>
        <p:nvSpPr>
          <p:cNvPr id="294916" name="Rectangle 4"/>
          <p:cNvSpPr>
            <a:spLocks noChangeArrowheads="1"/>
          </p:cNvSpPr>
          <p:nvPr/>
        </p:nvSpPr>
        <p:spPr bwMode="auto">
          <a:xfrm>
            <a:off x="1619250"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4"/>
          <p:cNvSpPr>
            <a:spLocks noGrp="1"/>
          </p:cNvSpPr>
          <p:nvPr>
            <p:ph type="sldNum" sz="quarter" idx="12"/>
          </p:nvPr>
        </p:nvSpPr>
        <p:spPr/>
        <p:txBody>
          <a:bodyPr/>
          <a:lstStyle/>
          <a:p>
            <a:fld id="{AC6C30B5-0802-4FCC-A4FA-6EB5C03D8080}" type="slidenum">
              <a:rPr lang="en-US" altLang="zh-CN"/>
              <a:pPr/>
              <a:t>79</a:t>
            </a:fld>
            <a:endParaRPr lang="en-US" altLang="zh-CN"/>
          </a:p>
        </p:txBody>
      </p:sp>
      <p:graphicFrame>
        <p:nvGraphicFramePr>
          <p:cNvPr id="295938" name="Object 2"/>
          <p:cNvGraphicFramePr>
            <a:graphicFrameLocks noChangeAspect="1"/>
          </p:cNvGraphicFramePr>
          <p:nvPr>
            <p:ph/>
          </p:nvPr>
        </p:nvGraphicFramePr>
        <p:xfrm>
          <a:off x="2700338" y="1268413"/>
          <a:ext cx="3248025" cy="774700"/>
        </p:xfrm>
        <a:graphic>
          <a:graphicData uri="http://schemas.openxmlformats.org/presentationml/2006/ole">
            <mc:AlternateContent xmlns:mc="http://schemas.openxmlformats.org/markup-compatibility/2006">
              <mc:Choice xmlns:v="urn:schemas-microsoft-com:vml" Requires="v">
                <p:oleObj spid="_x0000_s295944" name="Equation" r:id="rId3" imgW="1396800" imgH="431640" progId="Equation.DSMT4">
                  <p:embed/>
                </p:oleObj>
              </mc:Choice>
              <mc:Fallback>
                <p:oleObj name="Equation" r:id="rId3" imgW="1396800" imgH="43164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1268413"/>
                        <a:ext cx="3248025" cy="774700"/>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9593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2205038"/>
            <a:ext cx="4321175" cy="3833812"/>
          </a:xfrm>
          <a:prstGeom prst="rect">
            <a:avLst/>
          </a:prstGeom>
          <a:solidFill>
            <a:srgbClr val="808080"/>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9594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9338" y="2133600"/>
            <a:ext cx="4105275" cy="3779838"/>
          </a:xfrm>
          <a:prstGeom prst="rect">
            <a:avLst/>
          </a:prstGeom>
          <a:solidFill>
            <a:srgbClr val="808080"/>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5941" name="Rectangle 5"/>
          <p:cNvSpPr>
            <a:spLocks noChangeArrowheads="1"/>
          </p:cNvSpPr>
          <p:nvPr/>
        </p:nvSpPr>
        <p:spPr bwMode="auto">
          <a:xfrm>
            <a:off x="1846263" y="6021388"/>
            <a:ext cx="5624512" cy="457200"/>
          </a:xfrm>
          <a:prstGeom prst="rect">
            <a:avLst/>
          </a:prstGeom>
          <a:noFill/>
          <a:ln>
            <a:noFill/>
          </a:ln>
          <a:effectLst/>
          <a:extLst>
            <a:ext uri="{909E8E84-426E-40DD-AFC4-6F175D3DCCD1}">
              <a14:hiddenFill xmlns:a14="http://schemas.microsoft.com/office/drawing/2010/main">
                <a:solidFill>
                  <a:srgbClr val="FFFF66"/>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zh-CN" altLang="en-US" sz="2400" b="1">
                <a:latin typeface="楷体_GB2312" pitchFamily="49" charset="-122"/>
                <a:ea typeface="楷体_GB2312" pitchFamily="49" charset="-122"/>
              </a:rPr>
              <a:t>积分调节， </a:t>
            </a:r>
            <a:r>
              <a:rPr lang="en-US" altLang="zh-CN" sz="2400" b="1">
                <a:latin typeface="楷体_GB2312" pitchFamily="49" charset="-122"/>
                <a:ea typeface="楷体_GB2312" pitchFamily="49" charset="-122"/>
              </a:rPr>
              <a:t>Ti</a:t>
            </a:r>
            <a:r>
              <a:rPr lang="zh-CN" altLang="en-US" sz="2400" b="1">
                <a:latin typeface="楷体_GB2312" pitchFamily="49" charset="-122"/>
                <a:ea typeface="楷体_GB2312" pitchFamily="49" charset="-122"/>
              </a:rPr>
              <a:t>的变化对控制效果的影响</a:t>
            </a:r>
            <a:r>
              <a:rPr lang="zh-CN" altLang="en-US" sz="2400">
                <a:latin typeface="Times New Roman" pitchFamily="18" charset="0"/>
              </a:rPr>
              <a:t> </a:t>
            </a:r>
          </a:p>
        </p:txBody>
      </p:sp>
      <p:sp>
        <p:nvSpPr>
          <p:cNvPr id="295943" name="Rectangle 7"/>
          <p:cNvSpPr>
            <a:spLocks noChangeArrowheads="1"/>
          </p:cNvSpPr>
          <p:nvPr/>
        </p:nvSpPr>
        <p:spPr bwMode="auto">
          <a:xfrm>
            <a:off x="1619250"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5BFE7812-6FF9-4B02-80FE-1ACA039642B3}" type="slidenum">
              <a:rPr lang="en-US" altLang="zh-CN"/>
              <a:pPr/>
              <a:t>8</a:t>
            </a:fld>
            <a:endParaRPr lang="en-US" altLang="zh-CN"/>
          </a:p>
        </p:txBody>
      </p:sp>
      <p:sp>
        <p:nvSpPr>
          <p:cNvPr id="20482"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4.2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比例调节</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调节</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20483" name="Rectangle 3"/>
          <p:cNvSpPr>
            <a:spLocks noGrp="1" noRot="1" noChangeArrowheads="1"/>
          </p:cNvSpPr>
          <p:nvPr>
            <p:ph type="body" sz="half" idx="1"/>
          </p:nvPr>
        </p:nvSpPr>
        <p:spPr>
          <a:xfrm>
            <a:off x="395288" y="1701800"/>
            <a:ext cx="7993062" cy="4324350"/>
          </a:xfrm>
        </p:spPr>
        <p:txBody>
          <a:bodyPr/>
          <a:lstStyle/>
          <a:p>
            <a:pPr algn="just"/>
            <a:r>
              <a:rPr lang="en-US" altLang="zh-CN" b="1">
                <a:solidFill>
                  <a:schemeClr val="folHlink"/>
                </a:solidFill>
                <a:latin typeface="楷体_GB2312" pitchFamily="49" charset="-122"/>
                <a:ea typeface="楷体_GB2312" pitchFamily="49" charset="-122"/>
              </a:rPr>
              <a:t>4.2.1 </a:t>
            </a:r>
            <a:r>
              <a:rPr lang="zh-CN" altLang="en-US" b="1">
                <a:solidFill>
                  <a:schemeClr val="folHlink"/>
                </a:solidFill>
                <a:latin typeface="楷体_GB2312" pitchFamily="49" charset="-122"/>
                <a:ea typeface="楷体_GB2312" pitchFamily="49" charset="-122"/>
              </a:rPr>
              <a:t>比例控制的调节规律和比例带</a:t>
            </a:r>
          </a:p>
          <a:p>
            <a:pPr algn="just"/>
            <a:r>
              <a:rPr lang="en-US" altLang="zh-CN" b="1">
                <a:latin typeface="楷体_GB2312" pitchFamily="49" charset="-122"/>
                <a:ea typeface="楷体_GB2312" pitchFamily="49" charset="-122"/>
              </a:rPr>
              <a:t>4.2.2  </a:t>
            </a:r>
            <a:r>
              <a:rPr lang="zh-CN" altLang="en-US" b="1">
                <a:latin typeface="楷体_GB2312" pitchFamily="49" charset="-122"/>
                <a:ea typeface="楷体_GB2312" pitchFamily="49" charset="-122"/>
              </a:rPr>
              <a:t>比例控制的特点</a:t>
            </a:r>
          </a:p>
          <a:p>
            <a:pPr algn="just"/>
            <a:r>
              <a:rPr lang="en-US" altLang="zh-CN" b="1">
                <a:latin typeface="楷体_GB2312" pitchFamily="49" charset="-122"/>
                <a:ea typeface="楷体_GB2312" pitchFamily="49" charset="-122"/>
              </a:rPr>
              <a:t>4.2.3  </a:t>
            </a:r>
            <a:r>
              <a:rPr lang="zh-CN" altLang="en-US" b="1">
                <a:latin typeface="楷体_GB2312" pitchFamily="49" charset="-122"/>
                <a:ea typeface="楷体_GB2312" pitchFamily="49" charset="-122"/>
              </a:rPr>
              <a:t>比例带对控制过程的影响</a:t>
            </a:r>
          </a:p>
        </p:txBody>
      </p:sp>
    </p:spTree>
  </p:cSld>
  <p:clrMapOvr>
    <a:masterClrMapping/>
  </p:clrMapOvr>
  <p:transition>
    <p:blinds dir="vert"/>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351959D-948A-4115-9101-3FAFBA56CF1A}" type="slidenum">
              <a:rPr lang="en-US" altLang="zh-CN"/>
              <a:pPr/>
              <a:t>80</a:t>
            </a:fld>
            <a:endParaRPr lang="en-US" altLang="zh-CN"/>
          </a:p>
        </p:txBody>
      </p:sp>
      <p:sp>
        <p:nvSpPr>
          <p:cNvPr id="296962" name="Rectangle 2"/>
          <p:cNvSpPr>
            <a:spLocks noGrp="1" noRot="1" noChangeArrowheads="1"/>
          </p:cNvSpPr>
          <p:nvPr>
            <p:ph type="body" idx="1"/>
          </p:nvPr>
        </p:nvSpPr>
        <p:spPr>
          <a:xfrm>
            <a:off x="684213" y="908050"/>
            <a:ext cx="7772400" cy="5546725"/>
          </a:xfrm>
        </p:spPr>
        <p:txBody>
          <a:bodyPr/>
          <a:lstStyle/>
          <a:p>
            <a:pPr>
              <a:lnSpc>
                <a:spcPct val="80000"/>
              </a:lnSpc>
            </a:pPr>
            <a:r>
              <a:rPr lang="zh-CN" altLang="en-US" sz="2800" b="1">
                <a:solidFill>
                  <a:schemeClr val="folHlink"/>
                </a:solidFill>
                <a:latin typeface="楷体_GB2312" pitchFamily="49" charset="-122"/>
                <a:ea typeface="楷体_GB2312" pitchFamily="49" charset="-122"/>
              </a:rPr>
              <a:t>微分调节作用</a:t>
            </a:r>
            <a:r>
              <a:rPr lang="zh-CN" altLang="en-US" sz="2800" b="1">
                <a:solidFill>
                  <a:srgbClr val="0000FF"/>
                </a:solidFill>
                <a:latin typeface="楷体_GB2312" pitchFamily="49" charset="-122"/>
                <a:ea typeface="楷体_GB2312" pitchFamily="49" charset="-122"/>
              </a:rPr>
              <a:t>：</a:t>
            </a:r>
            <a:r>
              <a:rPr lang="zh-CN" altLang="en-US" sz="2800" b="1">
                <a:latin typeface="楷体_GB2312" pitchFamily="49" charset="-122"/>
                <a:ea typeface="楷体_GB2312" pitchFamily="49" charset="-122"/>
              </a:rPr>
              <a:t>微分作用反映系统偏差信号的变化率，具有预见性，能预见偏差变化的趋势，因此能产生</a:t>
            </a:r>
            <a:r>
              <a:rPr lang="zh-CN" altLang="en-US" sz="2800" b="1">
                <a:solidFill>
                  <a:schemeClr val="hlink"/>
                </a:solidFill>
                <a:latin typeface="楷体_GB2312" pitchFamily="49" charset="-122"/>
                <a:ea typeface="楷体_GB2312" pitchFamily="49" charset="-122"/>
              </a:rPr>
              <a:t>超前</a:t>
            </a:r>
            <a:r>
              <a:rPr lang="zh-CN" altLang="en-US" sz="2800" b="1">
                <a:latin typeface="楷体_GB2312" pitchFamily="49" charset="-122"/>
                <a:ea typeface="楷体_GB2312" pitchFamily="49" charset="-122"/>
              </a:rPr>
              <a:t>的控制作用，在偏差还没有形成之前，已被微分调节作用消除。因此，可以</a:t>
            </a:r>
            <a:r>
              <a:rPr lang="zh-CN" altLang="en-US" sz="2800" b="1">
                <a:solidFill>
                  <a:schemeClr val="hlink"/>
                </a:solidFill>
                <a:latin typeface="楷体_GB2312" pitchFamily="49" charset="-122"/>
                <a:ea typeface="楷体_GB2312" pitchFamily="49" charset="-122"/>
              </a:rPr>
              <a:t>改善系统的动态性能</a:t>
            </a:r>
            <a:r>
              <a:rPr lang="zh-CN" altLang="en-US" sz="2800" b="1">
                <a:latin typeface="楷体_GB2312" pitchFamily="49" charset="-122"/>
                <a:ea typeface="楷体_GB2312" pitchFamily="49" charset="-122"/>
              </a:rPr>
              <a:t>。</a:t>
            </a:r>
          </a:p>
          <a:p>
            <a:pPr>
              <a:lnSpc>
                <a:spcPct val="80000"/>
              </a:lnSpc>
            </a:pPr>
            <a:r>
              <a:rPr lang="zh-CN" altLang="en-US" sz="2800" b="1">
                <a:latin typeface="楷体_GB2312" pitchFamily="49" charset="-122"/>
                <a:ea typeface="楷体_GB2312" pitchFamily="49" charset="-122"/>
              </a:rPr>
              <a:t>在微分时间选择合适情况下，可以</a:t>
            </a:r>
            <a:r>
              <a:rPr lang="zh-CN" altLang="en-US" sz="2800" b="1">
                <a:solidFill>
                  <a:schemeClr val="hlink"/>
                </a:solidFill>
                <a:latin typeface="楷体_GB2312" pitchFamily="49" charset="-122"/>
                <a:ea typeface="楷体_GB2312" pitchFamily="49" charset="-122"/>
              </a:rPr>
              <a:t>减少超调，减少调节时间。</a:t>
            </a:r>
          </a:p>
          <a:p>
            <a:pPr>
              <a:lnSpc>
                <a:spcPct val="80000"/>
              </a:lnSpc>
            </a:pPr>
            <a:r>
              <a:rPr lang="zh-CN" altLang="en-US" sz="2800" b="1">
                <a:latin typeface="楷体_GB2312" pitchFamily="49" charset="-122"/>
                <a:ea typeface="楷体_GB2312" pitchFamily="49" charset="-122"/>
              </a:rPr>
              <a:t>微分作用对噪声干扰有放大作用，因此过强的微分调节，</a:t>
            </a:r>
            <a:r>
              <a:rPr lang="zh-CN" altLang="en-US" sz="2800" b="1">
                <a:solidFill>
                  <a:schemeClr val="hlink"/>
                </a:solidFill>
                <a:latin typeface="楷体_GB2312" pitchFamily="49" charset="-122"/>
                <a:ea typeface="楷体_GB2312" pitchFamily="49" charset="-122"/>
              </a:rPr>
              <a:t>对系统抗干扰不利</a:t>
            </a:r>
            <a:r>
              <a:rPr lang="zh-CN" altLang="en-US" sz="2800" b="1">
                <a:latin typeface="楷体_GB2312" pitchFamily="49" charset="-122"/>
                <a:ea typeface="楷体_GB2312" pitchFamily="49" charset="-122"/>
              </a:rPr>
              <a:t>。</a:t>
            </a:r>
          </a:p>
          <a:p>
            <a:pPr>
              <a:lnSpc>
                <a:spcPct val="80000"/>
              </a:lnSpc>
            </a:pPr>
            <a:r>
              <a:rPr lang="zh-CN" altLang="en-US" sz="2800" b="1">
                <a:latin typeface="楷体_GB2312" pitchFamily="49" charset="-122"/>
                <a:ea typeface="楷体_GB2312" pitchFamily="49" charset="-122"/>
              </a:rPr>
              <a:t>此外，微分反应的是变化率，而当输入没有变化时，微分作用输出为零。</a:t>
            </a:r>
          </a:p>
          <a:p>
            <a:pPr>
              <a:lnSpc>
                <a:spcPct val="80000"/>
              </a:lnSpc>
            </a:pPr>
            <a:r>
              <a:rPr lang="zh-CN" altLang="en-US" sz="2800" b="1">
                <a:latin typeface="楷体_GB2312" pitchFamily="49" charset="-122"/>
                <a:ea typeface="楷体_GB2312" pitchFamily="49" charset="-122"/>
              </a:rPr>
              <a:t>微分作用不能单独使用，需要与另外两种调节规律相结合，组成</a:t>
            </a:r>
            <a:r>
              <a:rPr lang="en-US" altLang="zh-CN" sz="2800" b="1">
                <a:latin typeface="楷体_GB2312" pitchFamily="49" charset="-122"/>
                <a:ea typeface="楷体_GB2312" pitchFamily="49" charset="-122"/>
              </a:rPr>
              <a:t>PD</a:t>
            </a:r>
            <a:r>
              <a:rPr lang="zh-CN" altLang="en-US" sz="2800" b="1">
                <a:latin typeface="楷体_GB2312" pitchFamily="49" charset="-122"/>
                <a:ea typeface="楷体_GB2312" pitchFamily="49" charset="-122"/>
              </a:rPr>
              <a:t>或</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控制器。</a:t>
            </a:r>
          </a:p>
        </p:txBody>
      </p:sp>
      <p:sp>
        <p:nvSpPr>
          <p:cNvPr id="296964" name="Rectangle 4"/>
          <p:cNvSpPr>
            <a:spLocks noChangeArrowheads="1"/>
          </p:cNvSpPr>
          <p:nvPr/>
        </p:nvSpPr>
        <p:spPr bwMode="auto">
          <a:xfrm>
            <a:off x="1619250"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灯片编号占位符 3"/>
          <p:cNvSpPr>
            <a:spLocks noGrp="1"/>
          </p:cNvSpPr>
          <p:nvPr>
            <p:ph type="sldNum" sz="quarter" idx="12"/>
          </p:nvPr>
        </p:nvSpPr>
        <p:spPr/>
        <p:txBody>
          <a:bodyPr/>
          <a:lstStyle/>
          <a:p>
            <a:fld id="{A9633FF0-E4D7-4040-AF25-D36BE87BEFC2}" type="slidenum">
              <a:rPr lang="en-US" altLang="zh-CN"/>
              <a:pPr/>
              <a:t>81</a:t>
            </a:fld>
            <a:endParaRPr lang="en-US" altLang="zh-CN"/>
          </a:p>
        </p:txBody>
      </p:sp>
      <p:pic>
        <p:nvPicPr>
          <p:cNvPr id="2979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4550" y="1268413"/>
            <a:ext cx="5759450" cy="4319587"/>
          </a:xfrm>
          <a:prstGeom prst="rect">
            <a:avLst/>
          </a:prstGeom>
          <a:solidFill>
            <a:srgbClr val="808080"/>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97987" name="Object 3"/>
          <p:cNvGraphicFramePr>
            <a:graphicFrameLocks noChangeAspect="1"/>
          </p:cNvGraphicFramePr>
          <p:nvPr/>
        </p:nvGraphicFramePr>
        <p:xfrm>
          <a:off x="539750" y="1812925"/>
          <a:ext cx="2286000" cy="777875"/>
        </p:xfrm>
        <a:graphic>
          <a:graphicData uri="http://schemas.openxmlformats.org/presentationml/2006/ole">
            <mc:AlternateContent xmlns:mc="http://schemas.openxmlformats.org/markup-compatibility/2006">
              <mc:Choice xmlns:v="urn:schemas-microsoft-com:vml" Requires="v">
                <p:oleObj spid="_x0000_s297993" name="Equation" r:id="rId4" imgW="1231560" imgH="419040" progId="Equation.DSMT4">
                  <p:embed/>
                </p:oleObj>
              </mc:Choice>
              <mc:Fallback>
                <p:oleObj name="Equation" r:id="rId4" imgW="1231560" imgH="41904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750" y="1812925"/>
                        <a:ext cx="2286000" cy="777875"/>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988" name="Object 4"/>
          <p:cNvGraphicFramePr>
            <a:graphicFrameLocks noChangeAspect="1"/>
          </p:cNvGraphicFramePr>
          <p:nvPr/>
        </p:nvGraphicFramePr>
        <p:xfrm>
          <a:off x="539750" y="2965450"/>
          <a:ext cx="2473325" cy="801688"/>
        </p:xfrm>
        <a:graphic>
          <a:graphicData uri="http://schemas.openxmlformats.org/presentationml/2006/ole">
            <mc:AlternateContent xmlns:mc="http://schemas.openxmlformats.org/markup-compatibility/2006">
              <mc:Choice xmlns:v="urn:schemas-microsoft-com:vml" Requires="v">
                <p:oleObj spid="_x0000_s297994" name="Equation" r:id="rId6" imgW="1333440" imgH="431640" progId="Equation.DSMT4">
                  <p:embed/>
                </p:oleObj>
              </mc:Choice>
              <mc:Fallback>
                <p:oleObj name="Equation" r:id="rId6" imgW="1333440" imgH="43164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2965450"/>
                        <a:ext cx="2473325" cy="801688"/>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7989" name="Object 5"/>
          <p:cNvGraphicFramePr>
            <a:graphicFrameLocks noChangeAspect="1"/>
          </p:cNvGraphicFramePr>
          <p:nvPr/>
        </p:nvGraphicFramePr>
        <p:xfrm>
          <a:off x="323850" y="4292600"/>
          <a:ext cx="3040063" cy="895350"/>
        </p:xfrm>
        <a:graphic>
          <a:graphicData uri="http://schemas.openxmlformats.org/presentationml/2006/ole">
            <mc:AlternateContent xmlns:mc="http://schemas.openxmlformats.org/markup-compatibility/2006">
              <mc:Choice xmlns:v="urn:schemas-microsoft-com:vml" Requires="v">
                <p:oleObj spid="_x0000_s297995" name="Equation" r:id="rId8" imgW="1638000" imgH="482400" progId="Equation.DSMT4">
                  <p:embed/>
                </p:oleObj>
              </mc:Choice>
              <mc:Fallback>
                <p:oleObj name="Equation" r:id="rId8" imgW="1638000" imgH="482400" progId="Equation.DSMT4">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3850" y="4292600"/>
                        <a:ext cx="3040063" cy="895350"/>
                      </a:xfrm>
                      <a:prstGeom prst="rect">
                        <a:avLst/>
                      </a:prstGeom>
                      <a:solidFill>
                        <a:srgbClr val="00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990" name="Rectangle 6"/>
          <p:cNvSpPr>
            <a:spLocks noChangeArrowheads="1"/>
          </p:cNvSpPr>
          <p:nvPr/>
        </p:nvSpPr>
        <p:spPr bwMode="auto">
          <a:xfrm>
            <a:off x="3438525" y="5734050"/>
            <a:ext cx="5470525" cy="457200"/>
          </a:xfrm>
          <a:prstGeom prst="rect">
            <a:avLst/>
          </a:prstGeom>
          <a:solidFill>
            <a:srgbClr val="FFFF66"/>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zh-CN" altLang="en-US" sz="2400" b="1">
                <a:latin typeface="楷体_GB2312" pitchFamily="49" charset="-122"/>
                <a:ea typeface="楷体_GB2312" pitchFamily="49" charset="-122"/>
              </a:rPr>
              <a:t>微分调节，</a:t>
            </a:r>
            <a:r>
              <a:rPr lang="en-US" altLang="zh-CN" sz="2400" b="1">
                <a:latin typeface="楷体_GB2312" pitchFamily="49" charset="-122"/>
                <a:ea typeface="楷体_GB2312" pitchFamily="49" charset="-122"/>
              </a:rPr>
              <a:t>Td</a:t>
            </a:r>
            <a:r>
              <a:rPr lang="zh-CN" altLang="en-US" sz="2400" b="1">
                <a:latin typeface="楷体_GB2312" pitchFamily="49" charset="-122"/>
                <a:ea typeface="楷体_GB2312" pitchFamily="49" charset="-122"/>
              </a:rPr>
              <a:t>的变化对控制效果的影响</a:t>
            </a:r>
            <a:r>
              <a:rPr lang="zh-CN" altLang="en-US" sz="2400">
                <a:latin typeface="Times New Roman" pitchFamily="18" charset="0"/>
              </a:rPr>
              <a:t> </a:t>
            </a:r>
          </a:p>
        </p:txBody>
      </p:sp>
      <p:sp>
        <p:nvSpPr>
          <p:cNvPr id="297992" name="Rectangle 8"/>
          <p:cNvSpPr>
            <a:spLocks noChangeArrowheads="1"/>
          </p:cNvSpPr>
          <p:nvPr/>
        </p:nvSpPr>
        <p:spPr bwMode="auto">
          <a:xfrm>
            <a:off x="1619250" y="0"/>
            <a:ext cx="54006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4.4.1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微分控制的调节规律</a:t>
            </a:r>
          </a:p>
        </p:txBody>
      </p:sp>
    </p:spTree>
  </p:cSld>
  <p:clrMapOvr>
    <a:masterClrMapping/>
  </p:clrMapOvr>
  <p:transition>
    <p:blinds dir="vert"/>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23224E52-F2EF-4C24-94E4-48C2EA1EB053}" type="slidenum">
              <a:rPr lang="en-US" altLang="zh-CN"/>
              <a:pPr/>
              <a:t>82</a:t>
            </a:fld>
            <a:endParaRPr lang="en-US" altLang="zh-CN"/>
          </a:p>
        </p:txBody>
      </p:sp>
      <p:sp>
        <p:nvSpPr>
          <p:cNvPr id="444418"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4.4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比例积分微分控制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444419" name="Rectangle 3"/>
          <p:cNvSpPr>
            <a:spLocks noGrp="1" noRot="1" noChangeArrowheads="1"/>
          </p:cNvSpPr>
          <p:nvPr>
            <p:ph type="body" sz="half" idx="1"/>
          </p:nvPr>
        </p:nvSpPr>
        <p:spPr>
          <a:xfrm>
            <a:off x="395288" y="1701800"/>
            <a:ext cx="8424862" cy="4324350"/>
          </a:xfrm>
        </p:spPr>
        <p:txBody>
          <a:bodyPr/>
          <a:lstStyle/>
          <a:p>
            <a:pPr algn="just"/>
            <a:r>
              <a:rPr lang="en-US" altLang="zh-CN" b="1">
                <a:latin typeface="楷体_GB2312" pitchFamily="49" charset="-122"/>
                <a:ea typeface="楷体_GB2312" pitchFamily="49" charset="-122"/>
              </a:rPr>
              <a:t>4.4.1  </a:t>
            </a:r>
            <a:r>
              <a:rPr lang="zh-CN" altLang="en-US" b="1">
                <a:latin typeface="楷体_GB2312" pitchFamily="49" charset="-122"/>
                <a:ea typeface="楷体_GB2312" pitchFamily="49" charset="-122"/>
              </a:rPr>
              <a:t>微分控制的调节规律</a:t>
            </a:r>
          </a:p>
          <a:p>
            <a:pPr algn="just"/>
            <a:r>
              <a:rPr lang="en-US" altLang="zh-CN" b="1">
                <a:solidFill>
                  <a:schemeClr val="folHlink"/>
                </a:solidFill>
                <a:latin typeface="楷体_GB2312" pitchFamily="49" charset="-122"/>
                <a:ea typeface="楷体_GB2312" pitchFamily="49" charset="-122"/>
              </a:rPr>
              <a:t>4.4.2  </a:t>
            </a:r>
            <a:r>
              <a:rPr lang="zh-CN" altLang="en-US" b="1">
                <a:solidFill>
                  <a:schemeClr val="folHlink"/>
                </a:solidFill>
                <a:latin typeface="楷体_GB2312" pitchFamily="49" charset="-122"/>
                <a:ea typeface="楷体_GB2312" pitchFamily="49" charset="-122"/>
              </a:rPr>
              <a:t>比例微分控制的调节规律</a:t>
            </a:r>
          </a:p>
          <a:p>
            <a:pPr algn="just"/>
            <a:r>
              <a:rPr lang="en-US" altLang="zh-CN" b="1">
                <a:latin typeface="楷体_GB2312" pitchFamily="49" charset="-122"/>
                <a:ea typeface="楷体_GB2312" pitchFamily="49" charset="-122"/>
              </a:rPr>
              <a:t>4.4.3  </a:t>
            </a:r>
            <a:r>
              <a:rPr lang="zh-CN" altLang="en-US" b="1">
                <a:latin typeface="楷体_GB2312" pitchFamily="49" charset="-122"/>
                <a:ea typeface="楷体_GB2312" pitchFamily="49" charset="-122"/>
              </a:rPr>
              <a:t>比例微分控制的特点</a:t>
            </a:r>
          </a:p>
          <a:p>
            <a:pPr algn="just"/>
            <a:r>
              <a:rPr lang="en-US" altLang="zh-CN" b="1">
                <a:latin typeface="楷体_GB2312" pitchFamily="49" charset="-122"/>
                <a:ea typeface="楷体_GB2312" pitchFamily="49" charset="-122"/>
              </a:rPr>
              <a:t>4.4.4  </a:t>
            </a:r>
            <a:r>
              <a:rPr lang="zh-CN" altLang="en-US" b="1">
                <a:latin typeface="楷体_GB2312" pitchFamily="49" charset="-122"/>
                <a:ea typeface="楷体_GB2312" pitchFamily="49" charset="-122"/>
              </a:rPr>
              <a:t>比例积分微分控制的调节规律</a:t>
            </a:r>
          </a:p>
        </p:txBody>
      </p:sp>
    </p:spTree>
  </p:cSld>
  <p:clrMapOvr>
    <a:masterClrMapping/>
  </p:clrMapOvr>
  <p:transition>
    <p:blinds dir="vert"/>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CC81D3EB-75CB-4BE3-B998-AF0122704D86}" type="slidenum">
              <a:rPr lang="en-US" altLang="zh-CN"/>
              <a:pPr/>
              <a:t>83</a:t>
            </a:fld>
            <a:endParaRPr lang="en-US" altLang="zh-CN"/>
          </a:p>
        </p:txBody>
      </p:sp>
      <p:sp>
        <p:nvSpPr>
          <p:cNvPr id="441346" name="Rectangle 2"/>
          <p:cNvSpPr>
            <a:spLocks noGrp="1" noRot="1" noChangeArrowheads="1"/>
          </p:cNvSpPr>
          <p:nvPr>
            <p:ph type="title"/>
          </p:nvPr>
        </p:nvSpPr>
        <p:spPr>
          <a:xfrm>
            <a:off x="301625" y="228600"/>
            <a:ext cx="8540750" cy="608013"/>
          </a:xfrm>
        </p:spPr>
        <p:txBody>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比例微分控制的调节规律</a:t>
            </a:r>
          </a:p>
        </p:txBody>
      </p:sp>
      <p:sp>
        <p:nvSpPr>
          <p:cNvPr id="441347" name="Rectangle 3"/>
          <p:cNvSpPr>
            <a:spLocks noChangeArrowheads="1"/>
          </p:cNvSpPr>
          <p:nvPr>
            <p:ph type="body" idx="1"/>
          </p:nvPr>
        </p:nvSpPr>
        <p:spPr/>
        <p:txBody>
          <a:bodyPr/>
          <a:lstStyle/>
          <a:p>
            <a:r>
              <a:rPr lang="en-US" altLang="zh-CN"/>
              <a:t> </a:t>
            </a:r>
            <a:r>
              <a:rPr lang="en-US" altLang="zh-CN" b="1">
                <a:latin typeface="楷体_GB2312" pitchFamily="49" charset="-122"/>
                <a:ea typeface="楷体_GB2312" pitchFamily="49" charset="-122"/>
              </a:rPr>
              <a:t>PD</a:t>
            </a:r>
            <a:r>
              <a:rPr lang="zh-CN" altLang="en-US" b="1">
                <a:latin typeface="楷体_GB2312" pitchFamily="49" charset="-122"/>
                <a:ea typeface="楷体_GB2312" pitchFamily="49" charset="-122"/>
              </a:rPr>
              <a:t>调节器的动作规律是</a:t>
            </a:r>
          </a:p>
          <a:p>
            <a:endParaRPr lang="zh-CN" altLang="en-US"/>
          </a:p>
          <a:p>
            <a:pPr>
              <a:buFont typeface="Wingdings 2" pitchFamily="18" charset="2"/>
              <a:buNone/>
            </a:pPr>
            <a:r>
              <a:rPr lang="zh-CN" altLang="en-US" sz="2800" b="1">
                <a:latin typeface="楷体_GB2312" pitchFamily="49" charset="-122"/>
                <a:ea typeface="楷体_GB2312" pitchFamily="49" charset="-122"/>
              </a:rPr>
              <a:t>                                （</a:t>
            </a:r>
            <a:r>
              <a:rPr lang="en-US" altLang="zh-CN" sz="2800" b="1">
                <a:latin typeface="楷体_GB2312" pitchFamily="49" charset="-122"/>
                <a:ea typeface="楷体_GB2312" pitchFamily="49" charset="-122"/>
              </a:rPr>
              <a:t>4-12</a:t>
            </a:r>
            <a:r>
              <a:rPr lang="zh-CN" altLang="en-US" sz="2800" b="1">
                <a:latin typeface="楷体_GB2312" pitchFamily="49" charset="-122"/>
                <a:ea typeface="楷体_GB2312" pitchFamily="49" charset="-122"/>
              </a:rPr>
              <a:t>）</a:t>
            </a:r>
          </a:p>
          <a:p>
            <a:r>
              <a:rPr lang="zh-CN" altLang="en-US" b="1">
                <a:ea typeface="楷体_GB2312" pitchFamily="49" charset="-122"/>
              </a:rPr>
              <a:t>或</a:t>
            </a:r>
            <a:endParaRPr lang="zh-CN" altLang="en-US" b="1">
              <a:latin typeface="楷体_GB2312" pitchFamily="49" charset="-122"/>
              <a:ea typeface="楷体_GB2312" pitchFamily="49" charset="-122"/>
            </a:endParaRPr>
          </a:p>
          <a:p>
            <a:endParaRPr lang="zh-CN" altLang="en-US" b="1">
              <a:latin typeface="楷体_GB2312" pitchFamily="49" charset="-122"/>
              <a:ea typeface="楷体_GB2312" pitchFamily="49" charset="-122"/>
            </a:endParaRPr>
          </a:p>
          <a:p>
            <a:r>
              <a:rPr lang="zh-CN" altLang="en-US" b="1">
                <a:latin typeface="楷体_GB2312" pitchFamily="49" charset="-122"/>
                <a:ea typeface="楷体_GB2312" pitchFamily="49" charset="-122"/>
              </a:rPr>
              <a:t>式中，</a:t>
            </a:r>
            <a:r>
              <a:rPr lang="en-US" altLang="zh-CN" b="1">
                <a:latin typeface="楷体_GB2312" pitchFamily="49" charset="-122"/>
                <a:ea typeface="楷体_GB2312" pitchFamily="49" charset="-122"/>
              </a:rPr>
              <a:t>δ</a:t>
            </a:r>
            <a:r>
              <a:rPr lang="zh-CN" altLang="en-US" b="1">
                <a:latin typeface="楷体_GB2312" pitchFamily="49" charset="-122"/>
                <a:ea typeface="楷体_GB2312" pitchFamily="49" charset="-122"/>
              </a:rPr>
              <a:t>为比例带，可视情况取正值或负值；</a:t>
            </a:r>
            <a:r>
              <a:rPr lang="en-US" altLang="zh-CN" b="1">
                <a:latin typeface="楷体_GB2312" pitchFamily="49" charset="-122"/>
                <a:ea typeface="楷体_GB2312" pitchFamily="49" charset="-122"/>
              </a:rPr>
              <a:t>T</a:t>
            </a:r>
            <a:r>
              <a:rPr lang="en-US" altLang="zh-CN" b="1" baseline="-25000">
                <a:latin typeface="楷体_GB2312" pitchFamily="49" charset="-122"/>
                <a:ea typeface="楷体_GB2312" pitchFamily="49" charset="-122"/>
              </a:rPr>
              <a:t>D</a:t>
            </a:r>
            <a:r>
              <a:rPr lang="zh-CN" altLang="en-US" b="1">
                <a:latin typeface="楷体_GB2312" pitchFamily="49" charset="-122"/>
                <a:ea typeface="楷体_GB2312" pitchFamily="49" charset="-122"/>
              </a:rPr>
              <a:t>为微分时间。</a:t>
            </a:r>
          </a:p>
        </p:txBody>
      </p:sp>
      <p:graphicFrame>
        <p:nvGraphicFramePr>
          <p:cNvPr id="441348" name="Object 4"/>
          <p:cNvGraphicFramePr>
            <a:graphicFrameLocks noChangeAspect="1"/>
          </p:cNvGraphicFramePr>
          <p:nvPr/>
        </p:nvGraphicFramePr>
        <p:xfrm>
          <a:off x="2627313" y="2276475"/>
          <a:ext cx="2895600" cy="935038"/>
        </p:xfrm>
        <a:graphic>
          <a:graphicData uri="http://schemas.openxmlformats.org/presentationml/2006/ole">
            <mc:AlternateContent xmlns:mc="http://schemas.openxmlformats.org/markup-compatibility/2006">
              <mc:Choice xmlns:v="urn:schemas-microsoft-com:vml" Requires="v">
                <p:oleObj spid="_x0000_s441350" name="公式" r:id="rId3" imgW="977760" imgH="393480" progId="Equation.3">
                  <p:embed/>
                </p:oleObj>
              </mc:Choice>
              <mc:Fallback>
                <p:oleObj name="公式" r:id="rId3" imgW="977760" imgH="3934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313" y="2276475"/>
                        <a:ext cx="2895600" cy="935038"/>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41349" name="Object 5"/>
          <p:cNvGraphicFramePr>
            <a:graphicFrameLocks noChangeAspect="1"/>
          </p:cNvGraphicFramePr>
          <p:nvPr/>
        </p:nvGraphicFramePr>
        <p:xfrm>
          <a:off x="2627313" y="3500438"/>
          <a:ext cx="2952750" cy="923925"/>
        </p:xfrm>
        <a:graphic>
          <a:graphicData uri="http://schemas.openxmlformats.org/presentationml/2006/ole">
            <mc:AlternateContent xmlns:mc="http://schemas.openxmlformats.org/markup-compatibility/2006">
              <mc:Choice xmlns:v="urn:schemas-microsoft-com:vml" Requires="v">
                <p:oleObj spid="_x0000_s441351" name="公式" r:id="rId5" imgW="1066680" imgH="393480" progId="Equation.3">
                  <p:embed/>
                </p:oleObj>
              </mc:Choice>
              <mc:Fallback>
                <p:oleObj name="公式" r:id="rId5" imgW="1066680" imgH="39348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7313" y="3500438"/>
                        <a:ext cx="2952750" cy="923925"/>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blinds dir="vert"/>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5"/>
          <p:cNvSpPr>
            <a:spLocks noGrp="1"/>
          </p:cNvSpPr>
          <p:nvPr>
            <p:ph type="sldNum" sz="quarter" idx="12"/>
          </p:nvPr>
        </p:nvSpPr>
        <p:spPr/>
        <p:txBody>
          <a:bodyPr/>
          <a:lstStyle/>
          <a:p>
            <a:fld id="{E8B46C70-880C-4127-99D8-7633E9E71FC3}" type="slidenum">
              <a:rPr lang="en-US" altLang="zh-CN"/>
              <a:pPr/>
              <a:t>84</a:t>
            </a:fld>
            <a:endParaRPr lang="en-US" altLang="zh-CN"/>
          </a:p>
        </p:txBody>
      </p:sp>
      <p:sp>
        <p:nvSpPr>
          <p:cNvPr id="442370" name="Rectangle 2"/>
          <p:cNvSpPr>
            <a:spLocks noGrp="1" noRot="1" noChangeArrowheads="1"/>
          </p:cNvSpPr>
          <p:nvPr>
            <p:ph type="body" idx="1"/>
          </p:nvPr>
        </p:nvSpPr>
        <p:spPr>
          <a:xfrm>
            <a:off x="304800" y="1052513"/>
            <a:ext cx="8839200" cy="4891087"/>
          </a:xfrm>
        </p:spPr>
        <p:txBody>
          <a:bodyPr/>
          <a:lstStyle/>
          <a:p>
            <a:pPr>
              <a:lnSpc>
                <a:spcPct val="90000"/>
              </a:lnSpc>
            </a:pPr>
            <a:r>
              <a:rPr lang="en-US" altLang="zh-CN" sz="2800" b="1">
                <a:latin typeface="楷体_GB2312" pitchFamily="49" charset="-122"/>
                <a:ea typeface="楷体_GB2312" pitchFamily="49" charset="-122"/>
              </a:rPr>
              <a:t>PD</a:t>
            </a:r>
            <a:r>
              <a:rPr lang="zh-CN" altLang="en-US" sz="2800" b="1">
                <a:latin typeface="楷体_GB2312" pitchFamily="49" charset="-122"/>
                <a:ea typeface="楷体_GB2312" pitchFamily="49" charset="-122"/>
              </a:rPr>
              <a:t>调节器的传递函数应为</a:t>
            </a:r>
          </a:p>
          <a:p>
            <a:pPr>
              <a:lnSpc>
                <a:spcPct val="90000"/>
              </a:lnSpc>
            </a:pPr>
            <a:endParaRPr lang="zh-CN" altLang="en-US" sz="2800" b="1">
              <a:latin typeface="楷体_GB2312" pitchFamily="49" charset="-122"/>
              <a:ea typeface="楷体_GB2312" pitchFamily="49" charset="-122"/>
            </a:endParaRPr>
          </a:p>
          <a:p>
            <a:pPr>
              <a:lnSpc>
                <a:spcPct val="90000"/>
              </a:lnSpc>
            </a:pPr>
            <a:endParaRPr lang="zh-CN" altLang="en-US" sz="2800"/>
          </a:p>
          <a:p>
            <a:pPr>
              <a:lnSpc>
                <a:spcPct val="90000"/>
              </a:lnSpc>
            </a:pPr>
            <a:endParaRPr lang="zh-CN" altLang="en-US" sz="2800"/>
          </a:p>
          <a:p>
            <a:pPr>
              <a:lnSpc>
                <a:spcPct val="90000"/>
              </a:lnSpc>
            </a:pPr>
            <a:r>
              <a:rPr lang="zh-CN" altLang="en-US" sz="2800" b="1">
                <a:latin typeface="楷体_GB2312" pitchFamily="49" charset="-122"/>
                <a:ea typeface="楷体_GB2312" pitchFamily="49" charset="-122"/>
              </a:rPr>
              <a:t>但严格按</a:t>
            </a:r>
            <a:r>
              <a:rPr lang="en-US" altLang="zh-CN" sz="2800" b="1">
                <a:latin typeface="楷体_GB2312" pitchFamily="49" charset="-122"/>
                <a:ea typeface="楷体_GB2312" pitchFamily="49" charset="-122"/>
              </a:rPr>
              <a:t>(4-13)</a:t>
            </a:r>
            <a:r>
              <a:rPr lang="zh-CN" altLang="en-US" sz="2800" b="1">
                <a:latin typeface="楷体_GB2312" pitchFamily="49" charset="-122"/>
                <a:ea typeface="楷体_GB2312" pitchFamily="49" charset="-122"/>
              </a:rPr>
              <a:t>式动作的调节器在物理上是不能实现的。工业上实际采用的 </a:t>
            </a:r>
            <a:r>
              <a:rPr lang="en-US" altLang="zh-CN" sz="2800" b="1">
                <a:latin typeface="楷体_GB2312" pitchFamily="49" charset="-122"/>
                <a:ea typeface="楷体_GB2312" pitchFamily="49" charset="-122"/>
              </a:rPr>
              <a:t>PD</a:t>
            </a:r>
            <a:r>
              <a:rPr lang="zh-CN" altLang="en-US" sz="2800" b="1">
                <a:latin typeface="楷体_GB2312" pitchFamily="49" charset="-122"/>
                <a:ea typeface="楷体_GB2312" pitchFamily="49" charset="-122"/>
              </a:rPr>
              <a:t>调节器的传递函数是</a:t>
            </a:r>
          </a:p>
          <a:p>
            <a:pPr>
              <a:lnSpc>
                <a:spcPct val="90000"/>
              </a:lnSpc>
            </a:pPr>
            <a:endParaRPr lang="zh-CN" altLang="en-US" sz="2800" b="1">
              <a:latin typeface="楷体_GB2312" pitchFamily="49" charset="-122"/>
              <a:ea typeface="楷体_GB2312" pitchFamily="49" charset="-122"/>
            </a:endParaRPr>
          </a:p>
          <a:p>
            <a:pPr>
              <a:lnSpc>
                <a:spcPct val="90000"/>
              </a:lnSpc>
            </a:pPr>
            <a:endParaRPr lang="zh-CN" altLang="en-US" sz="2800" b="1">
              <a:latin typeface="楷体_GB2312" pitchFamily="49" charset="-122"/>
              <a:ea typeface="楷体_GB2312" pitchFamily="49" charset="-122"/>
            </a:endParaRPr>
          </a:p>
          <a:p>
            <a:pPr>
              <a:lnSpc>
                <a:spcPct val="90000"/>
              </a:lnSpc>
            </a:pPr>
            <a:endParaRPr lang="zh-CN" altLang="en-US" sz="2800" b="1">
              <a:latin typeface="楷体_GB2312" pitchFamily="49" charset="-122"/>
              <a:ea typeface="楷体_GB2312" pitchFamily="49" charset="-122"/>
            </a:endParaRPr>
          </a:p>
          <a:p>
            <a:pPr>
              <a:lnSpc>
                <a:spcPct val="90000"/>
              </a:lnSpc>
            </a:pPr>
            <a:r>
              <a:rPr lang="zh-CN" altLang="en-US" sz="2800" b="1">
                <a:latin typeface="楷体_GB2312" pitchFamily="49" charset="-122"/>
                <a:ea typeface="楷体_GB2312" pitchFamily="49" charset="-122"/>
              </a:rPr>
              <a:t>式中  </a:t>
            </a:r>
            <a:r>
              <a:rPr lang="en-US" altLang="zh-CN" sz="2800" b="1">
                <a:latin typeface="楷体_GB2312" pitchFamily="49" charset="-122"/>
                <a:ea typeface="楷体_GB2312" pitchFamily="49" charset="-122"/>
              </a:rPr>
              <a:t>K</a:t>
            </a:r>
            <a:r>
              <a:rPr lang="en-US" altLang="zh-CN" sz="2800" b="1" baseline="-25000">
                <a:latin typeface="楷体_GB2312" pitchFamily="49" charset="-122"/>
                <a:ea typeface="楷体_GB2312" pitchFamily="49" charset="-122"/>
              </a:rPr>
              <a:t>D</a:t>
            </a:r>
            <a:r>
              <a:rPr lang="zh-CN" altLang="en-US" sz="2800" b="1">
                <a:latin typeface="楷体_GB2312" pitchFamily="49" charset="-122"/>
                <a:ea typeface="楷体_GB2312" pitchFamily="49" charset="-122"/>
              </a:rPr>
              <a:t>称为微分增益。工业调节器的微分增益一般在</a:t>
            </a:r>
            <a:r>
              <a:rPr lang="en-US" altLang="zh-CN" sz="2800" b="1">
                <a:latin typeface="楷体_GB2312" pitchFamily="49" charset="-122"/>
                <a:ea typeface="楷体_GB2312" pitchFamily="49" charset="-122"/>
              </a:rPr>
              <a:t>5---10</a:t>
            </a:r>
            <a:r>
              <a:rPr lang="zh-CN" altLang="en-US" sz="2800" b="1">
                <a:latin typeface="楷体_GB2312" pitchFamily="49" charset="-122"/>
                <a:ea typeface="楷体_GB2312" pitchFamily="49" charset="-122"/>
              </a:rPr>
              <a:t>范围内</a:t>
            </a:r>
            <a:r>
              <a:rPr lang="zh-CN" altLang="en-US" sz="2800"/>
              <a:t>。</a:t>
            </a:r>
          </a:p>
        </p:txBody>
      </p:sp>
      <p:graphicFrame>
        <p:nvGraphicFramePr>
          <p:cNvPr id="442371" name="Object 3"/>
          <p:cNvGraphicFramePr>
            <a:graphicFrameLocks noChangeAspect="1"/>
          </p:cNvGraphicFramePr>
          <p:nvPr/>
        </p:nvGraphicFramePr>
        <p:xfrm>
          <a:off x="2555875" y="3789363"/>
          <a:ext cx="2982913" cy="1295400"/>
        </p:xfrm>
        <a:graphic>
          <a:graphicData uri="http://schemas.openxmlformats.org/presentationml/2006/ole">
            <mc:AlternateContent xmlns:mc="http://schemas.openxmlformats.org/markup-compatibility/2006">
              <mc:Choice xmlns:v="urn:schemas-microsoft-com:vml" Requires="v">
                <p:oleObj spid="_x0000_s442377" name="文档" r:id="rId3" imgW="5486400" imgH="647640" progId="Word.Document.8">
                  <p:embed/>
                </p:oleObj>
              </mc:Choice>
              <mc:Fallback>
                <p:oleObj name="文档" r:id="rId3" imgW="5486400" imgH="647640"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r="77887"/>
                      <a:stretch>
                        <a:fillRect/>
                      </a:stretch>
                    </p:blipFill>
                    <p:spPr bwMode="auto">
                      <a:xfrm>
                        <a:off x="2555875" y="3789363"/>
                        <a:ext cx="2982913" cy="129540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42372" name="Rectangle 4"/>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442373" name="Object 5"/>
          <p:cNvGraphicFramePr>
            <a:graphicFrameLocks noChangeAspect="1"/>
          </p:cNvGraphicFramePr>
          <p:nvPr/>
        </p:nvGraphicFramePr>
        <p:xfrm>
          <a:off x="2771775" y="1628775"/>
          <a:ext cx="3240088" cy="1046163"/>
        </p:xfrm>
        <a:graphic>
          <a:graphicData uri="http://schemas.openxmlformats.org/presentationml/2006/ole">
            <mc:AlternateContent xmlns:mc="http://schemas.openxmlformats.org/markup-compatibility/2006">
              <mc:Choice xmlns:v="urn:schemas-microsoft-com:vml" Requires="v">
                <p:oleObj spid="_x0000_s442378" name="公式" r:id="rId5" imgW="1205977" imgH="393529" progId="Equation.3">
                  <p:embed/>
                </p:oleObj>
              </mc:Choice>
              <mc:Fallback>
                <p:oleObj name="公式" r:id="rId5" imgW="1205977" imgH="393529"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775" y="1628775"/>
                        <a:ext cx="3240088" cy="1046163"/>
                      </a:xfrm>
                      <a:prstGeom prst="rect">
                        <a:avLst/>
                      </a:prstGeom>
                      <a:solidFill>
                        <a:srgbClr val="00FFFF"/>
                      </a:solidFill>
                    </p:spPr>
                  </p:pic>
                </p:oleObj>
              </mc:Fallback>
            </mc:AlternateContent>
          </a:graphicData>
        </a:graphic>
      </p:graphicFrame>
      <p:sp>
        <p:nvSpPr>
          <p:cNvPr id="442374" name="Rectangle 6"/>
          <p:cNvSpPr>
            <a:spLocks noChangeArrowheads="1"/>
          </p:cNvSpPr>
          <p:nvPr/>
        </p:nvSpPr>
        <p:spPr bwMode="auto">
          <a:xfrm>
            <a:off x="7308850" y="4149725"/>
            <a:ext cx="946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1" lang="en-US" altLang="zh-CN" sz="2400">
                <a:latin typeface="Times New Roman" pitchFamily="18" charset="0"/>
              </a:rPr>
              <a:t>(4-14)</a:t>
            </a:r>
          </a:p>
        </p:txBody>
      </p:sp>
      <p:sp>
        <p:nvSpPr>
          <p:cNvPr id="442375" name="Rectangle 7"/>
          <p:cNvSpPr>
            <a:spLocks noChangeArrowheads="1"/>
          </p:cNvSpPr>
          <p:nvPr/>
        </p:nvSpPr>
        <p:spPr bwMode="auto">
          <a:xfrm>
            <a:off x="7164388" y="1700213"/>
            <a:ext cx="946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1" lang="en-US" altLang="zh-CN" sz="2400">
                <a:latin typeface="Times New Roman" pitchFamily="18" charset="0"/>
              </a:rPr>
              <a:t>(4-13)</a:t>
            </a:r>
          </a:p>
        </p:txBody>
      </p:sp>
      <p:sp>
        <p:nvSpPr>
          <p:cNvPr id="442376" name="Rectangle 8"/>
          <p:cNvSpPr>
            <a:spLocks noGrp="1" noRot="1" noChangeArrowheads="1"/>
          </p:cNvSpPr>
          <p:nvPr>
            <p:ph type="title"/>
          </p:nvPr>
        </p:nvSpPr>
        <p:spPr>
          <a:xfrm>
            <a:off x="323850" y="0"/>
            <a:ext cx="8540750" cy="620713"/>
          </a:xfrm>
          <a:noFill/>
          <a:ln/>
        </p:spPr>
        <p:txBody>
          <a:bodyPr/>
          <a:lstStyle/>
          <a:p>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比例微分控制的调节规律</a:t>
            </a:r>
          </a:p>
        </p:txBody>
      </p:sp>
    </p:spTree>
  </p:cSld>
  <p:clrMapOvr>
    <a:masterClrMapping/>
  </p:clrMapOvr>
  <p:transition>
    <p:blinds dir="vert"/>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5"/>
          <p:cNvSpPr>
            <a:spLocks noGrp="1"/>
          </p:cNvSpPr>
          <p:nvPr>
            <p:ph type="sldNum" sz="quarter" idx="12"/>
          </p:nvPr>
        </p:nvSpPr>
        <p:spPr/>
        <p:txBody>
          <a:bodyPr/>
          <a:lstStyle/>
          <a:p>
            <a:fld id="{48B49684-DB5C-4E40-A68C-9C8ACA318949}" type="slidenum">
              <a:rPr lang="en-US" altLang="zh-CN"/>
              <a:pPr/>
              <a:t>85</a:t>
            </a:fld>
            <a:endParaRPr lang="en-US" altLang="zh-CN"/>
          </a:p>
        </p:txBody>
      </p:sp>
      <p:sp>
        <p:nvSpPr>
          <p:cNvPr id="318466" name="Rectangle 2"/>
          <p:cNvSpPr>
            <a:spLocks noGrp="1" noRot="1" noChangeArrowheads="1"/>
          </p:cNvSpPr>
          <p:nvPr>
            <p:ph type="title"/>
          </p:nvPr>
        </p:nvSpPr>
        <p:spPr>
          <a:xfrm>
            <a:off x="468313" y="1341438"/>
            <a:ext cx="7920037" cy="574675"/>
          </a:xfrm>
          <a:noFill/>
          <a:ln/>
        </p:spPr>
        <p:txBody>
          <a:bodyPr/>
          <a:lstStyle/>
          <a:p>
            <a:r>
              <a:rPr lang="zh-CN" altLang="en-US" sz="2800" b="1">
                <a:solidFill>
                  <a:schemeClr val="tx1"/>
                </a:solidFill>
                <a:latin typeface="楷体_GB2312" pitchFamily="49" charset="-122"/>
                <a:ea typeface="楷体_GB2312" pitchFamily="49" charset="-122"/>
              </a:rPr>
              <a:t>工业上实际采用的</a:t>
            </a:r>
            <a:r>
              <a:rPr lang="en-US" altLang="zh-CN" sz="2800" b="1">
                <a:solidFill>
                  <a:schemeClr val="tx1"/>
                </a:solidFill>
                <a:latin typeface="楷体_GB2312" pitchFamily="49" charset="-122"/>
                <a:ea typeface="楷体_GB2312" pitchFamily="49" charset="-122"/>
              </a:rPr>
              <a:t>PD</a:t>
            </a:r>
            <a:r>
              <a:rPr lang="zh-CN" altLang="en-US" sz="2800" b="1">
                <a:solidFill>
                  <a:schemeClr val="tx1"/>
                </a:solidFill>
                <a:latin typeface="楷体_GB2312" pitchFamily="49" charset="-122"/>
                <a:ea typeface="楷体_GB2312" pitchFamily="49" charset="-122"/>
              </a:rPr>
              <a:t>调节器的传递函数是：</a:t>
            </a:r>
          </a:p>
        </p:txBody>
      </p:sp>
      <p:sp>
        <p:nvSpPr>
          <p:cNvPr id="318467" name="Rectangle 3"/>
          <p:cNvSpPr>
            <a:spLocks noChangeArrowheads="1"/>
          </p:cNvSpPr>
          <p:nvPr/>
        </p:nvSpPr>
        <p:spPr bwMode="auto">
          <a:xfrm>
            <a:off x="0" y="310515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318468" name="Object 4"/>
          <p:cNvGraphicFramePr>
            <a:graphicFrameLocks noChangeAspect="1"/>
          </p:cNvGraphicFramePr>
          <p:nvPr/>
        </p:nvGraphicFramePr>
        <p:xfrm>
          <a:off x="1547813" y="2420938"/>
          <a:ext cx="5976937" cy="1079500"/>
        </p:xfrm>
        <a:graphic>
          <a:graphicData uri="http://schemas.openxmlformats.org/presentationml/2006/ole">
            <mc:AlternateContent xmlns:mc="http://schemas.openxmlformats.org/markup-compatibility/2006">
              <mc:Choice xmlns:v="urn:schemas-microsoft-com:vml" Requires="v">
                <p:oleObj spid="_x0000_s318474" name="公式" r:id="rId3" imgW="2730240" imgH="622080" progId="Equation.3">
                  <p:embed/>
                </p:oleObj>
              </mc:Choice>
              <mc:Fallback>
                <p:oleObj name="公式" r:id="rId3" imgW="2730240" imgH="6220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2420938"/>
                        <a:ext cx="5976937" cy="1079500"/>
                      </a:xfrm>
                      <a:prstGeom prst="rect">
                        <a:avLst/>
                      </a:prstGeom>
                      <a:solidFill>
                        <a:srgbClr val="00FFFF"/>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8469" name="Rectangle 5"/>
          <p:cNvSpPr>
            <a:spLocks noChangeArrowheads="1"/>
          </p:cNvSpPr>
          <p:nvPr/>
        </p:nvSpPr>
        <p:spPr bwMode="auto">
          <a:xfrm>
            <a:off x="1476375" y="3716338"/>
            <a:ext cx="4719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latin typeface="楷体_GB2312" pitchFamily="49" charset="-122"/>
                <a:ea typeface="楷体_GB2312" pitchFamily="49" charset="-122"/>
              </a:rPr>
              <a:t>式中</a:t>
            </a:r>
            <a:r>
              <a:rPr lang="zh-CN" altLang="en-US" sz="2400" b="1">
                <a:latin typeface="Times New Roman" pitchFamily="18" charset="0"/>
                <a:ea typeface="楷体_GB2312" pitchFamily="49" charset="-122"/>
              </a:rPr>
              <a:t>  </a:t>
            </a:r>
            <a:r>
              <a:rPr lang="en-US" altLang="zh-CN" sz="2400" b="1" i="1">
                <a:latin typeface="Times New Roman" pitchFamily="18" charset="0"/>
                <a:ea typeface="楷体_GB2312" pitchFamily="49" charset="-122"/>
              </a:rPr>
              <a:t>K</a:t>
            </a:r>
            <a:r>
              <a:rPr lang="en-US" altLang="zh-CN" sz="2400" b="1" baseline="-25000">
                <a:latin typeface="Times New Roman" pitchFamily="18" charset="0"/>
                <a:ea typeface="楷体_GB2312" pitchFamily="49" charset="-122"/>
              </a:rPr>
              <a:t>D  </a:t>
            </a:r>
            <a:r>
              <a:rPr lang="en-US" altLang="zh-CN" sz="2400" b="1" i="1">
                <a:latin typeface="Courier New"/>
              </a:rPr>
              <a:t>——</a:t>
            </a:r>
            <a:r>
              <a:rPr lang="en-US" altLang="zh-CN" sz="2400" b="1" i="1">
                <a:latin typeface="Times New Roman" pitchFamily="18" charset="0"/>
              </a:rPr>
              <a:t>  </a:t>
            </a:r>
            <a:r>
              <a:rPr lang="zh-CN" altLang="en-US" sz="2400" b="1">
                <a:latin typeface="Times New Roman" pitchFamily="18" charset="0"/>
                <a:ea typeface="楷体_GB2312" pitchFamily="49" charset="-122"/>
              </a:rPr>
              <a:t>微分增益</a:t>
            </a:r>
          </a:p>
        </p:txBody>
      </p:sp>
      <p:sp>
        <p:nvSpPr>
          <p:cNvPr id="318470" name="Rectangle 6"/>
          <p:cNvSpPr>
            <a:spLocks noChangeArrowheads="1"/>
          </p:cNvSpPr>
          <p:nvPr/>
        </p:nvSpPr>
        <p:spPr bwMode="auto">
          <a:xfrm>
            <a:off x="1042988" y="4292600"/>
            <a:ext cx="41116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r>
              <a:rPr lang="zh-CN" altLang="en-US" sz="2800" b="1">
                <a:latin typeface="Times New Roman" pitchFamily="18" charset="0"/>
                <a:ea typeface="楷体_GB2312" pitchFamily="49" charset="-122"/>
                <a:cs typeface="Times New Roman" pitchFamily="18" charset="0"/>
              </a:rPr>
              <a:t>相应的单位阶跃响应为</a:t>
            </a:r>
            <a:r>
              <a:rPr lang="zh-CN" altLang="en-US" sz="2800">
                <a:solidFill>
                  <a:schemeClr val="bg1"/>
                </a:solidFill>
                <a:latin typeface="楷体_GB2312" pitchFamily="49" charset="-122"/>
                <a:ea typeface="楷体_GB2312" pitchFamily="49" charset="-122"/>
                <a:cs typeface="Times New Roman" pitchFamily="18" charset="0"/>
              </a:rPr>
              <a:t>：</a:t>
            </a:r>
          </a:p>
        </p:txBody>
      </p:sp>
      <p:graphicFrame>
        <p:nvGraphicFramePr>
          <p:cNvPr id="318471" name="Object 7"/>
          <p:cNvGraphicFramePr>
            <a:graphicFrameLocks noChangeAspect="1"/>
          </p:cNvGraphicFramePr>
          <p:nvPr/>
        </p:nvGraphicFramePr>
        <p:xfrm>
          <a:off x="1547813" y="4868863"/>
          <a:ext cx="6002337" cy="792162"/>
        </p:xfrm>
        <a:graphic>
          <a:graphicData uri="http://schemas.openxmlformats.org/presentationml/2006/ole">
            <mc:AlternateContent xmlns:mc="http://schemas.openxmlformats.org/markup-compatibility/2006">
              <mc:Choice xmlns:v="urn:schemas-microsoft-com:vml" Requires="v">
                <p:oleObj spid="_x0000_s318475" name="公式" r:id="rId5" imgW="2857320" imgH="431640" progId="Equation.3">
                  <p:embed/>
                </p:oleObj>
              </mc:Choice>
              <mc:Fallback>
                <p:oleObj name="公式" r:id="rId5" imgW="2857320" imgH="43164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7813" y="4868863"/>
                        <a:ext cx="6002337" cy="792162"/>
                      </a:xfrm>
                      <a:prstGeom prst="rect">
                        <a:avLst/>
                      </a:prstGeom>
                      <a:solidFill>
                        <a:srgbClr val="00FFFF"/>
                      </a:solidFill>
                    </p:spPr>
                  </p:pic>
                </p:oleObj>
              </mc:Fallback>
            </mc:AlternateContent>
          </a:graphicData>
        </a:graphic>
      </p:graphicFrame>
      <p:sp>
        <p:nvSpPr>
          <p:cNvPr id="318473" name="Rectangle 9"/>
          <p:cNvSpPr>
            <a:spLocks noRot="1" noChangeArrowheads="1"/>
          </p:cNvSpPr>
          <p:nvPr/>
        </p:nvSpPr>
        <p:spPr bwMode="auto">
          <a:xfrm>
            <a:off x="323850" y="0"/>
            <a:ext cx="854075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比例微分控制的调节规律</a:t>
            </a:r>
          </a:p>
        </p:txBody>
      </p:sp>
    </p:spTree>
  </p:cSld>
  <p:clrMapOvr>
    <a:masterClrMapping/>
  </p:clrMapOvr>
  <p:transition>
    <p:blinds dir="vert"/>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灯片编号占位符 4"/>
          <p:cNvSpPr>
            <a:spLocks noGrp="1"/>
          </p:cNvSpPr>
          <p:nvPr>
            <p:ph type="sldNum" sz="quarter" idx="12"/>
          </p:nvPr>
        </p:nvSpPr>
        <p:spPr/>
        <p:txBody>
          <a:bodyPr/>
          <a:lstStyle/>
          <a:p>
            <a:fld id="{60F4C9CB-F692-494B-B018-7427B2A12059}" type="slidenum">
              <a:rPr lang="en-US" altLang="zh-CN"/>
              <a:pPr/>
              <a:t>86</a:t>
            </a:fld>
            <a:endParaRPr lang="en-US" altLang="zh-CN"/>
          </a:p>
        </p:txBody>
      </p:sp>
      <p:sp>
        <p:nvSpPr>
          <p:cNvPr id="319490" name="Rectangle 2"/>
          <p:cNvSpPr>
            <a:spLocks noChangeArrowheads="1"/>
          </p:cNvSpPr>
          <p:nvPr/>
        </p:nvSpPr>
        <p:spPr bwMode="auto">
          <a:xfrm>
            <a:off x="0" y="2047875"/>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319491" name="Object 3"/>
          <p:cNvGraphicFramePr>
            <a:graphicFrameLocks noChangeAspect="1"/>
          </p:cNvGraphicFramePr>
          <p:nvPr/>
        </p:nvGraphicFramePr>
        <p:xfrm>
          <a:off x="2555875" y="1916113"/>
          <a:ext cx="4646613" cy="4678362"/>
        </p:xfrm>
        <a:graphic>
          <a:graphicData uri="http://schemas.openxmlformats.org/presentationml/2006/ole">
            <mc:AlternateContent xmlns:mc="http://schemas.openxmlformats.org/markup-compatibility/2006">
              <mc:Choice xmlns:v="urn:schemas-microsoft-com:vml" Requires="v">
                <p:oleObj spid="_x0000_s319502" name="图片" r:id="rId3" imgW="2743200" imgH="2766240" progId="Word.Picture.8">
                  <p:embed/>
                </p:oleObj>
              </mc:Choice>
              <mc:Fallback>
                <p:oleObj name="图片" r:id="rId3" imgW="2743200" imgH="2766240" progId="Word.Picture.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875" y="1916113"/>
                        <a:ext cx="4646613" cy="4678362"/>
                      </a:xfrm>
                      <a:prstGeom prst="rect">
                        <a:avLst/>
                      </a:prstGeom>
                      <a:solidFill>
                        <a:srgbClr val="00FFFF"/>
                      </a:solidFill>
                    </p:spPr>
                  </p:pic>
                </p:oleObj>
              </mc:Fallback>
            </mc:AlternateContent>
          </a:graphicData>
        </a:graphic>
      </p:graphicFrame>
      <p:graphicFrame>
        <p:nvGraphicFramePr>
          <p:cNvPr id="319492" name="Object 4"/>
          <p:cNvGraphicFramePr>
            <a:graphicFrameLocks noChangeAspect="1"/>
          </p:cNvGraphicFramePr>
          <p:nvPr/>
        </p:nvGraphicFramePr>
        <p:xfrm>
          <a:off x="827088" y="1125538"/>
          <a:ext cx="5543550" cy="731837"/>
        </p:xfrm>
        <a:graphic>
          <a:graphicData uri="http://schemas.openxmlformats.org/presentationml/2006/ole">
            <mc:AlternateContent xmlns:mc="http://schemas.openxmlformats.org/markup-compatibility/2006">
              <mc:Choice xmlns:v="urn:schemas-microsoft-com:vml" Requires="v">
                <p:oleObj spid="_x0000_s319503" name="公式" r:id="rId5" imgW="2857320" imgH="431640" progId="Equation.3">
                  <p:embed/>
                </p:oleObj>
              </mc:Choice>
              <mc:Fallback>
                <p:oleObj name="公式" r:id="rId5" imgW="2857320" imgH="43164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088" y="1125538"/>
                        <a:ext cx="5543550" cy="731837"/>
                      </a:xfrm>
                      <a:prstGeom prst="rect">
                        <a:avLst/>
                      </a:prstGeom>
                      <a:solidFill>
                        <a:srgbClr val="00FFFF"/>
                      </a:solidFill>
                    </p:spPr>
                  </p:pic>
                </p:oleObj>
              </mc:Fallback>
            </mc:AlternateContent>
          </a:graphicData>
        </a:graphic>
      </p:graphicFrame>
      <p:sp>
        <p:nvSpPr>
          <p:cNvPr id="319493" name="Oval 5"/>
          <p:cNvSpPr>
            <a:spLocks noChangeArrowheads="1"/>
          </p:cNvSpPr>
          <p:nvPr/>
        </p:nvSpPr>
        <p:spPr bwMode="auto">
          <a:xfrm>
            <a:off x="3492500" y="3500438"/>
            <a:ext cx="574675" cy="503237"/>
          </a:xfrm>
          <a:prstGeom prst="ellipse">
            <a:avLst/>
          </a:prstGeom>
          <a:noFill/>
          <a:ln w="25400" algn="ctr">
            <a:solidFill>
              <a:srgbClr val="FF0000"/>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9494" name="AutoShape 6"/>
          <p:cNvSpPr>
            <a:spLocks noChangeArrowheads="1"/>
          </p:cNvSpPr>
          <p:nvPr/>
        </p:nvSpPr>
        <p:spPr bwMode="auto">
          <a:xfrm>
            <a:off x="3851275" y="2997200"/>
            <a:ext cx="1296988" cy="431800"/>
          </a:xfrm>
          <a:prstGeom prst="wedgeRectCallout">
            <a:avLst>
              <a:gd name="adj1" fmla="val -43759"/>
              <a:gd name="adj2" fmla="val 83454"/>
            </a:avLst>
          </a:prstGeom>
          <a:solidFill>
            <a:srgbClr val="FFCC99"/>
          </a:solidFill>
          <a:ln w="127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r>
              <a:rPr lang="zh-CN" altLang="en-US" sz="2000" b="1">
                <a:latin typeface="Times New Roman" pitchFamily="18" charset="0"/>
                <a:ea typeface="楷体_GB2312" pitchFamily="49" charset="-122"/>
              </a:rPr>
              <a:t>微分作用</a:t>
            </a:r>
          </a:p>
        </p:txBody>
      </p:sp>
      <p:sp>
        <p:nvSpPr>
          <p:cNvPr id="319496" name="AutoShape 8"/>
          <p:cNvSpPr>
            <a:spLocks noChangeArrowheads="1"/>
          </p:cNvSpPr>
          <p:nvPr/>
        </p:nvSpPr>
        <p:spPr bwMode="auto">
          <a:xfrm>
            <a:off x="6516688" y="4868863"/>
            <a:ext cx="1655762" cy="431800"/>
          </a:xfrm>
          <a:prstGeom prst="wedgeRectCallout">
            <a:avLst>
              <a:gd name="adj1" fmla="val -62560"/>
              <a:gd name="adj2" fmla="val 66912"/>
            </a:avLst>
          </a:prstGeom>
          <a:solidFill>
            <a:srgbClr val="FFCC99"/>
          </a:solidFill>
          <a:ln w="127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r>
              <a:rPr lang="zh-CN" altLang="en-US" sz="2000" b="1">
                <a:latin typeface="Times New Roman" pitchFamily="18" charset="0"/>
                <a:ea typeface="楷体_GB2312" pitchFamily="49" charset="-122"/>
              </a:rPr>
              <a:t>纯比例作用</a:t>
            </a:r>
          </a:p>
        </p:txBody>
      </p:sp>
      <p:sp>
        <p:nvSpPr>
          <p:cNvPr id="319497" name="Oval 9"/>
          <p:cNvSpPr>
            <a:spLocks noChangeArrowheads="1"/>
          </p:cNvSpPr>
          <p:nvPr/>
        </p:nvSpPr>
        <p:spPr bwMode="auto">
          <a:xfrm>
            <a:off x="3708400" y="5445125"/>
            <a:ext cx="576263" cy="431800"/>
          </a:xfrm>
          <a:prstGeom prst="ellipse">
            <a:avLst/>
          </a:prstGeom>
          <a:noFill/>
          <a:ln w="25400" algn="ctr">
            <a:solidFill>
              <a:srgbClr val="FF0000"/>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9498" name="AutoShape 10"/>
          <p:cNvSpPr>
            <a:spLocks noChangeArrowheads="1"/>
          </p:cNvSpPr>
          <p:nvPr/>
        </p:nvSpPr>
        <p:spPr bwMode="auto">
          <a:xfrm>
            <a:off x="4500563" y="5661025"/>
            <a:ext cx="2447925" cy="431800"/>
          </a:xfrm>
          <a:prstGeom prst="wedgeRectCallout">
            <a:avLst>
              <a:gd name="adj1" fmla="val -59338"/>
              <a:gd name="adj2" fmla="val -41912"/>
            </a:avLst>
          </a:prstGeom>
          <a:solidFill>
            <a:srgbClr val="FFCC99"/>
          </a:solidFill>
          <a:ln w="12700"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eaLnBrk="0" hangingPunct="0"/>
            <a:r>
              <a:rPr lang="en-US" altLang="zh-CN" sz="2000" b="1">
                <a:latin typeface="Times New Roman" pitchFamily="18" charset="0"/>
                <a:ea typeface="楷体_GB2312" pitchFamily="49" charset="-122"/>
              </a:rPr>
              <a:t>T</a:t>
            </a:r>
            <a:r>
              <a:rPr lang="en-US" altLang="zh-CN" sz="2000" b="1" baseline="-25000">
                <a:latin typeface="Times New Roman" pitchFamily="18" charset="0"/>
                <a:ea typeface="楷体_GB2312" pitchFamily="49" charset="-122"/>
              </a:rPr>
              <a:t>D</a:t>
            </a:r>
            <a:r>
              <a:rPr lang="zh-CN" altLang="en-US" sz="2000" b="1">
                <a:latin typeface="Times New Roman" pitchFamily="18" charset="0"/>
                <a:ea typeface="楷体_GB2312" pitchFamily="49" charset="-122"/>
              </a:rPr>
              <a:t>大，微分作用强</a:t>
            </a:r>
          </a:p>
        </p:txBody>
      </p:sp>
      <p:sp>
        <p:nvSpPr>
          <p:cNvPr id="319500" name="Rectangle 12"/>
          <p:cNvSpPr>
            <a:spLocks noChangeArrowheads="1"/>
          </p:cNvSpPr>
          <p:nvPr/>
        </p:nvSpPr>
        <p:spPr bwMode="auto">
          <a:xfrm>
            <a:off x="250825" y="620713"/>
            <a:ext cx="4111625"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r>
              <a:rPr lang="zh-CN" altLang="en-US" sz="2800" b="1">
                <a:latin typeface="Times New Roman" pitchFamily="18" charset="0"/>
                <a:ea typeface="楷体_GB2312" pitchFamily="49" charset="-122"/>
                <a:cs typeface="Times New Roman" pitchFamily="18" charset="0"/>
              </a:rPr>
              <a:t>相应的单位阶跃响应为</a:t>
            </a:r>
            <a:r>
              <a:rPr lang="zh-CN" altLang="en-US" sz="2800">
                <a:solidFill>
                  <a:schemeClr val="bg1"/>
                </a:solidFill>
                <a:latin typeface="楷体_GB2312" pitchFamily="49" charset="-122"/>
                <a:ea typeface="楷体_GB2312" pitchFamily="49" charset="-122"/>
                <a:cs typeface="Times New Roman" pitchFamily="18" charset="0"/>
              </a:rPr>
              <a:t>：</a:t>
            </a:r>
          </a:p>
        </p:txBody>
      </p:sp>
      <p:sp>
        <p:nvSpPr>
          <p:cNvPr id="319501" name="Rectangle 13"/>
          <p:cNvSpPr>
            <a:spLocks noRot="1" noChangeArrowheads="1"/>
          </p:cNvSpPr>
          <p:nvPr/>
        </p:nvSpPr>
        <p:spPr bwMode="auto">
          <a:xfrm>
            <a:off x="323850" y="0"/>
            <a:ext cx="854075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比例微分控制的调节规律</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19498"/>
                                        </p:tgtEl>
                                        <p:attrNameLst>
                                          <p:attrName>style.visibility</p:attrName>
                                        </p:attrNameLst>
                                      </p:cBhvr>
                                      <p:to>
                                        <p:strVal val="visible"/>
                                      </p:to>
                                    </p:set>
                                    <p:animEffect transition="in" filter="blinds(vertical)">
                                      <p:cBhvr>
                                        <p:cTn id="7" dur="500"/>
                                        <p:tgtEl>
                                          <p:spTgt spid="3194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8"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4CBAEFC0-86B0-4C6B-87A8-152B6CA86396}" type="slidenum">
              <a:rPr lang="en-US" altLang="zh-CN"/>
              <a:pPr/>
              <a:t>87</a:t>
            </a:fld>
            <a:endParaRPr lang="en-US" altLang="zh-CN"/>
          </a:p>
        </p:txBody>
      </p:sp>
      <p:sp>
        <p:nvSpPr>
          <p:cNvPr id="320514" name="Rectangle 2"/>
          <p:cNvSpPr>
            <a:spLocks noGrp="1" noRot="1" noChangeArrowheads="1"/>
          </p:cNvSpPr>
          <p:nvPr>
            <p:ph type="body" idx="1"/>
          </p:nvPr>
        </p:nvSpPr>
        <p:spPr>
          <a:xfrm>
            <a:off x="1046163" y="1412875"/>
            <a:ext cx="7340600" cy="3086100"/>
          </a:xfrm>
        </p:spPr>
        <p:txBody>
          <a:bodyPr/>
          <a:lstStyle/>
          <a:p>
            <a:pPr>
              <a:buFont typeface="Wingdings 2" pitchFamily="18" charset="2"/>
              <a:buNone/>
            </a:pPr>
            <a:r>
              <a:rPr lang="zh-CN" altLang="en-US" sz="2800" b="1">
                <a:latin typeface="楷体_GB2312" pitchFamily="49" charset="-122"/>
                <a:ea typeface="楷体_GB2312" pitchFamily="49" charset="-122"/>
              </a:rPr>
              <a:t>说明：</a:t>
            </a:r>
          </a:p>
          <a:p>
            <a:pPr>
              <a:spcBef>
                <a:spcPct val="50000"/>
              </a:spcBef>
            </a:pPr>
            <a:r>
              <a:rPr lang="zh-CN" altLang="en-US" sz="2800" b="1">
                <a:latin typeface="楷体_GB2312" pitchFamily="49" charset="-122"/>
                <a:ea typeface="楷体_GB2312" pitchFamily="49" charset="-122"/>
              </a:rPr>
              <a:t>微分作用的强弱用微分时间</a:t>
            </a:r>
            <a:r>
              <a:rPr lang="en-US" altLang="zh-CN" sz="2800" b="1" i="1">
                <a:latin typeface="楷体_GB2312" pitchFamily="49" charset="-122"/>
                <a:ea typeface="楷体_GB2312" pitchFamily="49" charset="-122"/>
              </a:rPr>
              <a:t>T</a:t>
            </a:r>
            <a:r>
              <a:rPr lang="en-US" altLang="zh-CN" sz="2800" b="1" baseline="-25000">
                <a:latin typeface="楷体_GB2312" pitchFamily="49" charset="-122"/>
                <a:ea typeface="楷体_GB2312" pitchFamily="49" charset="-122"/>
              </a:rPr>
              <a:t>D</a:t>
            </a:r>
            <a:r>
              <a:rPr lang="zh-CN" altLang="en-US" sz="2800" b="1">
                <a:latin typeface="楷体_GB2312" pitchFamily="49" charset="-122"/>
                <a:ea typeface="楷体_GB2312" pitchFamily="49" charset="-122"/>
              </a:rPr>
              <a:t>来衡量</a:t>
            </a:r>
          </a:p>
          <a:p>
            <a:pPr lvl="1">
              <a:spcBef>
                <a:spcPct val="50000"/>
              </a:spcBef>
            </a:pPr>
            <a:r>
              <a:rPr lang="zh-CN" altLang="en-US" b="1">
                <a:latin typeface="楷体_GB2312" pitchFamily="49" charset="-122"/>
                <a:ea typeface="楷体_GB2312" pitchFamily="49" charset="-122"/>
              </a:rPr>
              <a:t>微分时间</a:t>
            </a:r>
            <a:r>
              <a:rPr lang="en-US" altLang="zh-CN" b="1" i="1">
                <a:latin typeface="楷体_GB2312" pitchFamily="49" charset="-122"/>
                <a:ea typeface="楷体_GB2312" pitchFamily="49" charset="-122"/>
              </a:rPr>
              <a:t>T</a:t>
            </a:r>
            <a:r>
              <a:rPr lang="en-US" altLang="zh-CN" b="1" baseline="-25000">
                <a:latin typeface="楷体_GB2312" pitchFamily="49" charset="-122"/>
                <a:ea typeface="楷体_GB2312" pitchFamily="49" charset="-122"/>
              </a:rPr>
              <a:t>D</a:t>
            </a:r>
            <a:r>
              <a:rPr lang="zh-CN" altLang="en-US" b="1">
                <a:latin typeface="楷体_GB2312" pitchFamily="49" charset="-122"/>
                <a:ea typeface="楷体_GB2312" pitchFamily="49" charset="-122"/>
              </a:rPr>
              <a:t>越大，微分作用越强，超前时间越大。</a:t>
            </a:r>
          </a:p>
          <a:p>
            <a:r>
              <a:rPr lang="zh-CN" altLang="en-US" sz="2800" b="1">
                <a:latin typeface="楷体_GB2312" pitchFamily="49" charset="-122"/>
                <a:ea typeface="楷体_GB2312" pitchFamily="49" charset="-122"/>
              </a:rPr>
              <a:t>理想的微分调节是不能单独使用的，它总是依附于比例调节或比例积分调节的。</a:t>
            </a:r>
          </a:p>
        </p:txBody>
      </p:sp>
      <p:sp>
        <p:nvSpPr>
          <p:cNvPr id="320516" name="Rectangle 4"/>
          <p:cNvSpPr>
            <a:spLocks noRot="1" noChangeArrowheads="1"/>
          </p:cNvSpPr>
          <p:nvPr/>
        </p:nvSpPr>
        <p:spPr bwMode="auto">
          <a:xfrm>
            <a:off x="323850" y="0"/>
            <a:ext cx="854075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比例微分控制的调节规律</a:t>
            </a:r>
          </a:p>
        </p:txBody>
      </p:sp>
    </p:spTree>
  </p:cSld>
  <p:clrMapOvr>
    <a:masterClrMapping/>
  </p:clrMapOvr>
  <p:transition>
    <p:blinds dir="vert"/>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972F0BDE-7C07-4276-A107-C1878505FF9E}" type="slidenum">
              <a:rPr lang="en-US" altLang="zh-CN"/>
              <a:pPr/>
              <a:t>88</a:t>
            </a:fld>
            <a:endParaRPr lang="en-US" altLang="zh-CN"/>
          </a:p>
        </p:txBody>
      </p:sp>
      <p:sp>
        <p:nvSpPr>
          <p:cNvPr id="321538" name="Rectangle 2"/>
          <p:cNvSpPr>
            <a:spLocks noGrp="1" noRot="1" noChangeArrowheads="1"/>
          </p:cNvSpPr>
          <p:nvPr>
            <p:ph type="title"/>
          </p:nvPr>
        </p:nvSpPr>
        <p:spPr>
          <a:xfrm>
            <a:off x="611188" y="1484313"/>
            <a:ext cx="8027987" cy="576262"/>
          </a:xfrm>
          <a:noFill/>
          <a:ln/>
        </p:spPr>
        <p:txBody>
          <a:bodyPr/>
          <a:lstStyle/>
          <a:p>
            <a:r>
              <a:rPr lang="zh-CN" altLang="en-US" sz="3200" b="1">
                <a:solidFill>
                  <a:schemeClr val="tx1"/>
                </a:solidFill>
                <a:latin typeface="楷体_GB2312" pitchFamily="49" charset="-122"/>
                <a:ea typeface="楷体_GB2312" pitchFamily="49" charset="-122"/>
              </a:rPr>
              <a:t>根据</a:t>
            </a:r>
            <a:r>
              <a:rPr lang="en-US" altLang="zh-CN" sz="3200" b="1">
                <a:solidFill>
                  <a:schemeClr val="tx1"/>
                </a:solidFill>
                <a:latin typeface="楷体_GB2312" pitchFamily="49" charset="-122"/>
                <a:ea typeface="楷体_GB2312" pitchFamily="49" charset="-122"/>
              </a:rPr>
              <a:t>PD</a:t>
            </a:r>
            <a:r>
              <a:rPr lang="zh-CN" altLang="en-US" sz="3200" b="1">
                <a:solidFill>
                  <a:schemeClr val="tx1"/>
                </a:solidFill>
                <a:latin typeface="楷体_GB2312" pitchFamily="49" charset="-122"/>
                <a:ea typeface="楷体_GB2312" pitchFamily="49" charset="-122"/>
              </a:rPr>
              <a:t>调节器的斜坡响应也可以单独测定它的微分时间</a:t>
            </a:r>
            <a:r>
              <a:rPr lang="en-US" altLang="zh-CN" sz="3200" b="1">
                <a:solidFill>
                  <a:schemeClr val="tx1"/>
                </a:solidFill>
                <a:latin typeface="楷体_GB2312" pitchFamily="49" charset="-122"/>
                <a:ea typeface="楷体_GB2312" pitchFamily="49" charset="-122"/>
              </a:rPr>
              <a:t>T</a:t>
            </a:r>
            <a:r>
              <a:rPr lang="en-US" altLang="zh-CN" sz="3200" b="1" baseline="-25000">
                <a:solidFill>
                  <a:schemeClr val="tx1"/>
                </a:solidFill>
                <a:latin typeface="楷体_GB2312" pitchFamily="49" charset="-122"/>
                <a:ea typeface="楷体_GB2312" pitchFamily="49" charset="-122"/>
              </a:rPr>
              <a:t>D</a:t>
            </a:r>
            <a:endParaRPr lang="en-US" altLang="zh-CN">
              <a:solidFill>
                <a:schemeClr val="tx1"/>
              </a:solidFill>
              <a:latin typeface="宋体" pitchFamily="2" charset="-122"/>
            </a:endParaRPr>
          </a:p>
        </p:txBody>
      </p:sp>
      <p:graphicFrame>
        <p:nvGraphicFramePr>
          <p:cNvPr id="321539" name="Object 3"/>
          <p:cNvGraphicFramePr>
            <a:graphicFrameLocks noChangeAspect="1"/>
          </p:cNvGraphicFramePr>
          <p:nvPr/>
        </p:nvGraphicFramePr>
        <p:xfrm>
          <a:off x="1476375" y="2349500"/>
          <a:ext cx="3816350" cy="3705225"/>
        </p:xfrm>
        <a:graphic>
          <a:graphicData uri="http://schemas.openxmlformats.org/presentationml/2006/ole">
            <mc:AlternateContent xmlns:mc="http://schemas.openxmlformats.org/markup-compatibility/2006">
              <mc:Choice xmlns:v="urn:schemas-microsoft-com:vml" Requires="v">
                <p:oleObj spid="_x0000_s321543" name="图片" r:id="rId3" imgW="2743200" imgH="2666880" progId="Word.Picture.8">
                  <p:embed/>
                </p:oleObj>
              </mc:Choice>
              <mc:Fallback>
                <p:oleObj name="图片" r:id="rId3" imgW="2743200" imgH="2666880" progId="Word.Picture.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2349500"/>
                        <a:ext cx="3816350" cy="3705225"/>
                      </a:xfrm>
                      <a:prstGeom prst="rect">
                        <a:avLst/>
                      </a:prstGeom>
                      <a:solidFill>
                        <a:schemeClr val="bg1"/>
                      </a:solidFill>
                    </p:spPr>
                  </p:pic>
                </p:oleObj>
              </mc:Fallback>
            </mc:AlternateContent>
          </a:graphicData>
        </a:graphic>
      </p:graphicFrame>
      <p:sp>
        <p:nvSpPr>
          <p:cNvPr id="321540" name="Rectangle 4"/>
          <p:cNvSpPr>
            <a:spLocks noChangeArrowheads="1"/>
          </p:cNvSpPr>
          <p:nvPr/>
        </p:nvSpPr>
        <p:spPr bwMode="auto">
          <a:xfrm>
            <a:off x="5508625" y="2349500"/>
            <a:ext cx="3395663" cy="3684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sz="2400" b="1">
                <a:latin typeface="宋体" pitchFamily="2" charset="-122"/>
                <a:ea typeface="楷体_GB2312" pitchFamily="49" charset="-122"/>
              </a:rPr>
              <a:t>如果</a:t>
            </a:r>
            <a:r>
              <a:rPr lang="en-US" altLang="zh-CN" sz="2400" b="1">
                <a:latin typeface="宋体" pitchFamily="2" charset="-122"/>
                <a:ea typeface="楷体_GB2312" pitchFamily="49" charset="-122"/>
              </a:rPr>
              <a:t>T</a:t>
            </a:r>
            <a:r>
              <a:rPr lang="en-US" altLang="zh-CN" sz="2400" b="1" baseline="-25000">
                <a:latin typeface="宋体" pitchFamily="2" charset="-122"/>
                <a:ea typeface="楷体_GB2312" pitchFamily="49" charset="-122"/>
              </a:rPr>
              <a:t>D</a:t>
            </a:r>
            <a:r>
              <a:rPr lang="en-US" altLang="zh-CN" sz="2400" b="1">
                <a:latin typeface="宋体" pitchFamily="2" charset="-122"/>
                <a:ea typeface="楷体_GB2312" pitchFamily="49" charset="-122"/>
              </a:rPr>
              <a:t> = 0</a:t>
            </a:r>
            <a:r>
              <a:rPr lang="zh-CN" altLang="en-US" sz="2400" b="1">
                <a:latin typeface="宋体" pitchFamily="2" charset="-122"/>
                <a:ea typeface="楷体_GB2312" pitchFamily="49" charset="-122"/>
              </a:rPr>
              <a:t>即没有微分动作，那么输出</a:t>
            </a:r>
            <a:r>
              <a:rPr lang="en-US" altLang="zh-CN" sz="2400" b="1" i="1">
                <a:latin typeface="Times New Roman" pitchFamily="18" charset="0"/>
                <a:ea typeface="楷体_GB2312" pitchFamily="49" charset="-122"/>
              </a:rPr>
              <a:t>u</a:t>
            </a:r>
            <a:r>
              <a:rPr lang="zh-CN" altLang="en-US" sz="2400" b="1">
                <a:latin typeface="宋体" pitchFamily="2" charset="-122"/>
                <a:ea typeface="楷体_GB2312" pitchFamily="49" charset="-122"/>
              </a:rPr>
              <a:t>将按虚线变化。微分动作的引入使输出的变化提前一段时间发生，而这段时间就等于</a:t>
            </a:r>
            <a:r>
              <a:rPr lang="en-US" altLang="zh-CN" sz="2400" b="1">
                <a:latin typeface="宋体" pitchFamily="2" charset="-122"/>
                <a:ea typeface="楷体_GB2312" pitchFamily="49" charset="-122"/>
              </a:rPr>
              <a:t>T</a:t>
            </a:r>
            <a:r>
              <a:rPr lang="en-US" altLang="zh-CN" sz="2400" b="1" baseline="-25000">
                <a:latin typeface="宋体" pitchFamily="2" charset="-122"/>
                <a:ea typeface="楷体_GB2312" pitchFamily="49" charset="-122"/>
              </a:rPr>
              <a:t>D</a:t>
            </a:r>
            <a:r>
              <a:rPr lang="zh-CN" altLang="en-US" sz="2800" b="1">
                <a:latin typeface="宋体" pitchFamily="2" charset="-122"/>
                <a:ea typeface="楷体_GB2312" pitchFamily="49" charset="-122"/>
              </a:rPr>
              <a:t>。</a:t>
            </a:r>
          </a:p>
          <a:p>
            <a:pPr>
              <a:spcBef>
                <a:spcPct val="50000"/>
              </a:spcBef>
            </a:pPr>
            <a:r>
              <a:rPr lang="en-US" altLang="zh-CN" sz="2400" b="1">
                <a:latin typeface="宋体" pitchFamily="2" charset="-122"/>
                <a:ea typeface="楷体_GB2312" pitchFamily="49" charset="-122"/>
              </a:rPr>
              <a:t>PD</a:t>
            </a:r>
            <a:r>
              <a:rPr lang="zh-CN" altLang="en-US" sz="2400" b="1">
                <a:latin typeface="宋体" pitchFamily="2" charset="-122"/>
                <a:ea typeface="楷体_GB2312" pitchFamily="49" charset="-122"/>
              </a:rPr>
              <a:t>调节器有导前作用，其导前时间即是微分时间</a:t>
            </a:r>
            <a:r>
              <a:rPr lang="en-US" altLang="zh-CN" sz="2400" b="1">
                <a:latin typeface="宋体" pitchFamily="2" charset="-122"/>
                <a:ea typeface="楷体_GB2312" pitchFamily="49" charset="-122"/>
              </a:rPr>
              <a:t>T</a:t>
            </a:r>
            <a:r>
              <a:rPr lang="en-US" altLang="zh-CN" sz="2400" b="1" baseline="-25000">
                <a:latin typeface="宋体" pitchFamily="2" charset="-122"/>
                <a:ea typeface="楷体_GB2312" pitchFamily="49" charset="-122"/>
              </a:rPr>
              <a:t>D</a:t>
            </a:r>
            <a:r>
              <a:rPr lang="zh-CN" altLang="en-US" sz="2800" b="1">
                <a:latin typeface="宋体" pitchFamily="2" charset="-122"/>
                <a:ea typeface="楷体_GB2312" pitchFamily="49" charset="-122"/>
              </a:rPr>
              <a:t>。</a:t>
            </a:r>
          </a:p>
        </p:txBody>
      </p:sp>
      <p:sp>
        <p:nvSpPr>
          <p:cNvPr id="321542" name="Rectangle 6"/>
          <p:cNvSpPr>
            <a:spLocks noRot="1" noChangeArrowheads="1"/>
          </p:cNvSpPr>
          <p:nvPr/>
        </p:nvSpPr>
        <p:spPr bwMode="auto">
          <a:xfrm>
            <a:off x="323850" y="0"/>
            <a:ext cx="8540750"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zh-CN" sz="3200" b="1">
                <a:solidFill>
                  <a:schemeClr val="folHlink"/>
                </a:solidFill>
                <a:effectLst>
                  <a:outerShdw blurRad="38100" dist="38100" dir="2700000" algn="tl">
                    <a:srgbClr val="C0C0C0"/>
                  </a:outerShdw>
                </a:effectLst>
                <a:latin typeface="楷体_GB2312" pitchFamily="49" charset="-122"/>
                <a:ea typeface="楷体_GB2312" pitchFamily="49" charset="-122"/>
              </a:rPr>
              <a:t>4.4.2 </a:t>
            </a:r>
            <a:r>
              <a:rPr lang="zh-CN" altLang="en-US" sz="3200" b="1">
                <a:solidFill>
                  <a:schemeClr val="folHlink"/>
                </a:solidFill>
                <a:effectLst>
                  <a:outerShdw blurRad="38100" dist="38100" dir="2700000" algn="tl">
                    <a:srgbClr val="C0C0C0"/>
                  </a:outerShdw>
                </a:effectLst>
                <a:latin typeface="楷体_GB2312" pitchFamily="49" charset="-122"/>
                <a:ea typeface="楷体_GB2312" pitchFamily="49" charset="-122"/>
              </a:rPr>
              <a:t>比例微分控制的调节规律</a:t>
            </a:r>
          </a:p>
        </p:txBody>
      </p:sp>
    </p:spTree>
  </p:cSld>
  <p:clrMapOvr>
    <a:masterClrMapping/>
  </p:clrMapOvr>
  <p:transition>
    <p:blinds dir="vert"/>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0138A831-68A7-4101-8CD2-053B522E64F7}" type="slidenum">
              <a:rPr lang="en-US" altLang="zh-CN"/>
              <a:pPr/>
              <a:t>89</a:t>
            </a:fld>
            <a:endParaRPr lang="en-US" altLang="zh-CN"/>
          </a:p>
        </p:txBody>
      </p:sp>
      <p:sp>
        <p:nvSpPr>
          <p:cNvPr id="445442"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4.4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比例积分微分控制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445443" name="Rectangle 3"/>
          <p:cNvSpPr>
            <a:spLocks noGrp="1" noRot="1" noChangeArrowheads="1"/>
          </p:cNvSpPr>
          <p:nvPr>
            <p:ph type="body" sz="half" idx="1"/>
          </p:nvPr>
        </p:nvSpPr>
        <p:spPr>
          <a:xfrm>
            <a:off x="395288" y="1701800"/>
            <a:ext cx="8424862" cy="4324350"/>
          </a:xfrm>
        </p:spPr>
        <p:txBody>
          <a:bodyPr/>
          <a:lstStyle/>
          <a:p>
            <a:pPr algn="just"/>
            <a:r>
              <a:rPr lang="en-US" altLang="zh-CN" b="1">
                <a:latin typeface="楷体_GB2312" pitchFamily="49" charset="-122"/>
                <a:ea typeface="楷体_GB2312" pitchFamily="49" charset="-122"/>
              </a:rPr>
              <a:t>4.4.1  </a:t>
            </a:r>
            <a:r>
              <a:rPr lang="zh-CN" altLang="en-US" b="1">
                <a:latin typeface="楷体_GB2312" pitchFamily="49" charset="-122"/>
                <a:ea typeface="楷体_GB2312" pitchFamily="49" charset="-122"/>
              </a:rPr>
              <a:t>微分控制的调节规律</a:t>
            </a:r>
          </a:p>
          <a:p>
            <a:pPr algn="just"/>
            <a:r>
              <a:rPr lang="en-US" altLang="zh-CN" b="1">
                <a:latin typeface="楷体_GB2312" pitchFamily="49" charset="-122"/>
                <a:ea typeface="楷体_GB2312" pitchFamily="49" charset="-122"/>
              </a:rPr>
              <a:t>4.4.2  </a:t>
            </a:r>
            <a:r>
              <a:rPr lang="zh-CN" altLang="en-US" b="1">
                <a:latin typeface="楷体_GB2312" pitchFamily="49" charset="-122"/>
                <a:ea typeface="楷体_GB2312" pitchFamily="49" charset="-122"/>
              </a:rPr>
              <a:t>比例微分控制的调节规律</a:t>
            </a:r>
          </a:p>
          <a:p>
            <a:pPr algn="just"/>
            <a:r>
              <a:rPr lang="en-US" altLang="zh-CN" b="1">
                <a:solidFill>
                  <a:schemeClr val="folHlink"/>
                </a:solidFill>
                <a:latin typeface="楷体_GB2312" pitchFamily="49" charset="-122"/>
                <a:ea typeface="楷体_GB2312" pitchFamily="49" charset="-122"/>
              </a:rPr>
              <a:t>4.4.3  </a:t>
            </a:r>
            <a:r>
              <a:rPr lang="zh-CN" altLang="en-US" b="1">
                <a:solidFill>
                  <a:schemeClr val="folHlink"/>
                </a:solidFill>
                <a:latin typeface="楷体_GB2312" pitchFamily="49" charset="-122"/>
                <a:ea typeface="楷体_GB2312" pitchFamily="49" charset="-122"/>
              </a:rPr>
              <a:t>比例微分控制的特点</a:t>
            </a:r>
          </a:p>
          <a:p>
            <a:pPr algn="just"/>
            <a:r>
              <a:rPr lang="en-US" altLang="zh-CN" b="1">
                <a:latin typeface="楷体_GB2312" pitchFamily="49" charset="-122"/>
                <a:ea typeface="楷体_GB2312" pitchFamily="49" charset="-122"/>
              </a:rPr>
              <a:t>4.4.4  </a:t>
            </a:r>
            <a:r>
              <a:rPr lang="zh-CN" altLang="en-US" b="1">
                <a:latin typeface="楷体_GB2312" pitchFamily="49" charset="-122"/>
                <a:ea typeface="楷体_GB2312" pitchFamily="49" charset="-122"/>
              </a:rPr>
              <a:t>比例积分微分控制的调节规律</a:t>
            </a:r>
          </a:p>
        </p:txBody>
      </p:sp>
    </p:spTree>
  </p:cSld>
  <p:clrMapOvr>
    <a:masterClrMapping/>
  </p:clrMapOvr>
  <p:transition>
    <p:blinds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6CC2A6B7-738E-4D25-8F5E-5BC8855BDBFD}" type="slidenum">
              <a:rPr lang="en-US" altLang="zh-CN"/>
              <a:pPr/>
              <a:t>9</a:t>
            </a:fld>
            <a:endParaRPr lang="en-US" altLang="zh-CN"/>
          </a:p>
        </p:txBody>
      </p:sp>
      <p:sp>
        <p:nvSpPr>
          <p:cNvPr id="411650" name="Rectangle 2"/>
          <p:cNvSpPr>
            <a:spLocks noGrp="1" noRot="1" noChangeArrowheads="1"/>
          </p:cNvSpPr>
          <p:nvPr>
            <p:ph type="title"/>
          </p:nvPr>
        </p:nvSpPr>
        <p:spPr>
          <a:xfrm>
            <a:off x="395288" y="692150"/>
            <a:ext cx="8540750" cy="536575"/>
          </a:xfrm>
        </p:spPr>
        <p:txBody>
          <a:bodyPr/>
          <a:lstStyle/>
          <a:p>
            <a:r>
              <a:rPr lang="en-US" altLang="zh-CN" sz="3600" b="1">
                <a:solidFill>
                  <a:schemeClr val="folHlink"/>
                </a:solidFill>
                <a:effectLst>
                  <a:outerShdw blurRad="38100" dist="38100" dir="2700000" algn="tl">
                    <a:srgbClr val="C0C0C0"/>
                  </a:outerShdw>
                </a:effectLst>
                <a:latin typeface="楷体_GB2312" pitchFamily="49" charset="-122"/>
                <a:ea typeface="楷体_GB2312" pitchFamily="49" charset="-122"/>
              </a:rPr>
              <a:t>4.2.1 </a:t>
            </a:r>
            <a:r>
              <a:rPr lang="zh-CN" altLang="en-US" sz="3600" b="1">
                <a:solidFill>
                  <a:schemeClr val="folHlink"/>
                </a:solidFill>
                <a:effectLst>
                  <a:outerShdw blurRad="38100" dist="38100" dir="2700000" algn="tl">
                    <a:srgbClr val="C0C0C0"/>
                  </a:outerShdw>
                </a:effectLst>
                <a:latin typeface="楷体_GB2312" pitchFamily="49" charset="-122"/>
                <a:ea typeface="楷体_GB2312" pitchFamily="49" charset="-122"/>
              </a:rPr>
              <a:t>比例控制的调节规律和比例带</a:t>
            </a:r>
            <a:r>
              <a:rPr lang="zh-CN" altLang="en-US" sz="3600" b="1">
                <a:solidFill>
                  <a:schemeClr val="folHlink"/>
                </a:solidFill>
                <a:latin typeface="楷体_GB2312" pitchFamily="49" charset="-122"/>
                <a:ea typeface="楷体_GB2312" pitchFamily="49" charset="-122"/>
              </a:rPr>
              <a:t/>
            </a:r>
            <a:br>
              <a:rPr lang="zh-CN" altLang="en-US" sz="3600" b="1">
                <a:solidFill>
                  <a:schemeClr val="folHlink"/>
                </a:solidFill>
                <a:latin typeface="楷体_GB2312" pitchFamily="49" charset="-122"/>
                <a:ea typeface="楷体_GB2312" pitchFamily="49" charset="-122"/>
              </a:rPr>
            </a:br>
            <a:endParaRPr lang="zh-CN" altLang="en-US" sz="3600" b="1">
              <a:solidFill>
                <a:schemeClr val="folHlink"/>
              </a:solidFill>
              <a:latin typeface="楷体_GB2312" pitchFamily="49" charset="-122"/>
              <a:ea typeface="楷体_GB2312" pitchFamily="49" charset="-122"/>
            </a:endParaRPr>
          </a:p>
        </p:txBody>
      </p:sp>
      <p:sp>
        <p:nvSpPr>
          <p:cNvPr id="411651" name="Rectangle 3"/>
          <p:cNvSpPr>
            <a:spLocks noGrp="1" noRot="1" noChangeArrowheads="1"/>
          </p:cNvSpPr>
          <p:nvPr>
            <p:ph type="body" sz="half" idx="1"/>
          </p:nvPr>
        </p:nvSpPr>
        <p:spPr>
          <a:xfrm>
            <a:off x="395288" y="1701800"/>
            <a:ext cx="7993062" cy="4324350"/>
          </a:xfrm>
        </p:spPr>
        <p:txBody>
          <a:bodyPr/>
          <a:lstStyle/>
          <a:p>
            <a:pPr algn="just"/>
            <a:r>
              <a:rPr lang="zh-CN" altLang="en-US" b="1">
                <a:latin typeface="楷体_GB2312" pitchFamily="49" charset="-122"/>
                <a:ea typeface="楷体_GB2312" pitchFamily="49" charset="-122"/>
              </a:rPr>
              <a:t>在 </a:t>
            </a:r>
            <a:r>
              <a:rPr lang="en-US" altLang="zh-CN" b="1">
                <a:latin typeface="楷体_GB2312" pitchFamily="49" charset="-122"/>
                <a:ea typeface="楷体_GB2312" pitchFamily="49" charset="-122"/>
              </a:rPr>
              <a:t>P</a:t>
            </a:r>
            <a:r>
              <a:rPr lang="zh-CN" altLang="en-US" b="1">
                <a:latin typeface="楷体_GB2312" pitchFamily="49" charset="-122"/>
                <a:ea typeface="楷体_GB2312" pitchFamily="49" charset="-122"/>
              </a:rPr>
              <a:t>调节中，调节器的输出信号</a:t>
            </a:r>
            <a:r>
              <a:rPr lang="en-US" altLang="zh-CN" b="1">
                <a:latin typeface="楷体_GB2312" pitchFamily="49" charset="-122"/>
                <a:ea typeface="楷体_GB2312" pitchFamily="49" charset="-122"/>
              </a:rPr>
              <a:t>u</a:t>
            </a:r>
            <a:r>
              <a:rPr lang="zh-CN" altLang="en-US" b="1">
                <a:latin typeface="楷体_GB2312" pitchFamily="49" charset="-122"/>
                <a:ea typeface="楷体_GB2312" pitchFamily="49" charset="-122"/>
              </a:rPr>
              <a:t>与偏差信号</a:t>
            </a:r>
            <a:r>
              <a:rPr lang="en-US" altLang="zh-CN" b="1">
                <a:latin typeface="楷体_GB2312" pitchFamily="49" charset="-122"/>
                <a:ea typeface="楷体_GB2312" pitchFamily="49" charset="-122"/>
              </a:rPr>
              <a:t>e</a:t>
            </a:r>
            <a:r>
              <a:rPr lang="zh-CN" altLang="en-US" b="1">
                <a:latin typeface="楷体_GB2312" pitchFamily="49" charset="-122"/>
                <a:ea typeface="楷体_GB2312" pitchFamily="49" charset="-122"/>
              </a:rPr>
              <a:t>成比例，即</a:t>
            </a:r>
          </a:p>
          <a:p>
            <a:pPr algn="just"/>
            <a:r>
              <a:rPr lang="zh-CN" altLang="en-US" b="1">
                <a:latin typeface="楷体_GB2312" pitchFamily="49" charset="-122"/>
                <a:ea typeface="楷体_GB2312" pitchFamily="49" charset="-122"/>
              </a:rPr>
              <a:t>            </a:t>
            </a:r>
            <a:r>
              <a:rPr lang="en-US" altLang="zh-CN" b="1">
                <a:latin typeface="楷体_GB2312" pitchFamily="49" charset="-122"/>
                <a:ea typeface="楷体_GB2312" pitchFamily="49" charset="-122"/>
              </a:rPr>
              <a:t>u</a:t>
            </a:r>
            <a:r>
              <a:rPr lang="zh-CN" altLang="en-US" b="1">
                <a:latin typeface="楷体_GB2312" pitchFamily="49" charset="-122"/>
                <a:ea typeface="楷体_GB2312" pitchFamily="49" charset="-122"/>
              </a:rPr>
              <a:t>＝</a:t>
            </a:r>
            <a:r>
              <a:rPr lang="en-US" altLang="zh-CN" b="1">
                <a:latin typeface="楷体_GB2312" pitchFamily="49" charset="-122"/>
                <a:ea typeface="楷体_GB2312" pitchFamily="49" charset="-122"/>
              </a:rPr>
              <a:t>K</a:t>
            </a:r>
            <a:r>
              <a:rPr lang="en-US" altLang="zh-CN" b="1" baseline="-25000">
                <a:latin typeface="楷体_GB2312" pitchFamily="49" charset="-122"/>
                <a:ea typeface="楷体_GB2312" pitchFamily="49" charset="-122"/>
              </a:rPr>
              <a:t>c</a:t>
            </a:r>
            <a:r>
              <a:rPr lang="en-US" altLang="zh-CN" b="1">
                <a:latin typeface="楷体_GB2312" pitchFamily="49" charset="-122"/>
                <a:ea typeface="楷体_GB2312" pitchFamily="49" charset="-122"/>
              </a:rPr>
              <a:t>e </a:t>
            </a:r>
          </a:p>
          <a:p>
            <a:r>
              <a:rPr lang="zh-CN" altLang="en-US" b="1">
                <a:latin typeface="楷体_GB2312" pitchFamily="49" charset="-122"/>
                <a:ea typeface="楷体_GB2312" pitchFamily="49" charset="-122"/>
              </a:rPr>
              <a:t>式中，</a:t>
            </a:r>
            <a:r>
              <a:rPr lang="en-US" altLang="zh-CN" b="1">
                <a:latin typeface="楷体_GB2312" pitchFamily="49" charset="-122"/>
                <a:ea typeface="楷体_GB2312" pitchFamily="49" charset="-122"/>
              </a:rPr>
              <a:t>K</a:t>
            </a:r>
            <a:r>
              <a:rPr lang="en-US" altLang="zh-CN" b="1" baseline="-25000">
                <a:latin typeface="楷体_GB2312" pitchFamily="49" charset="-122"/>
                <a:ea typeface="楷体_GB2312" pitchFamily="49" charset="-122"/>
              </a:rPr>
              <a:t>c</a:t>
            </a:r>
            <a:r>
              <a:rPr lang="zh-CN" altLang="en-US" b="1">
                <a:latin typeface="楷体_GB2312" pitchFamily="49" charset="-122"/>
                <a:ea typeface="楷体_GB2312" pitchFamily="49" charset="-122"/>
              </a:rPr>
              <a:t>称为比例增益</a:t>
            </a:r>
            <a:r>
              <a:rPr lang="en-US" altLang="zh-CN" b="1">
                <a:latin typeface="楷体_GB2312" pitchFamily="49" charset="-122"/>
                <a:ea typeface="楷体_GB2312" pitchFamily="49" charset="-122"/>
              </a:rPr>
              <a:t>(</a:t>
            </a:r>
            <a:r>
              <a:rPr lang="zh-CN" altLang="en-US" b="1">
                <a:latin typeface="楷体_GB2312" pitchFamily="49" charset="-122"/>
                <a:ea typeface="楷体_GB2312" pitchFamily="49" charset="-122"/>
              </a:rPr>
              <a:t>视情况可设置为正或负</a:t>
            </a:r>
            <a:r>
              <a:rPr lang="en-US" altLang="zh-CN" b="1">
                <a:latin typeface="楷体_GB2312" pitchFamily="49" charset="-122"/>
                <a:ea typeface="楷体_GB2312" pitchFamily="49" charset="-122"/>
              </a:rPr>
              <a:t>)</a:t>
            </a:r>
            <a:r>
              <a:rPr lang="zh-CN" altLang="en-US" b="1">
                <a:latin typeface="楷体_GB2312" pitchFamily="49" charset="-122"/>
                <a:ea typeface="楷体_GB2312" pitchFamily="49" charset="-122"/>
              </a:rPr>
              <a:t>。</a:t>
            </a:r>
          </a:p>
        </p:txBody>
      </p:sp>
    </p:spTree>
  </p:cSld>
  <p:clrMapOvr>
    <a:masterClrMapping/>
  </p:clrMapOvr>
  <p:transition>
    <p:blinds dir="vert"/>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DA23D39D-1CD5-4C44-9AD1-250B680274BC}" type="slidenum">
              <a:rPr lang="en-US" altLang="zh-CN"/>
              <a:pPr/>
              <a:t>90</a:t>
            </a:fld>
            <a:endParaRPr lang="en-US" altLang="zh-CN"/>
          </a:p>
        </p:txBody>
      </p:sp>
      <p:sp>
        <p:nvSpPr>
          <p:cNvPr id="322562" name="Rectangle 2"/>
          <p:cNvSpPr>
            <a:spLocks noGrp="1" noRot="1" noChangeArrowheads="1"/>
          </p:cNvSpPr>
          <p:nvPr>
            <p:ph type="body" idx="1"/>
          </p:nvPr>
        </p:nvSpPr>
        <p:spPr>
          <a:xfrm>
            <a:off x="684213" y="1196975"/>
            <a:ext cx="7924800" cy="5256213"/>
          </a:xfrm>
        </p:spPr>
        <p:txBody>
          <a:bodyPr/>
          <a:lstStyle/>
          <a:p>
            <a:pPr algn="just">
              <a:spcBef>
                <a:spcPct val="50000"/>
              </a:spcBef>
            </a:pPr>
            <a:r>
              <a:rPr lang="en-US" altLang="zh-CN" sz="2800" b="1">
                <a:latin typeface="楷体_GB2312" pitchFamily="49" charset="-122"/>
                <a:ea typeface="楷体_GB2312" pitchFamily="49" charset="-122"/>
              </a:rPr>
              <a:t>PD</a:t>
            </a:r>
            <a:r>
              <a:rPr lang="zh-CN" altLang="en-US" sz="2800" b="1">
                <a:latin typeface="楷体_GB2312" pitchFamily="49" charset="-122"/>
                <a:ea typeface="楷体_GB2312" pitchFamily="49" charset="-122"/>
              </a:rPr>
              <a:t>调节也是有差调节</a:t>
            </a:r>
            <a:endParaRPr lang="zh-CN" altLang="en-US" sz="2300" b="1">
              <a:latin typeface="楷体_GB2312" pitchFamily="49" charset="-122"/>
              <a:ea typeface="楷体_GB2312" pitchFamily="49" charset="-122"/>
            </a:endParaRPr>
          </a:p>
          <a:p>
            <a:pPr marL="808038" lvl="1" algn="just">
              <a:spcBef>
                <a:spcPct val="50000"/>
              </a:spcBef>
              <a:buFont typeface="Wingdings" pitchFamily="2" charset="2"/>
              <a:buNone/>
            </a:pPr>
            <a:r>
              <a:rPr lang="zh-CN" altLang="en-US" sz="2400" b="1">
                <a:latin typeface="楷体_GB2312" pitchFamily="49" charset="-122"/>
                <a:ea typeface="楷体_GB2312" pitchFamily="49" charset="-122"/>
              </a:rPr>
              <a:t>∵在稳态下，</a:t>
            </a:r>
            <a:r>
              <a:rPr lang="en-US" altLang="zh-CN" sz="2400" b="1" i="1">
                <a:latin typeface="楷体_GB2312" pitchFamily="49" charset="-122"/>
                <a:ea typeface="楷体_GB2312" pitchFamily="49" charset="-122"/>
              </a:rPr>
              <a:t>de</a:t>
            </a:r>
            <a:r>
              <a:rPr lang="zh-CN" altLang="en-US" sz="2400" b="1">
                <a:latin typeface="楷体_GB2312" pitchFamily="49" charset="-122"/>
                <a:ea typeface="楷体_GB2312" pitchFamily="49" charset="-122"/>
              </a:rPr>
              <a:t>／</a:t>
            </a:r>
            <a:r>
              <a:rPr lang="en-US" altLang="zh-CN" sz="2400" b="1" i="1">
                <a:latin typeface="楷体_GB2312" pitchFamily="49" charset="-122"/>
                <a:ea typeface="楷体_GB2312" pitchFamily="49" charset="-122"/>
              </a:rPr>
              <a:t>dt</a:t>
            </a:r>
            <a:r>
              <a:rPr lang="zh-CN" altLang="en-US" sz="2400" b="1">
                <a:latin typeface="楷体_GB2312" pitchFamily="49" charset="-122"/>
                <a:ea typeface="楷体_GB2312" pitchFamily="49" charset="-122"/>
              </a:rPr>
              <a:t>＝</a:t>
            </a:r>
            <a:r>
              <a:rPr lang="en-US" altLang="zh-CN" sz="2400" b="1">
                <a:latin typeface="楷体_GB2312" pitchFamily="49" charset="-122"/>
                <a:ea typeface="楷体_GB2312" pitchFamily="49" charset="-122"/>
              </a:rPr>
              <a:t>0</a:t>
            </a:r>
            <a:r>
              <a:rPr lang="zh-CN" altLang="en-US" sz="2400" b="1">
                <a:latin typeface="楷体_GB2312" pitchFamily="49" charset="-122"/>
                <a:ea typeface="楷体_GB2312" pitchFamily="49" charset="-122"/>
              </a:rPr>
              <a:t>，</a:t>
            </a:r>
            <a:r>
              <a:rPr lang="en-US" altLang="zh-CN" sz="2400" b="1">
                <a:latin typeface="楷体_GB2312" pitchFamily="49" charset="-122"/>
                <a:ea typeface="楷体_GB2312" pitchFamily="49" charset="-122"/>
              </a:rPr>
              <a:t>PD</a:t>
            </a:r>
            <a:r>
              <a:rPr lang="zh-CN" altLang="en-US" sz="2400" b="1">
                <a:latin typeface="楷体_GB2312" pitchFamily="49" charset="-122"/>
                <a:ea typeface="楷体_GB2312" pitchFamily="49" charset="-122"/>
              </a:rPr>
              <a:t>调节器的微分部分输出为零，因此，此时</a:t>
            </a:r>
            <a:r>
              <a:rPr lang="en-US" altLang="zh-CN" sz="2400" b="1">
                <a:latin typeface="楷体_GB2312" pitchFamily="49" charset="-122"/>
                <a:ea typeface="楷体_GB2312" pitchFamily="49" charset="-122"/>
              </a:rPr>
              <a:t>PD</a:t>
            </a:r>
            <a:r>
              <a:rPr lang="zh-CN" altLang="en-US" sz="2400" b="1">
                <a:latin typeface="楷体_GB2312" pitchFamily="49" charset="-122"/>
                <a:ea typeface="楷体_GB2312" pitchFamily="49" charset="-122"/>
              </a:rPr>
              <a:t>调节与</a:t>
            </a:r>
            <a:r>
              <a:rPr lang="en-US" altLang="zh-CN" sz="2400" b="1">
                <a:latin typeface="楷体_GB2312" pitchFamily="49" charset="-122"/>
                <a:ea typeface="楷体_GB2312" pitchFamily="49" charset="-122"/>
              </a:rPr>
              <a:t>P</a:t>
            </a:r>
            <a:r>
              <a:rPr lang="zh-CN" altLang="en-US" sz="2400" b="1">
                <a:latin typeface="楷体_GB2312" pitchFamily="49" charset="-122"/>
                <a:ea typeface="楷体_GB2312" pitchFamily="49" charset="-122"/>
              </a:rPr>
              <a:t>调节相同。</a:t>
            </a:r>
          </a:p>
          <a:p>
            <a:pPr algn="just">
              <a:spcBef>
                <a:spcPct val="50000"/>
              </a:spcBef>
            </a:pPr>
            <a:r>
              <a:rPr lang="zh-CN" altLang="en-US" sz="2800" b="1">
                <a:latin typeface="楷体_GB2312" pitchFamily="49" charset="-122"/>
                <a:ea typeface="楷体_GB2312" pitchFamily="49" charset="-122"/>
              </a:rPr>
              <a:t>微分调节有提高控制系统稳定性的作用</a:t>
            </a:r>
            <a:endParaRPr lang="zh-CN" altLang="en-US" sz="2300" b="1">
              <a:latin typeface="楷体_GB2312" pitchFamily="49" charset="-122"/>
              <a:ea typeface="楷体_GB2312" pitchFamily="49" charset="-122"/>
            </a:endParaRPr>
          </a:p>
          <a:p>
            <a:pPr marL="808038" lvl="1" algn="just">
              <a:spcBef>
                <a:spcPct val="50000"/>
              </a:spcBef>
              <a:buFont typeface="Wingdings" pitchFamily="2" charset="2"/>
              <a:buNone/>
            </a:pPr>
            <a:r>
              <a:rPr lang="zh-CN" altLang="en-US" sz="2400" b="1">
                <a:latin typeface="楷体_GB2312" pitchFamily="49" charset="-122"/>
                <a:ea typeface="楷体_GB2312" pitchFamily="49" charset="-122"/>
              </a:rPr>
              <a:t>∵ 微分调节动作总是力图抑制被调量的振荡</a:t>
            </a:r>
          </a:p>
          <a:p>
            <a:pPr marL="808038" lvl="1" algn="just">
              <a:spcBef>
                <a:spcPct val="50000"/>
              </a:spcBef>
            </a:pPr>
            <a:r>
              <a:rPr lang="zh-CN" altLang="en-US" sz="2400" b="1">
                <a:latin typeface="楷体_GB2312" pitchFamily="49" charset="-122"/>
                <a:ea typeface="楷体_GB2312" pitchFamily="49" charset="-122"/>
              </a:rPr>
              <a:t>引入微分动作要适度，当</a:t>
            </a:r>
            <a:r>
              <a:rPr lang="en-US" altLang="zh-CN" sz="2400" b="1">
                <a:latin typeface="楷体_GB2312" pitchFamily="49" charset="-122"/>
                <a:ea typeface="楷体_GB2312" pitchFamily="49" charset="-122"/>
              </a:rPr>
              <a:t>T</a:t>
            </a:r>
            <a:r>
              <a:rPr lang="en-US" altLang="zh-CN" sz="2400" b="1" baseline="-25000">
                <a:latin typeface="楷体_GB2312" pitchFamily="49" charset="-122"/>
                <a:ea typeface="楷体_GB2312" pitchFamily="49" charset="-122"/>
              </a:rPr>
              <a:t>D</a:t>
            </a:r>
            <a:r>
              <a:rPr lang="zh-CN" altLang="en-US" sz="2400" b="1">
                <a:latin typeface="楷体_GB2312" pitchFamily="49" charset="-122"/>
                <a:ea typeface="楷体_GB2312" pitchFamily="49" charset="-122"/>
              </a:rPr>
              <a:t>超出某一上限值后，系统反而变得不稳定</a:t>
            </a:r>
          </a:p>
          <a:p>
            <a:pPr>
              <a:spcBef>
                <a:spcPct val="50000"/>
              </a:spcBef>
            </a:pPr>
            <a:r>
              <a:rPr lang="zh-CN" altLang="en-US" sz="2800" b="1">
                <a:latin typeface="楷体_GB2312" pitchFamily="49" charset="-122"/>
                <a:ea typeface="楷体_GB2312" pitchFamily="49" charset="-122"/>
              </a:rPr>
              <a:t>适度引入微分动作可以允许稍许减小比例带</a:t>
            </a:r>
          </a:p>
          <a:p>
            <a:pPr marL="808038" lvl="1">
              <a:spcBef>
                <a:spcPct val="50000"/>
              </a:spcBef>
            </a:pPr>
            <a:r>
              <a:rPr lang="zh-CN" altLang="en-US" sz="2400" b="1">
                <a:latin typeface="楷体_GB2312" pitchFamily="49" charset="-122"/>
                <a:ea typeface="楷体_GB2312" pitchFamily="49" charset="-122"/>
              </a:rPr>
              <a:t>这样可以减小残差、减小短期最大偏差、提高振荡频率同时保持衰减率不变。</a:t>
            </a:r>
          </a:p>
        </p:txBody>
      </p:sp>
      <p:sp>
        <p:nvSpPr>
          <p:cNvPr id="322563" name="Rectangle 3"/>
          <p:cNvSpPr>
            <a:spLocks noChangeArrowheads="1"/>
          </p:cNvSpPr>
          <p:nvPr/>
        </p:nvSpPr>
        <p:spPr bwMode="auto">
          <a:xfrm>
            <a:off x="1403350" y="188913"/>
            <a:ext cx="5184775"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4.4.3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比例微分调节的特点</a:t>
            </a:r>
          </a:p>
        </p:txBody>
      </p:sp>
    </p:spTree>
  </p:cSld>
  <p:clrMapOvr>
    <a:masterClrMapping/>
  </p:clrMapOvr>
  <p:transition>
    <p:blinds dir="vert"/>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63084A20-4A0E-4E6C-9042-0023B4C776F3}" type="slidenum">
              <a:rPr lang="en-US" altLang="zh-CN"/>
              <a:pPr/>
              <a:t>91</a:t>
            </a:fld>
            <a:endParaRPr lang="en-US" altLang="zh-CN"/>
          </a:p>
        </p:txBody>
      </p:sp>
      <p:sp>
        <p:nvSpPr>
          <p:cNvPr id="323586" name="Rectangle 2"/>
          <p:cNvSpPr>
            <a:spLocks noGrp="1" noRot="1" noChangeArrowheads="1"/>
          </p:cNvSpPr>
          <p:nvPr>
            <p:ph type="body" idx="1"/>
          </p:nvPr>
        </p:nvSpPr>
        <p:spPr>
          <a:xfrm>
            <a:off x="827088" y="1412875"/>
            <a:ext cx="7485062" cy="4711700"/>
          </a:xfrm>
        </p:spPr>
        <p:txBody>
          <a:bodyPr/>
          <a:lstStyle/>
          <a:p>
            <a:pPr algn="just">
              <a:spcBef>
                <a:spcPct val="50000"/>
              </a:spcBef>
            </a:pPr>
            <a:r>
              <a:rPr lang="zh-CN" altLang="en-US" sz="2800" b="1">
                <a:latin typeface="楷体_GB2312" pitchFamily="49" charset="-122"/>
                <a:ea typeface="楷体_GB2312" pitchFamily="49" charset="-122"/>
              </a:rPr>
              <a:t>微分调节也有不利之处：</a:t>
            </a:r>
          </a:p>
          <a:p>
            <a:pPr marL="808038" lvl="1" algn="just">
              <a:spcBef>
                <a:spcPct val="50000"/>
              </a:spcBef>
            </a:pPr>
            <a:r>
              <a:rPr lang="zh-CN" altLang="en-US" sz="2400" b="1">
                <a:latin typeface="楷体_GB2312" pitchFamily="49" charset="-122"/>
                <a:ea typeface="楷体_GB2312" pitchFamily="49" charset="-122"/>
              </a:rPr>
              <a:t>微分动作太强容易导致调节阀开度向两端饱和</a:t>
            </a:r>
          </a:p>
          <a:p>
            <a:pPr algn="just">
              <a:spcBef>
                <a:spcPct val="50000"/>
              </a:spcBef>
            </a:pPr>
            <a:r>
              <a:rPr lang="zh-CN" altLang="en-US" sz="2800" b="1">
                <a:latin typeface="楷体_GB2312" pitchFamily="49" charset="-122"/>
                <a:ea typeface="楷体_GB2312" pitchFamily="49" charset="-122"/>
              </a:rPr>
              <a:t>在</a:t>
            </a:r>
            <a:r>
              <a:rPr lang="en-US" altLang="zh-CN" sz="2800" b="1">
                <a:latin typeface="楷体_GB2312" pitchFamily="49" charset="-122"/>
                <a:ea typeface="楷体_GB2312" pitchFamily="49" charset="-122"/>
              </a:rPr>
              <a:t>PD</a:t>
            </a:r>
            <a:r>
              <a:rPr lang="zh-CN" altLang="en-US" sz="2800" b="1">
                <a:latin typeface="楷体_GB2312" pitchFamily="49" charset="-122"/>
                <a:ea typeface="楷体_GB2312" pitchFamily="49" charset="-122"/>
              </a:rPr>
              <a:t>调节中总是以比例动作为主，微分动作只能起辅助调节作用。</a:t>
            </a:r>
          </a:p>
          <a:p>
            <a:pPr algn="just">
              <a:spcBef>
                <a:spcPct val="50000"/>
              </a:spcBef>
            </a:pPr>
            <a:r>
              <a:rPr lang="en-US" altLang="zh-CN" sz="2800" b="1">
                <a:latin typeface="楷体_GB2312" pitchFamily="49" charset="-122"/>
                <a:ea typeface="楷体_GB2312" pitchFamily="49" charset="-122"/>
              </a:rPr>
              <a:t>PD</a:t>
            </a:r>
            <a:r>
              <a:rPr lang="zh-CN" altLang="en-US" sz="2800" b="1">
                <a:latin typeface="楷体_GB2312" pitchFamily="49" charset="-122"/>
                <a:ea typeface="楷体_GB2312" pitchFamily="49" charset="-122"/>
              </a:rPr>
              <a:t>调节器的抗干扰能力很差</a:t>
            </a:r>
          </a:p>
          <a:p>
            <a:pPr marL="808038" lvl="1" algn="just">
              <a:spcBef>
                <a:spcPct val="50000"/>
              </a:spcBef>
            </a:pPr>
            <a:r>
              <a:rPr lang="zh-CN" altLang="en-US" sz="2400" b="1">
                <a:latin typeface="楷体_GB2312" pitchFamily="49" charset="-122"/>
                <a:ea typeface="楷体_GB2312" pitchFamily="49" charset="-122"/>
              </a:rPr>
              <a:t>只能应用于被调量的变化非常平稳的过程，一般不用于流量和液位控制系统</a:t>
            </a:r>
            <a:r>
              <a:rPr lang="zh-CN" altLang="en-US" sz="2000" b="1">
                <a:latin typeface="楷体_GB2312" pitchFamily="49" charset="-122"/>
                <a:ea typeface="楷体_GB2312" pitchFamily="49" charset="-122"/>
              </a:rPr>
              <a:t>。</a:t>
            </a:r>
          </a:p>
          <a:p>
            <a:pPr algn="just">
              <a:spcBef>
                <a:spcPct val="50000"/>
              </a:spcBef>
            </a:pPr>
            <a:r>
              <a:rPr lang="zh-CN" altLang="en-US" sz="2800" b="1">
                <a:latin typeface="楷体_GB2312" pitchFamily="49" charset="-122"/>
                <a:ea typeface="楷体_GB2312" pitchFamily="49" charset="-122"/>
              </a:rPr>
              <a:t>微分调节动作对于纯迟延过程是无效的。</a:t>
            </a:r>
          </a:p>
        </p:txBody>
      </p:sp>
      <p:sp>
        <p:nvSpPr>
          <p:cNvPr id="323587" name="Rectangle 3"/>
          <p:cNvSpPr>
            <a:spLocks noChangeArrowheads="1"/>
          </p:cNvSpPr>
          <p:nvPr/>
        </p:nvSpPr>
        <p:spPr bwMode="auto">
          <a:xfrm>
            <a:off x="755650" y="692150"/>
            <a:ext cx="5545138"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FF3300"/>
                </a:solidFill>
                <a:latin typeface="Times New Roman" pitchFamily="18" charset="0"/>
                <a:ea typeface="楷体_GB2312" pitchFamily="49" charset="-122"/>
              </a:rPr>
              <a:t>比例微分调节的特点（续）</a:t>
            </a:r>
          </a:p>
        </p:txBody>
      </p:sp>
      <p:sp>
        <p:nvSpPr>
          <p:cNvPr id="323589" name="Rectangle 5"/>
          <p:cNvSpPr>
            <a:spLocks noChangeArrowheads="1"/>
          </p:cNvSpPr>
          <p:nvPr/>
        </p:nvSpPr>
        <p:spPr bwMode="auto">
          <a:xfrm>
            <a:off x="1547813" y="0"/>
            <a:ext cx="5184775"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4.4.3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比例微分调节的特点</a:t>
            </a:r>
          </a:p>
        </p:txBody>
      </p:sp>
    </p:spTree>
  </p:cSld>
  <p:clrMapOvr>
    <a:masterClrMapping/>
  </p:clrMapOvr>
  <p:transition>
    <p:blinds dir="vert"/>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4"/>
          <p:cNvSpPr>
            <a:spLocks noGrp="1"/>
          </p:cNvSpPr>
          <p:nvPr>
            <p:ph type="sldNum" sz="quarter" idx="12"/>
          </p:nvPr>
        </p:nvSpPr>
        <p:spPr/>
        <p:txBody>
          <a:bodyPr/>
          <a:lstStyle/>
          <a:p>
            <a:fld id="{66F2A2E4-610C-490D-86AE-06FA9AAB0576}" type="slidenum">
              <a:rPr lang="en-US" altLang="zh-CN"/>
              <a:pPr/>
              <a:t>92</a:t>
            </a:fld>
            <a:endParaRPr lang="en-US" altLang="zh-CN"/>
          </a:p>
        </p:txBody>
      </p:sp>
      <p:pic>
        <p:nvPicPr>
          <p:cNvPr id="324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1844675"/>
            <a:ext cx="6335713" cy="29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4611" name="Rectangle 3"/>
          <p:cNvSpPr>
            <a:spLocks noChangeArrowheads="1"/>
          </p:cNvSpPr>
          <p:nvPr/>
        </p:nvSpPr>
        <p:spPr bwMode="auto">
          <a:xfrm>
            <a:off x="1835150" y="4724400"/>
            <a:ext cx="6337300" cy="45720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eaLnBrk="0" hangingPunct="0"/>
            <a:r>
              <a:rPr lang="zh-CN" altLang="en-US" sz="2400" b="1">
                <a:latin typeface="楷体_GB2312" pitchFamily="49" charset="-122"/>
                <a:ea typeface="楷体_GB2312" pitchFamily="49" charset="-122"/>
              </a:rPr>
              <a:t>图</a:t>
            </a:r>
            <a:r>
              <a:rPr lang="en-US" altLang="zh-CN" sz="2400" b="1">
                <a:latin typeface="楷体_GB2312" pitchFamily="49" charset="-122"/>
                <a:ea typeface="楷体_GB2312" pitchFamily="49" charset="-122"/>
              </a:rPr>
              <a:t>4.15  P</a:t>
            </a:r>
            <a:r>
              <a:rPr lang="zh-CN" altLang="en-US" sz="2400" b="1">
                <a:latin typeface="楷体_GB2312" pitchFamily="49" charset="-122"/>
                <a:ea typeface="楷体_GB2312" pitchFamily="49" charset="-122"/>
              </a:rPr>
              <a:t>调节系统和</a:t>
            </a:r>
            <a:r>
              <a:rPr lang="en-US" altLang="zh-CN" sz="2400" b="1">
                <a:latin typeface="楷体_GB2312" pitchFamily="49" charset="-122"/>
                <a:ea typeface="楷体_GB2312" pitchFamily="49" charset="-122"/>
              </a:rPr>
              <a:t>PD</a:t>
            </a:r>
            <a:r>
              <a:rPr lang="zh-CN" altLang="en-US" sz="2400" b="1">
                <a:latin typeface="楷体_GB2312" pitchFamily="49" charset="-122"/>
                <a:ea typeface="楷体_GB2312" pitchFamily="49" charset="-122"/>
              </a:rPr>
              <a:t>调节系统过程的比较</a:t>
            </a:r>
          </a:p>
        </p:txBody>
      </p:sp>
      <p:sp>
        <p:nvSpPr>
          <p:cNvPr id="324612" name="Rectangle 4"/>
          <p:cNvSpPr>
            <a:spLocks noChangeArrowheads="1"/>
          </p:cNvSpPr>
          <p:nvPr/>
        </p:nvSpPr>
        <p:spPr bwMode="auto">
          <a:xfrm>
            <a:off x="5076825" y="2781300"/>
            <a:ext cx="431800" cy="3603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4613" name="Rectangle 5"/>
          <p:cNvSpPr>
            <a:spLocks noChangeArrowheads="1"/>
          </p:cNvSpPr>
          <p:nvPr/>
        </p:nvSpPr>
        <p:spPr bwMode="auto">
          <a:xfrm>
            <a:off x="5219700" y="3500438"/>
            <a:ext cx="431800" cy="3603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4615" name="Rectangle 7"/>
          <p:cNvSpPr>
            <a:spLocks noChangeArrowheads="1"/>
          </p:cNvSpPr>
          <p:nvPr/>
        </p:nvSpPr>
        <p:spPr bwMode="auto">
          <a:xfrm>
            <a:off x="1619250" y="0"/>
            <a:ext cx="5184775"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4.4.3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比例微分调节的特点</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nodePh="1">
                                  <p:stCondLst>
                                    <p:cond delay="0"/>
                                  </p:stCondLst>
                                  <p:endCondLst>
                                    <p:cond evt="begin" delay="0">
                                      <p:tn val="5"/>
                                    </p:cond>
                                  </p:endCondLst>
                                  <p:childTnLst>
                                    <p:animEffect transition="out" filter="blinds(horizontal)">
                                      <p:cBhvr>
                                        <p:cTn id="6" dur="500"/>
                                        <p:tgtEl>
                                          <p:spTgt spid="324612"/>
                                        </p:tgtEl>
                                      </p:cBhvr>
                                    </p:animEffect>
                                    <p:set>
                                      <p:cBhvr>
                                        <p:cTn id="7" dur="1" fill="hold">
                                          <p:stCondLst>
                                            <p:cond delay="499"/>
                                          </p:stCondLst>
                                        </p:cTn>
                                        <p:tgtEl>
                                          <p:spTgt spid="324612"/>
                                        </p:tgtEl>
                                        <p:attrNameLst>
                                          <p:attrName>style.visibility</p:attrName>
                                        </p:attrNameLst>
                                      </p:cBhvr>
                                      <p:to>
                                        <p:strVal val="hidden"/>
                                      </p:to>
                                    </p:set>
                                  </p:childTnLst>
                                </p:cTn>
                              </p:par>
                            </p:childTnLst>
                          </p:cTn>
                        </p:par>
                        <p:par>
                          <p:cTn id="8" fill="hold" nodeType="afterGroup">
                            <p:stCondLst>
                              <p:cond delay="500"/>
                            </p:stCondLst>
                            <p:childTnLst>
                              <p:par>
                                <p:cTn id="9" presetID="3" presetClass="exit" presetSubtype="10" fill="hold" grpId="0" nodeType="afterEffect" nodePh="1">
                                  <p:stCondLst>
                                    <p:cond delay="0"/>
                                  </p:stCondLst>
                                  <p:endCondLst>
                                    <p:cond evt="begin" delay="0">
                                      <p:tn val="9"/>
                                    </p:cond>
                                  </p:endCondLst>
                                  <p:childTnLst>
                                    <p:animEffect transition="out" filter="blinds(horizontal)">
                                      <p:cBhvr>
                                        <p:cTn id="10" dur="500"/>
                                        <p:tgtEl>
                                          <p:spTgt spid="324613"/>
                                        </p:tgtEl>
                                      </p:cBhvr>
                                    </p:animEffect>
                                    <p:set>
                                      <p:cBhvr>
                                        <p:cTn id="11" dur="1" fill="hold">
                                          <p:stCondLst>
                                            <p:cond delay="499"/>
                                          </p:stCondLst>
                                        </p:cTn>
                                        <p:tgtEl>
                                          <p:spTgt spid="3246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12" grpId="0" animBg="1"/>
      <p:bldP spid="324613"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灯片编号占位符 3"/>
          <p:cNvSpPr>
            <a:spLocks noGrp="1"/>
          </p:cNvSpPr>
          <p:nvPr>
            <p:ph type="sldNum" sz="quarter" idx="12"/>
          </p:nvPr>
        </p:nvSpPr>
        <p:spPr/>
        <p:txBody>
          <a:bodyPr/>
          <a:lstStyle/>
          <a:p>
            <a:fld id="{FD89CD00-CFA4-4A11-AF41-9EB588C7A8DF}" type="slidenum">
              <a:rPr lang="en-US" altLang="zh-CN"/>
              <a:pPr/>
              <a:t>93</a:t>
            </a:fld>
            <a:endParaRPr lang="en-US" altLang="zh-CN"/>
          </a:p>
        </p:txBody>
      </p:sp>
      <p:sp>
        <p:nvSpPr>
          <p:cNvPr id="325634" name="Rectangle 2"/>
          <p:cNvSpPr>
            <a:spLocks noChangeArrowheads="1"/>
          </p:cNvSpPr>
          <p:nvPr/>
        </p:nvSpPr>
        <p:spPr bwMode="auto">
          <a:xfrm>
            <a:off x="0" y="2462213"/>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pSp>
        <p:nvGrpSpPr>
          <p:cNvPr id="325635" name="Group 3"/>
          <p:cNvGrpSpPr>
            <a:grpSpLocks/>
          </p:cNvGrpSpPr>
          <p:nvPr/>
        </p:nvGrpSpPr>
        <p:grpSpPr bwMode="auto">
          <a:xfrm>
            <a:off x="971550" y="1700213"/>
            <a:ext cx="7200900" cy="3455987"/>
            <a:chOff x="1020" y="981"/>
            <a:chExt cx="4536" cy="2177"/>
          </a:xfrm>
        </p:grpSpPr>
        <p:pic>
          <p:nvPicPr>
            <p:cNvPr id="3256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0" y="981"/>
              <a:ext cx="4536" cy="1933"/>
            </a:xfrm>
            <a:prstGeom prst="rect">
              <a:avLst/>
            </a:prstGeom>
            <a:noFill/>
            <a:extLst>
              <a:ext uri="{909E8E84-426E-40DD-AFC4-6F175D3DCCD1}">
                <a14:hiddenFill xmlns:a14="http://schemas.microsoft.com/office/drawing/2010/main">
                  <a:solidFill>
                    <a:srgbClr val="FFFFFF"/>
                  </a:solidFill>
                </a14:hiddenFill>
              </a:ext>
            </a:extLst>
          </p:spPr>
        </p:pic>
        <p:sp>
          <p:nvSpPr>
            <p:cNvPr id="325637" name="Rectangle 5"/>
            <p:cNvSpPr>
              <a:spLocks noChangeArrowheads="1"/>
            </p:cNvSpPr>
            <p:nvPr/>
          </p:nvSpPr>
          <p:spPr bwMode="auto">
            <a:xfrm>
              <a:off x="1020" y="2908"/>
              <a:ext cx="4536" cy="250"/>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algn="ctr" eaLnBrk="0" hangingPunct="0"/>
              <a:r>
                <a:rPr lang="zh-CN" altLang="en-US" sz="2000" b="1">
                  <a:latin typeface="楷体_GB2312" pitchFamily="49" charset="-122"/>
                  <a:ea typeface="楷体_GB2312" pitchFamily="49" charset="-122"/>
                </a:rPr>
                <a:t>图</a:t>
              </a:r>
              <a:r>
                <a:rPr lang="en-US" altLang="zh-CN" sz="2000" b="1">
                  <a:latin typeface="楷体_GB2312" pitchFamily="49" charset="-122"/>
                  <a:ea typeface="楷体_GB2312" pitchFamily="49" charset="-122"/>
                </a:rPr>
                <a:t>4.16  PD</a:t>
              </a:r>
              <a:r>
                <a:rPr lang="zh-CN" altLang="en-US" sz="2000" b="1">
                  <a:latin typeface="楷体_GB2312" pitchFamily="49" charset="-122"/>
                  <a:ea typeface="楷体_GB2312" pitchFamily="49" charset="-122"/>
                </a:rPr>
                <a:t>控制系统不同微分时间的响应过程</a:t>
              </a:r>
              <a:endParaRPr lang="zh-CN" altLang="en-US" sz="2000">
                <a:latin typeface="楷体_GB2312" pitchFamily="49" charset="-122"/>
                <a:ea typeface="楷体_GB2312" pitchFamily="49" charset="-122"/>
              </a:endParaRPr>
            </a:p>
          </p:txBody>
        </p:sp>
      </p:grpSp>
      <p:sp>
        <p:nvSpPr>
          <p:cNvPr id="325638" name="Rectangle 6"/>
          <p:cNvSpPr>
            <a:spLocks noChangeArrowheads="1"/>
          </p:cNvSpPr>
          <p:nvPr/>
        </p:nvSpPr>
        <p:spPr bwMode="auto">
          <a:xfrm>
            <a:off x="3348038" y="1846263"/>
            <a:ext cx="647700" cy="2873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5639" name="Rectangle 7"/>
          <p:cNvSpPr>
            <a:spLocks noChangeArrowheads="1"/>
          </p:cNvSpPr>
          <p:nvPr/>
        </p:nvSpPr>
        <p:spPr bwMode="auto">
          <a:xfrm>
            <a:off x="6732588" y="1989138"/>
            <a:ext cx="647700" cy="2873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5640" name="Rectangle 8"/>
          <p:cNvSpPr>
            <a:spLocks noChangeArrowheads="1"/>
          </p:cNvSpPr>
          <p:nvPr/>
        </p:nvSpPr>
        <p:spPr bwMode="auto">
          <a:xfrm>
            <a:off x="3348038" y="3429000"/>
            <a:ext cx="647700" cy="2873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5641" name="Rectangle 9"/>
          <p:cNvSpPr>
            <a:spLocks noChangeArrowheads="1"/>
          </p:cNvSpPr>
          <p:nvPr/>
        </p:nvSpPr>
        <p:spPr bwMode="auto">
          <a:xfrm>
            <a:off x="6659563" y="3213100"/>
            <a:ext cx="647700" cy="2873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5643" name="Rectangle 11"/>
          <p:cNvSpPr>
            <a:spLocks noChangeArrowheads="1"/>
          </p:cNvSpPr>
          <p:nvPr/>
        </p:nvSpPr>
        <p:spPr bwMode="auto">
          <a:xfrm>
            <a:off x="1403350" y="188913"/>
            <a:ext cx="5184775"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4.4.3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比例微分调节的特点</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grpId="0" nodeType="clickEffect" nodePh="1">
                                  <p:stCondLst>
                                    <p:cond delay="0"/>
                                  </p:stCondLst>
                                  <p:endCondLst>
                                    <p:cond evt="begin" delay="0">
                                      <p:tn val="5"/>
                                    </p:cond>
                                  </p:endCondLst>
                                  <p:childTnLst>
                                    <p:animEffect transition="out" filter="blinds(horizontal)">
                                      <p:cBhvr>
                                        <p:cTn id="6" dur="500"/>
                                        <p:tgtEl>
                                          <p:spTgt spid="325639"/>
                                        </p:tgtEl>
                                      </p:cBhvr>
                                    </p:animEffect>
                                    <p:set>
                                      <p:cBhvr>
                                        <p:cTn id="7" dur="1" fill="hold">
                                          <p:stCondLst>
                                            <p:cond delay="499"/>
                                          </p:stCondLst>
                                        </p:cTn>
                                        <p:tgtEl>
                                          <p:spTgt spid="325639"/>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xit" presetSubtype="10" fill="hold" grpId="0" nodeType="clickEffect" nodePh="1">
                                  <p:stCondLst>
                                    <p:cond delay="0"/>
                                  </p:stCondLst>
                                  <p:endCondLst>
                                    <p:cond evt="begin" delay="0">
                                      <p:tn val="10"/>
                                    </p:cond>
                                  </p:endCondLst>
                                  <p:childTnLst>
                                    <p:animEffect transition="out" filter="blinds(horizontal)">
                                      <p:cBhvr>
                                        <p:cTn id="11" dur="500"/>
                                        <p:tgtEl>
                                          <p:spTgt spid="325641"/>
                                        </p:tgtEl>
                                      </p:cBhvr>
                                    </p:animEffect>
                                    <p:set>
                                      <p:cBhvr>
                                        <p:cTn id="12" dur="1" fill="hold">
                                          <p:stCondLst>
                                            <p:cond delay="499"/>
                                          </p:stCondLst>
                                        </p:cTn>
                                        <p:tgtEl>
                                          <p:spTgt spid="325641"/>
                                        </p:tgtEl>
                                        <p:attrNameLst>
                                          <p:attrName>style.visibility</p:attrName>
                                        </p:attrNameLst>
                                      </p:cBhvr>
                                      <p:to>
                                        <p:strVal val="hidden"/>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xit" presetSubtype="10" fill="hold" grpId="0" nodeType="clickEffect" nodePh="1">
                                  <p:stCondLst>
                                    <p:cond delay="0"/>
                                  </p:stCondLst>
                                  <p:endCondLst>
                                    <p:cond evt="begin" delay="0">
                                      <p:tn val="15"/>
                                    </p:cond>
                                  </p:endCondLst>
                                  <p:childTnLst>
                                    <p:animEffect transition="out" filter="blinds(horizontal)">
                                      <p:cBhvr>
                                        <p:cTn id="16" dur="500"/>
                                        <p:tgtEl>
                                          <p:spTgt spid="325638"/>
                                        </p:tgtEl>
                                      </p:cBhvr>
                                    </p:animEffect>
                                    <p:set>
                                      <p:cBhvr>
                                        <p:cTn id="17" dur="1" fill="hold">
                                          <p:stCondLst>
                                            <p:cond delay="499"/>
                                          </p:stCondLst>
                                        </p:cTn>
                                        <p:tgtEl>
                                          <p:spTgt spid="325638"/>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xit" presetSubtype="10" fill="hold" grpId="0" nodeType="clickEffect" nodePh="1">
                                  <p:stCondLst>
                                    <p:cond delay="0"/>
                                  </p:stCondLst>
                                  <p:endCondLst>
                                    <p:cond evt="begin" delay="0">
                                      <p:tn val="20"/>
                                    </p:cond>
                                  </p:endCondLst>
                                  <p:childTnLst>
                                    <p:animEffect transition="out" filter="blinds(horizontal)">
                                      <p:cBhvr>
                                        <p:cTn id="21" dur="500"/>
                                        <p:tgtEl>
                                          <p:spTgt spid="325640"/>
                                        </p:tgtEl>
                                      </p:cBhvr>
                                    </p:animEffect>
                                    <p:set>
                                      <p:cBhvr>
                                        <p:cTn id="22" dur="1" fill="hold">
                                          <p:stCondLst>
                                            <p:cond delay="499"/>
                                          </p:stCondLst>
                                        </p:cTn>
                                        <p:tgtEl>
                                          <p:spTgt spid="3256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638" grpId="0" animBg="1"/>
      <p:bldP spid="325639" grpId="0" animBg="1"/>
      <p:bldP spid="325640" grpId="0" animBg="1"/>
      <p:bldP spid="325641"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6"/>
          <p:cNvSpPr>
            <a:spLocks noGrp="1"/>
          </p:cNvSpPr>
          <p:nvPr>
            <p:ph type="sldNum" sz="quarter" idx="12"/>
          </p:nvPr>
        </p:nvSpPr>
        <p:spPr/>
        <p:txBody>
          <a:bodyPr/>
          <a:lstStyle/>
          <a:p>
            <a:fld id="{A3BF14B5-3B15-4FD4-9EE2-062EAD654F1C}" type="slidenum">
              <a:rPr lang="en-US" altLang="zh-CN"/>
              <a:pPr/>
              <a:t>94</a:t>
            </a:fld>
            <a:endParaRPr lang="en-US" altLang="zh-CN"/>
          </a:p>
        </p:txBody>
      </p:sp>
      <p:sp>
        <p:nvSpPr>
          <p:cNvPr id="446466" name="Rectangle 2"/>
          <p:cNvSpPr>
            <a:spLocks noGrp="1" noRot="1" noChangeArrowheads="1"/>
          </p:cNvSpPr>
          <p:nvPr>
            <p:ph type="title"/>
          </p:nvPr>
        </p:nvSpPr>
        <p:spPr/>
        <p:txBody>
          <a:bodyPr/>
          <a:lstStyle/>
          <a:p>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4.4 </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比例积分微分控制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(PID</a:t>
            </a:r>
            <a:r>
              <a:rPr lang="zh-CN" altLang="en-US" b="1">
                <a:solidFill>
                  <a:schemeClr val="folHlink"/>
                </a:solidFill>
                <a:effectLst>
                  <a:outerShdw blurRad="38100" dist="38100" dir="2700000" algn="tl">
                    <a:srgbClr val="C0C0C0"/>
                  </a:outerShdw>
                </a:effectLst>
                <a:latin typeface="楷体_GB2312" pitchFamily="49" charset="-122"/>
                <a:ea typeface="楷体_GB2312" pitchFamily="49" charset="-122"/>
              </a:rPr>
              <a:t>控制</a:t>
            </a:r>
            <a:r>
              <a:rPr lang="en-US" altLang="zh-CN" b="1">
                <a:solidFill>
                  <a:schemeClr val="folHlink"/>
                </a:solidFill>
                <a:effectLst>
                  <a:outerShdw blurRad="38100" dist="38100" dir="2700000" algn="tl">
                    <a:srgbClr val="C0C0C0"/>
                  </a:outerShdw>
                </a:effectLst>
                <a:latin typeface="楷体_GB2312" pitchFamily="49" charset="-122"/>
                <a:ea typeface="楷体_GB2312" pitchFamily="49" charset="-122"/>
              </a:rPr>
              <a:t>)</a:t>
            </a:r>
          </a:p>
        </p:txBody>
      </p:sp>
      <p:sp>
        <p:nvSpPr>
          <p:cNvPr id="446467" name="Rectangle 3"/>
          <p:cNvSpPr>
            <a:spLocks noGrp="1" noRot="1" noChangeArrowheads="1"/>
          </p:cNvSpPr>
          <p:nvPr>
            <p:ph type="body" sz="half" idx="1"/>
          </p:nvPr>
        </p:nvSpPr>
        <p:spPr>
          <a:xfrm>
            <a:off x="395288" y="1701800"/>
            <a:ext cx="8424862" cy="4324350"/>
          </a:xfrm>
        </p:spPr>
        <p:txBody>
          <a:bodyPr/>
          <a:lstStyle/>
          <a:p>
            <a:pPr algn="just"/>
            <a:r>
              <a:rPr lang="en-US" altLang="zh-CN" b="1">
                <a:latin typeface="楷体_GB2312" pitchFamily="49" charset="-122"/>
                <a:ea typeface="楷体_GB2312" pitchFamily="49" charset="-122"/>
              </a:rPr>
              <a:t>4.4.1  </a:t>
            </a:r>
            <a:r>
              <a:rPr lang="zh-CN" altLang="en-US" b="1">
                <a:latin typeface="楷体_GB2312" pitchFamily="49" charset="-122"/>
                <a:ea typeface="楷体_GB2312" pitchFamily="49" charset="-122"/>
              </a:rPr>
              <a:t>微分控制的调节规律</a:t>
            </a:r>
          </a:p>
          <a:p>
            <a:pPr algn="just"/>
            <a:r>
              <a:rPr lang="en-US" altLang="zh-CN" b="1">
                <a:latin typeface="楷体_GB2312" pitchFamily="49" charset="-122"/>
                <a:ea typeface="楷体_GB2312" pitchFamily="49" charset="-122"/>
              </a:rPr>
              <a:t>4.4.2  </a:t>
            </a:r>
            <a:r>
              <a:rPr lang="zh-CN" altLang="en-US" b="1">
                <a:latin typeface="楷体_GB2312" pitchFamily="49" charset="-122"/>
                <a:ea typeface="楷体_GB2312" pitchFamily="49" charset="-122"/>
              </a:rPr>
              <a:t>比例微分控制的调节规律</a:t>
            </a:r>
          </a:p>
          <a:p>
            <a:pPr algn="just"/>
            <a:r>
              <a:rPr lang="en-US" altLang="zh-CN" b="1">
                <a:latin typeface="楷体_GB2312" pitchFamily="49" charset="-122"/>
                <a:ea typeface="楷体_GB2312" pitchFamily="49" charset="-122"/>
              </a:rPr>
              <a:t>4.4.3  </a:t>
            </a:r>
            <a:r>
              <a:rPr lang="zh-CN" altLang="en-US" b="1">
                <a:latin typeface="楷体_GB2312" pitchFamily="49" charset="-122"/>
                <a:ea typeface="楷体_GB2312" pitchFamily="49" charset="-122"/>
              </a:rPr>
              <a:t>比例微分控制的特点</a:t>
            </a:r>
          </a:p>
          <a:p>
            <a:pPr algn="just"/>
            <a:r>
              <a:rPr lang="en-US" altLang="zh-CN" b="1">
                <a:solidFill>
                  <a:schemeClr val="folHlink"/>
                </a:solidFill>
                <a:latin typeface="楷体_GB2312" pitchFamily="49" charset="-122"/>
                <a:ea typeface="楷体_GB2312" pitchFamily="49" charset="-122"/>
              </a:rPr>
              <a:t>4.4.4  </a:t>
            </a:r>
            <a:r>
              <a:rPr lang="zh-CN" altLang="en-US" b="1">
                <a:solidFill>
                  <a:schemeClr val="folHlink"/>
                </a:solidFill>
                <a:latin typeface="楷体_GB2312" pitchFamily="49" charset="-122"/>
                <a:ea typeface="楷体_GB2312" pitchFamily="49" charset="-122"/>
              </a:rPr>
              <a:t>比例积分微分控制的调节规律</a:t>
            </a:r>
          </a:p>
        </p:txBody>
      </p:sp>
    </p:spTree>
  </p:cSld>
  <p:clrMapOvr>
    <a:masterClrMapping/>
  </p:clrMapOvr>
  <p:transition>
    <p:blinds dir="vert"/>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10D7C86A-7337-43F2-AE96-5CB78D7741E7}" type="slidenum">
              <a:rPr lang="en-US" altLang="zh-CN"/>
              <a:pPr/>
              <a:t>95</a:t>
            </a:fld>
            <a:endParaRPr lang="en-US" altLang="zh-CN"/>
          </a:p>
        </p:txBody>
      </p:sp>
      <p:sp>
        <p:nvSpPr>
          <p:cNvPr id="326658" name="Rectangle 2"/>
          <p:cNvSpPr>
            <a:spLocks noChangeArrowheads="1"/>
          </p:cNvSpPr>
          <p:nvPr/>
        </p:nvSpPr>
        <p:spPr bwMode="auto">
          <a:xfrm>
            <a:off x="755650" y="1341438"/>
            <a:ext cx="7632700"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 typeface="Wingdings" pitchFamily="2" charset="2"/>
              <a:buChar char="v"/>
            </a:pPr>
            <a:r>
              <a:rPr lang="en-US" altLang="zh-CN" sz="2400" b="1">
                <a:latin typeface="楷体_GB2312" pitchFamily="49" charset="-122"/>
                <a:ea typeface="楷体_GB2312" pitchFamily="49" charset="-122"/>
              </a:rPr>
              <a:t> PID</a:t>
            </a:r>
            <a:r>
              <a:rPr lang="zh-CN" altLang="en-US" sz="2400" b="1">
                <a:latin typeface="楷体_GB2312" pitchFamily="49" charset="-122"/>
                <a:ea typeface="楷体_GB2312" pitchFamily="49" charset="-122"/>
              </a:rPr>
              <a:t>调节：</a:t>
            </a:r>
          </a:p>
          <a:p>
            <a:pPr>
              <a:spcBef>
                <a:spcPct val="20000"/>
              </a:spcBef>
            </a:pPr>
            <a:r>
              <a:rPr lang="en-US" altLang="zh-CN" sz="2400" b="1">
                <a:latin typeface="Courier New"/>
                <a:ea typeface="楷体_GB2312" pitchFamily="49" charset="-122"/>
              </a:rPr>
              <a:t>——</a:t>
            </a:r>
            <a:r>
              <a:rPr lang="zh-CN" altLang="en-US" sz="2400" b="1">
                <a:latin typeface="楷体_GB2312" pitchFamily="49" charset="-122"/>
                <a:ea typeface="楷体_GB2312" pitchFamily="49" charset="-122"/>
              </a:rPr>
              <a:t>将比例、积分、微分三种调节作用结合起来的调节。</a:t>
            </a:r>
          </a:p>
          <a:p>
            <a:pPr>
              <a:spcBef>
                <a:spcPct val="20000"/>
              </a:spcBef>
              <a:buFont typeface="Wingdings" pitchFamily="2" charset="2"/>
              <a:buChar char="v"/>
            </a:pPr>
            <a:r>
              <a:rPr lang="zh-CN" altLang="en-US" sz="2400" b="1">
                <a:latin typeface="楷体_GB2312" pitchFamily="49" charset="-122"/>
                <a:ea typeface="楷体_GB2312" pitchFamily="49" charset="-122"/>
              </a:rPr>
              <a:t> </a:t>
            </a:r>
            <a:r>
              <a:rPr lang="en-US" altLang="zh-CN" sz="2400" b="1">
                <a:latin typeface="楷体_GB2312" pitchFamily="49" charset="-122"/>
                <a:ea typeface="楷体_GB2312" pitchFamily="49" charset="-122"/>
              </a:rPr>
              <a:t>PID</a:t>
            </a:r>
            <a:r>
              <a:rPr lang="zh-CN" altLang="en-US" sz="2400" b="1">
                <a:latin typeface="楷体_GB2312" pitchFamily="49" charset="-122"/>
                <a:ea typeface="楷体_GB2312" pitchFamily="49" charset="-122"/>
              </a:rPr>
              <a:t>调节器的动作规律是：</a:t>
            </a:r>
          </a:p>
        </p:txBody>
      </p:sp>
      <p:sp>
        <p:nvSpPr>
          <p:cNvPr id="326659" name="Rectangle 3"/>
          <p:cNvSpPr>
            <a:spLocks noChangeArrowheads="1"/>
          </p:cNvSpPr>
          <p:nvPr/>
        </p:nvSpPr>
        <p:spPr bwMode="auto">
          <a:xfrm>
            <a:off x="1187450" y="260350"/>
            <a:ext cx="6924675"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4.4.4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比例积分微分</a:t>
            </a: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(PID)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调节规律</a:t>
            </a:r>
            <a:r>
              <a:rPr lang="zh-CN" altLang="en-US" sz="3200">
                <a:solidFill>
                  <a:schemeClr val="folHlink"/>
                </a:solidFill>
                <a:effectLst>
                  <a:outerShdw blurRad="38100" dist="38100" dir="2700000" algn="tl">
                    <a:srgbClr val="C0C0C0"/>
                  </a:outerShdw>
                </a:effectLst>
                <a:latin typeface="楷体_GB2312" pitchFamily="49" charset="-122"/>
                <a:ea typeface="楷体_GB2312" pitchFamily="49" charset="-122"/>
              </a:rPr>
              <a:t> </a:t>
            </a:r>
          </a:p>
        </p:txBody>
      </p:sp>
      <p:sp>
        <p:nvSpPr>
          <p:cNvPr id="326660" name="Rectangle 4"/>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326661" name="Object 5"/>
          <p:cNvGraphicFramePr>
            <a:graphicFrameLocks noChangeAspect="1"/>
          </p:cNvGraphicFramePr>
          <p:nvPr/>
        </p:nvGraphicFramePr>
        <p:xfrm>
          <a:off x="1846263" y="2997200"/>
          <a:ext cx="5095875" cy="1893888"/>
        </p:xfrm>
        <a:graphic>
          <a:graphicData uri="http://schemas.openxmlformats.org/presentationml/2006/ole">
            <mc:AlternateContent xmlns:mc="http://schemas.openxmlformats.org/markup-compatibility/2006">
              <mc:Choice xmlns:v="urn:schemas-microsoft-com:vml" Requires="v">
                <p:oleObj spid="_x0000_s326664" name="公式" r:id="rId3" imgW="2857320" imgH="1066680" progId="Equation.3">
                  <p:embed/>
                </p:oleObj>
              </mc:Choice>
              <mc:Fallback>
                <p:oleObj name="公式" r:id="rId3" imgW="2857320" imgH="106668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6263" y="2997200"/>
                        <a:ext cx="5095875" cy="1893888"/>
                      </a:xfrm>
                      <a:prstGeom prst="rect">
                        <a:avLst/>
                      </a:prstGeom>
                      <a:solidFill>
                        <a:srgbClr val="00FFFF"/>
                      </a:solidFill>
                    </p:spPr>
                  </p:pic>
                </p:oleObj>
              </mc:Fallback>
            </mc:AlternateContent>
          </a:graphicData>
        </a:graphic>
      </p:graphicFrame>
      <p:sp>
        <p:nvSpPr>
          <p:cNvPr id="326662" name="Rectangle 6"/>
          <p:cNvSpPr>
            <a:spLocks noChangeArrowheads="1"/>
          </p:cNvSpPr>
          <p:nvPr/>
        </p:nvSpPr>
        <p:spPr bwMode="auto">
          <a:xfrm>
            <a:off x="900113" y="5229225"/>
            <a:ext cx="72723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buFont typeface="Wingdings" pitchFamily="2" charset="2"/>
              <a:buChar char="v"/>
            </a:pPr>
            <a:r>
              <a:rPr lang="en-US" altLang="zh-CN" sz="2400" b="1">
                <a:latin typeface="楷体_GB2312" pitchFamily="49" charset="-122"/>
                <a:ea typeface="楷体_GB2312" pitchFamily="49" charset="-122"/>
              </a:rPr>
              <a:t> PID</a:t>
            </a:r>
            <a:r>
              <a:rPr lang="zh-CN" altLang="en-US" sz="2400" b="1">
                <a:latin typeface="楷体_GB2312" pitchFamily="49" charset="-122"/>
                <a:ea typeface="楷体_GB2312" pitchFamily="49" charset="-122"/>
              </a:rPr>
              <a:t>调节的三个特征参数</a:t>
            </a:r>
          </a:p>
          <a:p>
            <a:pPr eaLnBrk="0" hangingPunct="0"/>
            <a:r>
              <a:rPr lang="en-US" altLang="zh-CN" sz="2400" b="1">
                <a:latin typeface="Arial"/>
                <a:ea typeface="楷体_GB2312" pitchFamily="49" charset="-122"/>
              </a:rPr>
              <a:t>——</a:t>
            </a:r>
            <a:r>
              <a:rPr lang="zh-CN" altLang="en-US" sz="2400" b="1">
                <a:latin typeface="楷体_GB2312" pitchFamily="49" charset="-122"/>
                <a:ea typeface="楷体_GB2312" pitchFamily="49" charset="-122"/>
              </a:rPr>
              <a:t>比例带</a:t>
            </a:r>
            <a:r>
              <a:rPr lang="el-GR" altLang="zh-CN" sz="2400" b="1">
                <a:latin typeface="楷体_GB2312" pitchFamily="49" charset="-122"/>
                <a:ea typeface="楷体_GB2312" pitchFamily="49" charset="-122"/>
              </a:rPr>
              <a:t>δ</a:t>
            </a:r>
            <a:r>
              <a:rPr lang="zh-CN" altLang="en-US" sz="2400" b="1">
                <a:latin typeface="楷体_GB2312" pitchFamily="49" charset="-122"/>
                <a:ea typeface="楷体_GB2312" pitchFamily="49" charset="-122"/>
              </a:rPr>
              <a:t>、积分时间</a:t>
            </a:r>
            <a:r>
              <a:rPr lang="en-US" altLang="zh-CN" sz="2400" b="1">
                <a:latin typeface="楷体_GB2312" pitchFamily="49" charset="-122"/>
                <a:ea typeface="楷体_GB2312" pitchFamily="49" charset="-122"/>
              </a:rPr>
              <a:t>T</a:t>
            </a:r>
            <a:r>
              <a:rPr lang="en-US" altLang="zh-CN" sz="2400" b="1" baseline="-25000">
                <a:latin typeface="楷体_GB2312" pitchFamily="49" charset="-122"/>
                <a:ea typeface="楷体_GB2312" pitchFamily="49" charset="-122"/>
              </a:rPr>
              <a:t>I</a:t>
            </a:r>
            <a:r>
              <a:rPr lang="zh-CN" altLang="en-US" sz="2400" b="1">
                <a:latin typeface="楷体_GB2312" pitchFamily="49" charset="-122"/>
                <a:ea typeface="楷体_GB2312" pitchFamily="49" charset="-122"/>
              </a:rPr>
              <a:t>、微分时间</a:t>
            </a:r>
            <a:r>
              <a:rPr lang="en-US" altLang="zh-CN" sz="2400" b="1">
                <a:latin typeface="楷体_GB2312" pitchFamily="49" charset="-122"/>
                <a:ea typeface="楷体_GB2312" pitchFamily="49" charset="-122"/>
              </a:rPr>
              <a:t>T</a:t>
            </a:r>
            <a:r>
              <a:rPr lang="en-US" altLang="zh-CN" sz="2400" b="1" baseline="-25000">
                <a:latin typeface="楷体_GB2312" pitchFamily="49" charset="-122"/>
                <a:ea typeface="楷体_GB2312" pitchFamily="49" charset="-122"/>
              </a:rPr>
              <a:t>D</a:t>
            </a:r>
          </a:p>
        </p:txBody>
      </p:sp>
    </p:spTree>
  </p:cSld>
  <p:clrMapOvr>
    <a:masterClrMapping/>
  </p:clrMapOvr>
  <p:transition>
    <p:blinds dir="vert"/>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39B7F72A-81CC-4C53-9848-AE9A9124D467}" type="slidenum">
              <a:rPr lang="en-US" altLang="zh-CN"/>
              <a:pPr/>
              <a:t>96</a:t>
            </a:fld>
            <a:endParaRPr lang="en-US" altLang="zh-CN"/>
          </a:p>
        </p:txBody>
      </p:sp>
      <p:sp>
        <p:nvSpPr>
          <p:cNvPr id="327682" name="Rectangle 2"/>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endParaRPr lang="zh-CN" altLang="en-US"/>
          </a:p>
        </p:txBody>
      </p:sp>
      <p:graphicFrame>
        <p:nvGraphicFramePr>
          <p:cNvPr id="327683" name="Object 3"/>
          <p:cNvGraphicFramePr>
            <a:graphicFrameLocks noChangeAspect="1"/>
          </p:cNvGraphicFramePr>
          <p:nvPr/>
        </p:nvGraphicFramePr>
        <p:xfrm>
          <a:off x="971550" y="2133600"/>
          <a:ext cx="6283325" cy="935038"/>
        </p:xfrm>
        <a:graphic>
          <a:graphicData uri="http://schemas.openxmlformats.org/presentationml/2006/ole">
            <mc:AlternateContent xmlns:mc="http://schemas.openxmlformats.org/markup-compatibility/2006">
              <mc:Choice xmlns:v="urn:schemas-microsoft-com:vml" Requires="v">
                <p:oleObj spid="_x0000_s327689" name="公式" r:id="rId3" imgW="2552400" imgH="431640" progId="Equation.3">
                  <p:embed/>
                </p:oleObj>
              </mc:Choice>
              <mc:Fallback>
                <p:oleObj name="公式" r:id="rId3" imgW="2552400" imgH="43164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2133600"/>
                        <a:ext cx="6283325" cy="935038"/>
                      </a:xfrm>
                      <a:prstGeom prst="rect">
                        <a:avLst/>
                      </a:prstGeom>
                      <a:solidFill>
                        <a:srgbClr val="00FFFF"/>
                      </a:solidFill>
                    </p:spPr>
                  </p:pic>
                </p:oleObj>
              </mc:Fallback>
            </mc:AlternateContent>
          </a:graphicData>
        </a:graphic>
      </p:graphicFrame>
      <p:sp>
        <p:nvSpPr>
          <p:cNvPr id="327684" name="Rectangle 4"/>
          <p:cNvSpPr>
            <a:spLocks noChangeArrowheads="1"/>
          </p:cNvSpPr>
          <p:nvPr/>
        </p:nvSpPr>
        <p:spPr bwMode="auto">
          <a:xfrm>
            <a:off x="900113" y="1557338"/>
            <a:ext cx="6156325"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调节器的传递函数</a:t>
            </a:r>
            <a:r>
              <a:rPr lang="zh-CN" altLang="en-US" sz="2800" b="1">
                <a:latin typeface="Times New Roman" pitchFamily="18" charset="0"/>
                <a:ea typeface="楷体_GB2312" pitchFamily="49" charset="-122"/>
              </a:rPr>
              <a:t>物理上不能实现</a:t>
            </a:r>
            <a:r>
              <a:rPr lang="zh-CN" altLang="en-US" sz="2400">
                <a:latin typeface="Times New Roman" pitchFamily="18" charset="0"/>
              </a:rPr>
              <a:t> </a:t>
            </a:r>
          </a:p>
        </p:txBody>
      </p:sp>
      <p:sp>
        <p:nvSpPr>
          <p:cNvPr id="327685" name="Rectangle 5"/>
          <p:cNvSpPr>
            <a:spLocks noChangeArrowheads="1"/>
          </p:cNvSpPr>
          <p:nvPr/>
        </p:nvSpPr>
        <p:spPr bwMode="auto">
          <a:xfrm>
            <a:off x="971550" y="3357563"/>
            <a:ext cx="6310313"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p>
            <a:pPr eaLnBrk="0" hangingPunct="0"/>
            <a:r>
              <a:rPr lang="zh-CN" altLang="en-US" sz="2800" b="1">
                <a:latin typeface="楷体_GB2312" pitchFamily="49" charset="-122"/>
                <a:ea typeface="楷体_GB2312" pitchFamily="49" charset="-122"/>
              </a:rPr>
              <a:t>工业上实际采用的</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调节器，如</a:t>
            </a:r>
            <a:r>
              <a:rPr lang="en-US" altLang="zh-CN" sz="2800" b="1">
                <a:latin typeface="楷体_GB2312" pitchFamily="49" charset="-122"/>
                <a:ea typeface="楷体_GB2312" pitchFamily="49" charset="-122"/>
              </a:rPr>
              <a:t>DDZ</a:t>
            </a:r>
            <a:r>
              <a:rPr lang="zh-CN" altLang="en-US" sz="2800" b="1">
                <a:latin typeface="楷体_GB2312" pitchFamily="49" charset="-122"/>
                <a:ea typeface="楷体_GB2312" pitchFamily="49" charset="-122"/>
              </a:rPr>
              <a:t>型调节器，其调节律</a:t>
            </a:r>
            <a:r>
              <a:rPr lang="zh-CN" altLang="en-US" sz="2800" b="1">
                <a:latin typeface="Times New Roman" pitchFamily="18" charset="0"/>
                <a:ea typeface="楷体_GB2312" pitchFamily="49" charset="-122"/>
              </a:rPr>
              <a:t>为</a:t>
            </a:r>
            <a:r>
              <a:rPr lang="zh-CN" altLang="en-US" sz="2800">
                <a:latin typeface="Times New Roman" pitchFamily="18" charset="0"/>
              </a:rPr>
              <a:t> </a:t>
            </a:r>
          </a:p>
        </p:txBody>
      </p:sp>
      <p:sp>
        <p:nvSpPr>
          <p:cNvPr id="327688" name="Rectangle 8"/>
          <p:cNvSpPr>
            <a:spLocks noChangeArrowheads="1"/>
          </p:cNvSpPr>
          <p:nvPr/>
        </p:nvSpPr>
        <p:spPr bwMode="auto">
          <a:xfrm>
            <a:off x="1187450" y="115888"/>
            <a:ext cx="6924675"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4.4.4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比例积分微分</a:t>
            </a: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(PID)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调节规律</a:t>
            </a:r>
            <a:r>
              <a:rPr lang="zh-CN" altLang="en-US" sz="3200">
                <a:solidFill>
                  <a:schemeClr val="folHlink"/>
                </a:solidFill>
                <a:effectLst>
                  <a:outerShdw blurRad="38100" dist="38100" dir="2700000" algn="tl">
                    <a:srgbClr val="C0C0C0"/>
                  </a:outerShdw>
                </a:effectLst>
                <a:latin typeface="楷体_GB2312" pitchFamily="49" charset="-122"/>
                <a:ea typeface="楷体_GB2312" pitchFamily="49" charset="-122"/>
              </a:rPr>
              <a:t> </a:t>
            </a:r>
          </a:p>
        </p:txBody>
      </p:sp>
    </p:spTree>
  </p:cSld>
  <p:clrMapOvr>
    <a:masterClrMapping/>
  </p:clrMapOvr>
  <p:transition>
    <p:blinds dir="vert"/>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5"/>
          <p:cNvSpPr>
            <a:spLocks noGrp="1"/>
          </p:cNvSpPr>
          <p:nvPr>
            <p:ph type="sldNum" sz="quarter" idx="12"/>
          </p:nvPr>
        </p:nvSpPr>
        <p:spPr/>
        <p:txBody>
          <a:bodyPr/>
          <a:lstStyle/>
          <a:p>
            <a:fld id="{B87A1F18-3408-4695-AA4E-3B5E8D4B28E7}" type="slidenum">
              <a:rPr lang="en-US" altLang="zh-CN"/>
              <a:pPr/>
              <a:t>97</a:t>
            </a:fld>
            <a:endParaRPr lang="en-US" altLang="zh-CN"/>
          </a:p>
        </p:txBody>
      </p:sp>
      <p:sp>
        <p:nvSpPr>
          <p:cNvPr id="45059" name="Rectangle 3"/>
          <p:cNvSpPr>
            <a:spLocks noGrp="1" noRot="1" noChangeArrowheads="1"/>
          </p:cNvSpPr>
          <p:nvPr>
            <p:ph type="body" idx="1"/>
          </p:nvPr>
        </p:nvSpPr>
        <p:spPr/>
        <p:txBody>
          <a:bodyPr/>
          <a:lstStyle/>
          <a:p>
            <a:endParaRPr lang="en-US" altLang="zh-CN" b="1">
              <a:latin typeface="楷体_GB2312" pitchFamily="49" charset="-122"/>
              <a:ea typeface="楷体_GB2312" pitchFamily="49" charset="-122"/>
            </a:endParaRPr>
          </a:p>
          <a:p>
            <a:endParaRPr lang="en-US" altLang="zh-CN" b="1">
              <a:latin typeface="楷体_GB2312" pitchFamily="49" charset="-122"/>
              <a:ea typeface="楷体_GB2312" pitchFamily="49" charset="-122"/>
            </a:endParaRPr>
          </a:p>
          <a:p>
            <a:endParaRPr lang="en-US" altLang="zh-CN" b="1">
              <a:latin typeface="楷体_GB2312" pitchFamily="49" charset="-122"/>
              <a:ea typeface="楷体_GB2312" pitchFamily="49" charset="-122"/>
            </a:endParaRPr>
          </a:p>
          <a:p>
            <a:endParaRPr lang="en-US" altLang="zh-CN" b="1">
              <a:latin typeface="楷体_GB2312" pitchFamily="49" charset="-122"/>
              <a:ea typeface="楷体_GB2312" pitchFamily="49" charset="-122"/>
            </a:endParaRPr>
          </a:p>
          <a:p>
            <a:endParaRPr lang="en-US" altLang="zh-CN" b="1">
              <a:latin typeface="楷体_GB2312" pitchFamily="49" charset="-122"/>
              <a:ea typeface="楷体_GB2312" pitchFamily="49" charset="-122"/>
            </a:endParaRPr>
          </a:p>
          <a:p>
            <a:r>
              <a:rPr lang="zh-CN" altLang="en-US" b="1">
                <a:latin typeface="楷体_GB2312" pitchFamily="49" charset="-122"/>
                <a:ea typeface="楷体_GB2312" pitchFamily="49" charset="-122"/>
              </a:rPr>
              <a:t>式中</a:t>
            </a:r>
            <a:r>
              <a:rPr lang="en-US" altLang="zh-CN" b="1">
                <a:latin typeface="楷体_GB2312" pitchFamily="49" charset="-122"/>
                <a:ea typeface="楷体_GB2312" pitchFamily="49" charset="-122"/>
              </a:rPr>
              <a:t>,  </a:t>
            </a:r>
            <a:r>
              <a:rPr lang="zh-CN" altLang="en-US" b="1">
                <a:latin typeface="楷体_GB2312" pitchFamily="49" charset="-122"/>
                <a:ea typeface="楷体_GB2312" pitchFamily="49" charset="-122"/>
              </a:rPr>
              <a:t>带*的量为调节器参数的实际值，不带*者为参数的刻度值。 </a:t>
            </a:r>
            <a:r>
              <a:rPr lang="en-US" altLang="zh-CN" b="1">
                <a:latin typeface="楷体_GB2312" pitchFamily="49" charset="-122"/>
                <a:ea typeface="楷体_GB2312" pitchFamily="49" charset="-122"/>
              </a:rPr>
              <a:t>F</a:t>
            </a:r>
            <a:r>
              <a:rPr lang="zh-CN" altLang="en-US" b="1">
                <a:latin typeface="楷体_GB2312" pitchFamily="49" charset="-122"/>
                <a:ea typeface="楷体_GB2312" pitchFamily="49" charset="-122"/>
              </a:rPr>
              <a:t>称为相互干扰系数；</a:t>
            </a:r>
            <a:r>
              <a:rPr lang="en-US" altLang="zh-CN" b="1">
                <a:latin typeface="楷体_GB2312" pitchFamily="49" charset="-122"/>
                <a:ea typeface="楷体_GB2312" pitchFamily="49" charset="-122"/>
              </a:rPr>
              <a:t>K</a:t>
            </a:r>
            <a:r>
              <a:rPr lang="en-US" altLang="zh-CN" b="1" baseline="-25000">
                <a:latin typeface="楷体_GB2312" pitchFamily="49" charset="-122"/>
                <a:ea typeface="楷体_GB2312" pitchFamily="49" charset="-122"/>
              </a:rPr>
              <a:t>I</a:t>
            </a:r>
            <a:r>
              <a:rPr lang="zh-CN" altLang="en-US" b="1">
                <a:latin typeface="楷体_GB2312" pitchFamily="49" charset="-122"/>
                <a:ea typeface="楷体_GB2312" pitchFamily="49" charset="-122"/>
              </a:rPr>
              <a:t>为积分增益。</a:t>
            </a:r>
          </a:p>
        </p:txBody>
      </p:sp>
      <p:graphicFrame>
        <p:nvGraphicFramePr>
          <p:cNvPr id="45060" name="Object 4"/>
          <p:cNvGraphicFramePr>
            <a:graphicFrameLocks noChangeAspect="1"/>
          </p:cNvGraphicFramePr>
          <p:nvPr/>
        </p:nvGraphicFramePr>
        <p:xfrm>
          <a:off x="971550" y="765175"/>
          <a:ext cx="5421313" cy="2520950"/>
        </p:xfrm>
        <a:graphic>
          <a:graphicData uri="http://schemas.openxmlformats.org/presentationml/2006/ole">
            <mc:AlternateContent xmlns:mc="http://schemas.openxmlformats.org/markup-compatibility/2006">
              <mc:Choice xmlns:v="urn:schemas-microsoft-com:vml" Requires="v">
                <p:oleObj spid="_x0000_s45064" name="公式" r:id="rId3" imgW="1803240" imgH="838080" progId="Equation.3">
                  <p:embed/>
                </p:oleObj>
              </mc:Choice>
              <mc:Fallback>
                <p:oleObj name="公式" r:id="rId3" imgW="1803240" imgH="8380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765175"/>
                        <a:ext cx="5421313" cy="2520950"/>
                      </a:xfrm>
                      <a:prstGeom prst="rect">
                        <a:avLst/>
                      </a:prstGeom>
                      <a:solidFill>
                        <a:srgbClr val="00FFFF"/>
                      </a:solidFill>
                      <a:ln>
                        <a:noFill/>
                      </a:ln>
                      <a:effectLst/>
                      <a:extLs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5061" name="Object 5"/>
          <p:cNvGraphicFramePr>
            <a:graphicFrameLocks noChangeAspect="1"/>
          </p:cNvGraphicFramePr>
          <p:nvPr/>
        </p:nvGraphicFramePr>
        <p:xfrm>
          <a:off x="533400" y="3276600"/>
          <a:ext cx="7278688" cy="1181100"/>
        </p:xfrm>
        <a:graphic>
          <a:graphicData uri="http://schemas.openxmlformats.org/presentationml/2006/ole">
            <mc:AlternateContent xmlns:mc="http://schemas.openxmlformats.org/markup-compatibility/2006">
              <mc:Choice xmlns:v="urn:schemas-microsoft-com:vml" Requires="v">
                <p:oleObj spid="_x0000_s45065" name="文档" r:id="rId5" imgW="5475985" imgH="406095" progId="Word.Document.8">
                  <p:embed/>
                </p:oleObj>
              </mc:Choice>
              <mc:Fallback>
                <p:oleObj name="文档" r:id="rId5" imgW="5475985" imgH="406095" progId="Word.Document.8">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r="54518"/>
                      <a:stretch>
                        <a:fillRect/>
                      </a:stretch>
                    </p:blipFill>
                    <p:spPr bwMode="auto">
                      <a:xfrm>
                        <a:off x="533400" y="3276600"/>
                        <a:ext cx="7278688"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5062" name="Rectangle 6"/>
          <p:cNvSpPr>
            <a:spLocks noChangeArrowheads="1"/>
          </p:cNvSpPr>
          <p:nvPr/>
        </p:nvSpPr>
        <p:spPr bwMode="auto">
          <a:xfrm>
            <a:off x="6948488" y="2205038"/>
            <a:ext cx="946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kumimoji="1" lang="en-US" altLang="zh-CN" sz="2400">
                <a:latin typeface="Times New Roman" pitchFamily="18" charset="0"/>
              </a:rPr>
              <a:t>(4-18)</a:t>
            </a:r>
          </a:p>
        </p:txBody>
      </p:sp>
      <p:sp>
        <p:nvSpPr>
          <p:cNvPr id="45063" name="Rectangle 7"/>
          <p:cNvSpPr>
            <a:spLocks noChangeArrowheads="1"/>
          </p:cNvSpPr>
          <p:nvPr/>
        </p:nvSpPr>
        <p:spPr bwMode="auto">
          <a:xfrm>
            <a:off x="1187450" y="115888"/>
            <a:ext cx="6924675"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4.4.4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比例积分微分</a:t>
            </a: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(PID)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调节规律</a:t>
            </a:r>
            <a:r>
              <a:rPr lang="zh-CN" altLang="en-US" sz="3200">
                <a:solidFill>
                  <a:schemeClr val="folHlink"/>
                </a:solidFill>
                <a:effectLst>
                  <a:outerShdw blurRad="38100" dist="38100" dir="2700000" algn="tl">
                    <a:srgbClr val="C0C0C0"/>
                  </a:outerShdw>
                </a:effectLst>
                <a:latin typeface="楷体_GB2312" pitchFamily="49" charset="-122"/>
                <a:ea typeface="楷体_GB2312" pitchFamily="49" charset="-122"/>
              </a:rPr>
              <a:t> </a:t>
            </a:r>
          </a:p>
        </p:txBody>
      </p:sp>
    </p:spTree>
  </p:cSld>
  <p:clrMapOvr>
    <a:masterClrMapping/>
  </p:clrMapOvr>
  <p:transition>
    <p:blinds dir="vert"/>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5"/>
          <p:cNvSpPr>
            <a:spLocks noGrp="1"/>
          </p:cNvSpPr>
          <p:nvPr>
            <p:ph type="sldNum" sz="quarter" idx="12"/>
          </p:nvPr>
        </p:nvSpPr>
        <p:spPr/>
        <p:txBody>
          <a:bodyPr/>
          <a:lstStyle/>
          <a:p>
            <a:fld id="{C6E27946-256C-4D10-8804-D1024FC803B7}" type="slidenum">
              <a:rPr lang="en-US" altLang="zh-CN"/>
              <a:pPr/>
              <a:t>98</a:t>
            </a:fld>
            <a:endParaRPr lang="en-US" altLang="zh-CN"/>
          </a:p>
        </p:txBody>
      </p:sp>
      <p:sp>
        <p:nvSpPr>
          <p:cNvPr id="46083" name="Rectangle 3"/>
          <p:cNvSpPr>
            <a:spLocks noGrp="1" noRot="1" noChangeArrowheads="1"/>
          </p:cNvSpPr>
          <p:nvPr>
            <p:ph type="body" idx="1"/>
          </p:nvPr>
        </p:nvSpPr>
        <p:spPr>
          <a:xfrm>
            <a:off x="684213" y="5661025"/>
            <a:ext cx="7772400" cy="990600"/>
          </a:xfrm>
        </p:spPr>
        <p:txBody>
          <a:bodyPr/>
          <a:lstStyle/>
          <a:p>
            <a:pPr algn="just">
              <a:lnSpc>
                <a:spcPct val="90000"/>
              </a:lnSpc>
              <a:buFont typeface="Wingdings 2" pitchFamily="18" charset="2"/>
              <a:buNone/>
            </a:pPr>
            <a:r>
              <a:rPr lang="en-US" altLang="zh-CN" sz="2000" b="1">
                <a:latin typeface="楷体_GB2312" pitchFamily="49" charset="-122"/>
                <a:ea typeface="楷体_GB2312" pitchFamily="49" charset="-122"/>
              </a:rPr>
              <a:t>           </a:t>
            </a:r>
            <a:r>
              <a:rPr lang="zh-CN" altLang="en-US" sz="2000" b="1">
                <a:latin typeface="楷体_GB2312" pitchFamily="49" charset="-122"/>
                <a:ea typeface="楷体_GB2312" pitchFamily="49" charset="-122"/>
              </a:rPr>
              <a:t>图</a:t>
            </a:r>
            <a:r>
              <a:rPr lang="en-US" altLang="zh-CN" sz="2000" b="1">
                <a:latin typeface="楷体_GB2312" pitchFamily="49" charset="-122"/>
                <a:ea typeface="楷体_GB2312" pitchFamily="49" charset="-122"/>
              </a:rPr>
              <a:t>4-17</a:t>
            </a:r>
            <a:r>
              <a:rPr lang="zh-CN" altLang="en-US" sz="2000" b="1">
                <a:latin typeface="楷体_GB2312" pitchFamily="49" charset="-122"/>
                <a:ea typeface="楷体_GB2312" pitchFamily="49" charset="-122"/>
              </a:rPr>
              <a:t>给出工业 </a:t>
            </a:r>
            <a:r>
              <a:rPr lang="en-US" altLang="zh-CN" sz="2000" b="1">
                <a:latin typeface="楷体_GB2312" pitchFamily="49" charset="-122"/>
                <a:ea typeface="楷体_GB2312" pitchFamily="49" charset="-122"/>
              </a:rPr>
              <a:t>PID</a:t>
            </a:r>
            <a:r>
              <a:rPr lang="zh-CN" altLang="en-US" sz="2000" b="1">
                <a:latin typeface="楷体_GB2312" pitchFamily="49" charset="-122"/>
                <a:ea typeface="楷体_GB2312" pitchFamily="49" charset="-122"/>
              </a:rPr>
              <a:t>调节器的响应曲线</a:t>
            </a:r>
          </a:p>
          <a:p>
            <a:pPr algn="just">
              <a:lnSpc>
                <a:spcPct val="90000"/>
              </a:lnSpc>
            </a:pPr>
            <a:r>
              <a:rPr lang="zh-CN" altLang="en-US" sz="2800" b="1">
                <a:ea typeface="楷体_GB2312" pitchFamily="49" charset="-122"/>
              </a:rPr>
              <a:t>图中阴影部分面积代表微分作用的强弱</a:t>
            </a:r>
            <a:r>
              <a:rPr lang="zh-CN" altLang="en-US" sz="2800">
                <a:ea typeface="楷体_GB2312" pitchFamily="49" charset="-122"/>
              </a:rPr>
              <a:t>。</a:t>
            </a:r>
            <a:r>
              <a:rPr lang="zh-CN" altLang="en-US" sz="2800"/>
              <a:t>       </a:t>
            </a:r>
          </a:p>
        </p:txBody>
      </p:sp>
      <p:pic>
        <p:nvPicPr>
          <p:cNvPr id="46087" name="Picture 7"/>
          <p:cNvPicPr>
            <a:picLocks noChangeAspect="1" noChangeArrowheads="1"/>
          </p:cNvPicPr>
          <p:nvPr/>
        </p:nvPicPr>
        <p:blipFill>
          <a:blip r:embed="rId2">
            <a:lum contrast="6000"/>
            <a:extLst>
              <a:ext uri="{28A0092B-C50C-407E-A947-70E740481C1C}">
                <a14:useLocalDpi xmlns:a14="http://schemas.microsoft.com/office/drawing/2010/main" val="0"/>
              </a:ext>
            </a:extLst>
          </a:blip>
          <a:srcRect/>
          <a:stretch>
            <a:fillRect/>
          </a:stretch>
        </p:blipFill>
        <p:spPr bwMode="auto">
          <a:xfrm>
            <a:off x="1619250" y="620713"/>
            <a:ext cx="5976938"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8" name="Rectangle 8"/>
          <p:cNvSpPr>
            <a:spLocks noChangeArrowheads="1"/>
          </p:cNvSpPr>
          <p:nvPr/>
        </p:nvSpPr>
        <p:spPr bwMode="auto">
          <a:xfrm>
            <a:off x="1187450" y="115888"/>
            <a:ext cx="6924675"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4.4.4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比例积分微分</a:t>
            </a: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(PID)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调节规律</a:t>
            </a:r>
            <a:r>
              <a:rPr lang="zh-CN" altLang="en-US" sz="3200">
                <a:solidFill>
                  <a:schemeClr val="folHlink"/>
                </a:solidFill>
                <a:effectLst>
                  <a:outerShdw blurRad="38100" dist="38100" dir="2700000" algn="tl">
                    <a:srgbClr val="C0C0C0"/>
                  </a:outerShdw>
                </a:effectLst>
                <a:latin typeface="楷体_GB2312" pitchFamily="49" charset="-122"/>
                <a:ea typeface="楷体_GB2312" pitchFamily="49" charset="-122"/>
              </a:rPr>
              <a:t> </a:t>
            </a:r>
          </a:p>
        </p:txBody>
      </p:sp>
    </p:spTree>
  </p:cSld>
  <p:clrMapOvr>
    <a:masterClrMapping/>
  </p:clrMapOvr>
  <p:transition>
    <p:blinds dir="vert"/>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灯片编号占位符 5"/>
          <p:cNvSpPr>
            <a:spLocks noGrp="1"/>
          </p:cNvSpPr>
          <p:nvPr>
            <p:ph type="sldNum" sz="quarter" idx="12"/>
          </p:nvPr>
        </p:nvSpPr>
        <p:spPr/>
        <p:txBody>
          <a:bodyPr/>
          <a:lstStyle/>
          <a:p>
            <a:fld id="{677E9481-BA2E-4027-BD27-F37EB1C51F2E}" type="slidenum">
              <a:rPr lang="en-US" altLang="zh-CN"/>
              <a:pPr/>
              <a:t>99</a:t>
            </a:fld>
            <a:endParaRPr lang="en-US" altLang="zh-CN"/>
          </a:p>
        </p:txBody>
      </p:sp>
      <p:sp>
        <p:nvSpPr>
          <p:cNvPr id="60419" name="Rectangle 3"/>
          <p:cNvSpPr>
            <a:spLocks noGrp="1" noRot="1" noChangeArrowheads="1"/>
          </p:cNvSpPr>
          <p:nvPr>
            <p:ph type="body" idx="1"/>
          </p:nvPr>
        </p:nvSpPr>
        <p:spPr>
          <a:xfrm>
            <a:off x="179388" y="5373688"/>
            <a:ext cx="8748712" cy="1008062"/>
          </a:xfrm>
        </p:spPr>
        <p:txBody>
          <a:bodyPr/>
          <a:lstStyle/>
          <a:p>
            <a:pPr>
              <a:lnSpc>
                <a:spcPct val="90000"/>
              </a:lnSpc>
            </a:pPr>
            <a:r>
              <a:rPr lang="en-US" altLang="zh-CN" sz="2800"/>
              <a:t>     </a:t>
            </a:r>
            <a:r>
              <a:rPr lang="zh-CN" altLang="en-US" sz="2800" b="1">
                <a:latin typeface="楷体_GB2312" pitchFamily="49" charset="-122"/>
                <a:ea typeface="楷体_GB2312" pitchFamily="49" charset="-122"/>
              </a:rPr>
              <a:t>显然，</a:t>
            </a:r>
            <a:r>
              <a:rPr lang="en-US" altLang="zh-CN" sz="2800" b="1">
                <a:latin typeface="楷体_GB2312" pitchFamily="49" charset="-122"/>
                <a:ea typeface="楷体_GB2312" pitchFamily="49" charset="-122"/>
              </a:rPr>
              <a:t>PID</a:t>
            </a:r>
            <a:r>
              <a:rPr lang="zh-CN" altLang="en-US" sz="2800" b="1">
                <a:latin typeface="楷体_GB2312" pitchFamily="49" charset="-122"/>
                <a:ea typeface="楷体_GB2312" pitchFamily="49" charset="-122"/>
              </a:rPr>
              <a:t>三作用时控制效果最佳，但这并不意味着，在任何情况下采用三作用调节都是合理的。</a:t>
            </a:r>
          </a:p>
        </p:txBody>
      </p:sp>
      <p:pic>
        <p:nvPicPr>
          <p:cNvPr id="604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981075"/>
            <a:ext cx="6119813" cy="382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1" name="Rectangle 5"/>
          <p:cNvSpPr>
            <a:spLocks noChangeArrowheads="1"/>
          </p:cNvSpPr>
          <p:nvPr/>
        </p:nvSpPr>
        <p:spPr bwMode="auto">
          <a:xfrm>
            <a:off x="1116013" y="4724400"/>
            <a:ext cx="69707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hangingPunct="0"/>
            <a:r>
              <a:rPr kumimoji="1" lang="zh-CN" altLang="en-US" sz="2000" b="1">
                <a:latin typeface="楷体_GB2312" pitchFamily="49" charset="-122"/>
                <a:ea typeface="楷体_GB2312" pitchFamily="49" charset="-122"/>
              </a:rPr>
              <a:t>图</a:t>
            </a:r>
            <a:r>
              <a:rPr kumimoji="1" lang="en-US" altLang="zh-CN" sz="2000" b="1">
                <a:latin typeface="楷体_GB2312" pitchFamily="49" charset="-122"/>
                <a:ea typeface="楷体_GB2312" pitchFamily="49" charset="-122"/>
              </a:rPr>
              <a:t>4-18  </a:t>
            </a:r>
            <a:r>
              <a:rPr kumimoji="1" lang="zh-CN" altLang="en-US" sz="2000" b="1">
                <a:latin typeface="楷体_GB2312" pitchFamily="49" charset="-122"/>
                <a:ea typeface="楷体_GB2312" pitchFamily="49" charset="-122"/>
              </a:rPr>
              <a:t>各种控制规律的响应过程</a:t>
            </a:r>
          </a:p>
          <a:p>
            <a:pPr algn="ctr" eaLnBrk="0" hangingPunct="0"/>
            <a:r>
              <a:rPr kumimoji="1" lang="en-US" altLang="zh-CN" sz="2000" b="1">
                <a:latin typeface="楷体_GB2312" pitchFamily="49" charset="-122"/>
                <a:ea typeface="楷体_GB2312" pitchFamily="49" charset="-122"/>
              </a:rPr>
              <a:t>1-</a:t>
            </a:r>
            <a:r>
              <a:rPr kumimoji="1" lang="zh-CN" altLang="en-US" sz="2000" b="1">
                <a:latin typeface="楷体_GB2312" pitchFamily="49" charset="-122"/>
                <a:ea typeface="楷体_GB2312" pitchFamily="49" charset="-122"/>
              </a:rPr>
              <a:t>比例控制；</a:t>
            </a:r>
            <a:r>
              <a:rPr kumimoji="1" lang="en-US" altLang="zh-CN" sz="2000" b="1">
                <a:latin typeface="楷体_GB2312" pitchFamily="49" charset="-122"/>
                <a:ea typeface="楷体_GB2312" pitchFamily="49" charset="-122"/>
              </a:rPr>
              <a:t>2-</a:t>
            </a:r>
            <a:r>
              <a:rPr kumimoji="1" lang="zh-CN" altLang="en-US" sz="2000" b="1">
                <a:latin typeface="楷体_GB2312" pitchFamily="49" charset="-122"/>
                <a:ea typeface="楷体_GB2312" pitchFamily="49" charset="-122"/>
              </a:rPr>
              <a:t>积分控制；</a:t>
            </a:r>
            <a:r>
              <a:rPr kumimoji="1" lang="en-US" altLang="zh-CN" sz="2000" b="1">
                <a:latin typeface="楷体_GB2312" pitchFamily="49" charset="-122"/>
                <a:ea typeface="楷体_GB2312" pitchFamily="49" charset="-122"/>
              </a:rPr>
              <a:t>3-PI</a:t>
            </a:r>
            <a:r>
              <a:rPr kumimoji="1" lang="zh-CN" altLang="en-US" sz="2000" b="1">
                <a:latin typeface="楷体_GB2312" pitchFamily="49" charset="-122"/>
                <a:ea typeface="楷体_GB2312" pitchFamily="49" charset="-122"/>
              </a:rPr>
              <a:t>控制；</a:t>
            </a:r>
            <a:r>
              <a:rPr kumimoji="1" lang="en-US" altLang="zh-CN" sz="2000" b="1">
                <a:latin typeface="楷体_GB2312" pitchFamily="49" charset="-122"/>
                <a:ea typeface="楷体_GB2312" pitchFamily="49" charset="-122"/>
              </a:rPr>
              <a:t>4-PD</a:t>
            </a:r>
            <a:r>
              <a:rPr kumimoji="1" lang="zh-CN" altLang="en-US" sz="2000" b="1">
                <a:latin typeface="楷体_GB2312" pitchFamily="49" charset="-122"/>
                <a:ea typeface="楷体_GB2312" pitchFamily="49" charset="-122"/>
              </a:rPr>
              <a:t>控制；</a:t>
            </a:r>
            <a:r>
              <a:rPr kumimoji="1" lang="en-US" altLang="zh-CN" sz="2000" b="1">
                <a:latin typeface="楷体_GB2312" pitchFamily="49" charset="-122"/>
                <a:ea typeface="楷体_GB2312" pitchFamily="49" charset="-122"/>
              </a:rPr>
              <a:t>5-PID</a:t>
            </a:r>
            <a:r>
              <a:rPr kumimoji="1" lang="zh-CN" altLang="en-US" sz="2000" b="1">
                <a:latin typeface="楷体_GB2312" pitchFamily="49" charset="-122"/>
                <a:ea typeface="楷体_GB2312" pitchFamily="49" charset="-122"/>
              </a:rPr>
              <a:t>控制</a:t>
            </a:r>
          </a:p>
        </p:txBody>
      </p:sp>
      <p:sp>
        <p:nvSpPr>
          <p:cNvPr id="60422" name="Rectangle 6"/>
          <p:cNvSpPr>
            <a:spLocks noChangeArrowheads="1"/>
          </p:cNvSpPr>
          <p:nvPr/>
        </p:nvSpPr>
        <p:spPr bwMode="auto">
          <a:xfrm>
            <a:off x="1187450" y="115888"/>
            <a:ext cx="6924675"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eaLnBrk="0" hangingPunct="0"/>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4.4.4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比例积分微分</a:t>
            </a:r>
            <a:r>
              <a:rPr lang="en-US" altLang="zh-CN" sz="3200" b="1">
                <a:solidFill>
                  <a:srgbClr val="FF3300"/>
                </a:solidFill>
                <a:effectLst>
                  <a:outerShdw blurRad="38100" dist="38100" dir="2700000" algn="tl">
                    <a:srgbClr val="C0C0C0"/>
                  </a:outerShdw>
                </a:effectLst>
                <a:latin typeface="楷体_GB2312" pitchFamily="49" charset="-122"/>
                <a:ea typeface="楷体_GB2312" pitchFamily="49" charset="-122"/>
              </a:rPr>
              <a:t>(PID) </a:t>
            </a:r>
            <a:r>
              <a:rPr lang="zh-CN" altLang="en-US" sz="3200" b="1">
                <a:solidFill>
                  <a:srgbClr val="FF3300"/>
                </a:solidFill>
                <a:effectLst>
                  <a:outerShdw blurRad="38100" dist="38100" dir="2700000" algn="tl">
                    <a:srgbClr val="C0C0C0"/>
                  </a:outerShdw>
                </a:effectLst>
                <a:latin typeface="楷体_GB2312" pitchFamily="49" charset="-122"/>
                <a:ea typeface="楷体_GB2312" pitchFamily="49" charset="-122"/>
              </a:rPr>
              <a:t>调节规律</a:t>
            </a:r>
            <a:r>
              <a:rPr lang="zh-CN" altLang="en-US" sz="3200">
                <a:solidFill>
                  <a:schemeClr val="folHlink"/>
                </a:solidFill>
                <a:effectLst>
                  <a:outerShdw blurRad="38100" dist="38100" dir="2700000" algn="tl">
                    <a:srgbClr val="C0C0C0"/>
                  </a:outerShdw>
                </a:effectLst>
                <a:latin typeface="楷体_GB2312" pitchFamily="49" charset="-122"/>
                <a:ea typeface="楷体_GB2312" pitchFamily="49" charset="-122"/>
              </a:rPr>
              <a:t> </a:t>
            </a:r>
          </a:p>
        </p:txBody>
      </p:sp>
    </p:spTree>
  </p:cSld>
  <p:clrMapOvr>
    <a:masterClrMapping/>
  </p:clrMapOvr>
  <p:transition>
    <p:blinds dir="vert"/>
  </p:transition>
</p:sld>
</file>

<file path=ppt/theme/theme1.xml><?xml version="1.0" encoding="utf-8"?>
<a:theme xmlns:a="http://schemas.openxmlformats.org/drawingml/2006/main" name="砖雕艺术">
  <a:themeElements>
    <a:clrScheme name="砖雕艺术 1">
      <a:dk1>
        <a:srgbClr val="080808"/>
      </a:dk1>
      <a:lt1>
        <a:srgbClr val="FFFFFF"/>
      </a:lt1>
      <a:dk2>
        <a:srgbClr val="0039AC"/>
      </a:dk2>
      <a:lt2>
        <a:srgbClr val="C0C0C0"/>
      </a:lt2>
      <a:accent1>
        <a:srgbClr val="FFFF99"/>
      </a:accent1>
      <a:accent2>
        <a:srgbClr val="FFCC66"/>
      </a:accent2>
      <a:accent3>
        <a:srgbClr val="FFFFFF"/>
      </a:accent3>
      <a:accent4>
        <a:srgbClr val="060606"/>
      </a:accent4>
      <a:accent5>
        <a:srgbClr val="FFFFCA"/>
      </a:accent5>
      <a:accent6>
        <a:srgbClr val="E7B95C"/>
      </a:accent6>
      <a:hlink>
        <a:srgbClr val="0066FF"/>
      </a:hlink>
      <a:folHlink>
        <a:srgbClr val="CC3300"/>
      </a:folHlink>
    </a:clrScheme>
    <a:fontScheme name="砖雕艺术">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砖雕艺术 1">
        <a:dk1>
          <a:srgbClr val="080808"/>
        </a:dk1>
        <a:lt1>
          <a:srgbClr val="FFFFFF"/>
        </a:lt1>
        <a:dk2>
          <a:srgbClr val="0039AC"/>
        </a:dk2>
        <a:lt2>
          <a:srgbClr val="C0C0C0"/>
        </a:lt2>
        <a:accent1>
          <a:srgbClr val="FFFF99"/>
        </a:accent1>
        <a:accent2>
          <a:srgbClr val="FFCC66"/>
        </a:accent2>
        <a:accent3>
          <a:srgbClr val="FFFFFF"/>
        </a:accent3>
        <a:accent4>
          <a:srgbClr val="060606"/>
        </a:accent4>
        <a:accent5>
          <a:srgbClr val="FFFFCA"/>
        </a:accent5>
        <a:accent6>
          <a:srgbClr val="E7B95C"/>
        </a:accent6>
        <a:hlink>
          <a:srgbClr val="0066FF"/>
        </a:hlink>
        <a:folHlink>
          <a:srgbClr val="CC3300"/>
        </a:folHlink>
      </a:clrScheme>
      <a:clrMap bg1="lt1" tx1="dk1" bg2="lt2" tx2="dk2" accent1="accent1" accent2="accent2" accent3="accent3" accent4="accent4" accent5="accent5" accent6="accent6" hlink="hlink" folHlink="folHlink"/>
    </a:extraClrScheme>
    <a:extraClrScheme>
      <a:clrScheme name="砖雕艺术 2">
        <a:dk1>
          <a:srgbClr val="333399"/>
        </a:dk1>
        <a:lt1>
          <a:srgbClr val="ADD3AF"/>
        </a:lt1>
        <a:dk2>
          <a:srgbClr val="D65700"/>
        </a:dk2>
        <a:lt2>
          <a:srgbClr val="B2B2B2"/>
        </a:lt2>
        <a:accent1>
          <a:srgbClr val="B8E9EE"/>
        </a:accent1>
        <a:accent2>
          <a:srgbClr val="FFCC00"/>
        </a:accent2>
        <a:accent3>
          <a:srgbClr val="D3E6D4"/>
        </a:accent3>
        <a:accent4>
          <a:srgbClr val="2A2A82"/>
        </a:accent4>
        <a:accent5>
          <a:srgbClr val="D8F2F5"/>
        </a:accent5>
        <a:accent6>
          <a:srgbClr val="E7B900"/>
        </a:accent6>
        <a:hlink>
          <a:srgbClr val="008080"/>
        </a:hlink>
        <a:folHlink>
          <a:srgbClr val="003366"/>
        </a:folHlink>
      </a:clrScheme>
      <a:clrMap bg1="lt1" tx1="dk1" bg2="lt2" tx2="dk2" accent1="accent1" accent2="accent2" accent3="accent3" accent4="accent4" accent5="accent5" accent6="accent6" hlink="hlink" folHlink="folHlink"/>
    </a:extraClrScheme>
    <a:extraClrScheme>
      <a:clrScheme name="砖雕艺术 3">
        <a:dk1>
          <a:srgbClr val="003BB2"/>
        </a:dk1>
        <a:lt1>
          <a:srgbClr val="CCFFCC"/>
        </a:lt1>
        <a:dk2>
          <a:srgbClr val="003366"/>
        </a:dk2>
        <a:lt2>
          <a:srgbClr val="C0C0C0"/>
        </a:lt2>
        <a:accent1>
          <a:srgbClr val="FFFFFF"/>
        </a:accent1>
        <a:accent2>
          <a:srgbClr val="009900"/>
        </a:accent2>
        <a:accent3>
          <a:srgbClr val="E2FFE2"/>
        </a:accent3>
        <a:accent4>
          <a:srgbClr val="003197"/>
        </a:accent4>
        <a:accent5>
          <a:srgbClr val="FFFFFF"/>
        </a:accent5>
        <a:accent6>
          <a:srgbClr val="008A00"/>
        </a:accent6>
        <a:hlink>
          <a:srgbClr val="333399"/>
        </a:hlink>
        <a:folHlink>
          <a:srgbClr val="E45C00"/>
        </a:folHlink>
      </a:clrScheme>
      <a:clrMap bg1="lt1" tx1="dk1" bg2="lt2" tx2="dk2" accent1="accent1" accent2="accent2" accent3="accent3" accent4="accent4" accent5="accent5" accent6="accent6" hlink="hlink" folHlink="folHlink"/>
    </a:extraClrScheme>
    <a:extraClrScheme>
      <a:clrScheme name="砖雕艺术 4">
        <a:dk1>
          <a:srgbClr val="0000CC"/>
        </a:dk1>
        <a:lt1>
          <a:srgbClr val="CCECFF"/>
        </a:lt1>
        <a:dk2>
          <a:srgbClr val="006666"/>
        </a:dk2>
        <a:lt2>
          <a:srgbClr val="C0C0C0"/>
        </a:lt2>
        <a:accent1>
          <a:srgbClr val="FFFF99"/>
        </a:accent1>
        <a:accent2>
          <a:srgbClr val="FFCCFF"/>
        </a:accent2>
        <a:accent3>
          <a:srgbClr val="E2F4FF"/>
        </a:accent3>
        <a:accent4>
          <a:srgbClr val="0000AE"/>
        </a:accent4>
        <a:accent5>
          <a:srgbClr val="FFFFCA"/>
        </a:accent5>
        <a:accent6>
          <a:srgbClr val="E7B9E7"/>
        </a:accent6>
        <a:hlink>
          <a:srgbClr val="CC3300"/>
        </a:hlink>
        <a:folHlink>
          <a:srgbClr val="666699"/>
        </a:folHlink>
      </a:clrScheme>
      <a:clrMap bg1="lt1" tx1="dk1" bg2="lt2" tx2="dk2" accent1="accent1" accent2="accent2" accent3="accent3" accent4="accent4" accent5="accent5" accent6="accent6" hlink="hlink" folHlink="folHlink"/>
    </a:extraClrScheme>
    <a:extraClrScheme>
      <a:clrScheme name="砖雕艺术 5">
        <a:dk1>
          <a:srgbClr val="000000"/>
        </a:dk1>
        <a:lt1>
          <a:srgbClr val="FFFFCC"/>
        </a:lt1>
        <a:dk2>
          <a:srgbClr val="5A5A86"/>
        </a:dk2>
        <a:lt2>
          <a:srgbClr val="C0C0C0"/>
        </a:lt2>
        <a:accent1>
          <a:srgbClr val="D5E9F7"/>
        </a:accent1>
        <a:accent2>
          <a:srgbClr val="FFCC00"/>
        </a:accent2>
        <a:accent3>
          <a:srgbClr val="FFFFE2"/>
        </a:accent3>
        <a:accent4>
          <a:srgbClr val="000000"/>
        </a:accent4>
        <a:accent5>
          <a:srgbClr val="E7F2FA"/>
        </a:accent5>
        <a:accent6>
          <a:srgbClr val="E7B900"/>
        </a:accent6>
        <a:hlink>
          <a:srgbClr val="CC3300"/>
        </a:hlink>
        <a:folHlink>
          <a:srgbClr val="007D7A"/>
        </a:folHlink>
      </a:clrScheme>
      <a:clrMap bg1="lt1" tx1="dk1" bg2="lt2" tx2="dk2" accent1="accent1" accent2="accent2" accent3="accent3" accent4="accent4" accent5="accent5" accent6="accent6" hlink="hlink" folHlink="folHlink"/>
    </a:extraClrScheme>
    <a:extraClrScheme>
      <a:clrScheme name="砖雕艺术 6">
        <a:dk1>
          <a:srgbClr val="006666"/>
        </a:dk1>
        <a:lt1>
          <a:srgbClr val="FFECD9"/>
        </a:lt1>
        <a:dk2>
          <a:srgbClr val="000099"/>
        </a:dk2>
        <a:lt2>
          <a:srgbClr val="B2B2B2"/>
        </a:lt2>
        <a:accent1>
          <a:srgbClr val="EAEAEA"/>
        </a:accent1>
        <a:accent2>
          <a:srgbClr val="FF6600"/>
        </a:accent2>
        <a:accent3>
          <a:srgbClr val="FFF4E9"/>
        </a:accent3>
        <a:accent4>
          <a:srgbClr val="005656"/>
        </a:accent4>
        <a:accent5>
          <a:srgbClr val="F3F3F3"/>
        </a:accent5>
        <a:accent6>
          <a:srgbClr val="E75C00"/>
        </a:accent6>
        <a:hlink>
          <a:srgbClr val="0066FF"/>
        </a:hlink>
        <a:folHlink>
          <a:srgbClr val="777777"/>
        </a:folHlink>
      </a:clrScheme>
      <a:clrMap bg1="lt1" tx1="dk1" bg2="lt2" tx2="dk2" accent1="accent1" accent2="accent2" accent3="accent3" accent4="accent4" accent5="accent5" accent6="accent6" hlink="hlink" folHlink="folHlink"/>
    </a:extraClrScheme>
    <a:extraClrScheme>
      <a:clrScheme name="砖雕艺术 7">
        <a:dk1>
          <a:srgbClr val="585884"/>
        </a:dk1>
        <a:lt1>
          <a:srgbClr val="DDDDDD"/>
        </a:lt1>
        <a:dk2>
          <a:srgbClr val="000000"/>
        </a:dk2>
        <a:lt2>
          <a:srgbClr val="969696"/>
        </a:lt2>
        <a:accent1>
          <a:srgbClr val="FFFFCC"/>
        </a:accent1>
        <a:accent2>
          <a:srgbClr val="99CC00"/>
        </a:accent2>
        <a:accent3>
          <a:srgbClr val="EBEBEB"/>
        </a:accent3>
        <a:accent4>
          <a:srgbClr val="4A4A70"/>
        </a:accent4>
        <a:accent5>
          <a:srgbClr val="FFFFE2"/>
        </a:accent5>
        <a:accent6>
          <a:srgbClr val="8AB900"/>
        </a:accent6>
        <a:hlink>
          <a:srgbClr val="FF3300"/>
        </a:hlink>
        <a:folHlink>
          <a:srgbClr val="6E3B8B"/>
        </a:folHlink>
      </a:clrScheme>
      <a:clrMap bg1="lt1" tx1="dk1" bg2="lt2" tx2="dk2" accent1="accent1" accent2="accent2" accent3="accent3" accent4="accent4" accent5="accent5" accent6="accent6" hlink="hlink" folHlink="folHlink"/>
    </a:extraClrScheme>
    <a:extraClrScheme>
      <a:clrScheme name="砖雕艺术 8">
        <a:dk1>
          <a:srgbClr val="333399"/>
        </a:dk1>
        <a:lt1>
          <a:srgbClr val="FFD9D9"/>
        </a:lt1>
        <a:dk2>
          <a:srgbClr val="00716E"/>
        </a:dk2>
        <a:lt2>
          <a:srgbClr val="C0C0C0"/>
        </a:lt2>
        <a:accent1>
          <a:srgbClr val="AED2BA"/>
        </a:accent1>
        <a:accent2>
          <a:srgbClr val="FF9933"/>
        </a:accent2>
        <a:accent3>
          <a:srgbClr val="FFE9E9"/>
        </a:accent3>
        <a:accent4>
          <a:srgbClr val="2A2A82"/>
        </a:accent4>
        <a:accent5>
          <a:srgbClr val="D3E5D9"/>
        </a:accent5>
        <a:accent6>
          <a:srgbClr val="E78A2D"/>
        </a:accent6>
        <a:hlink>
          <a:srgbClr val="CC3300"/>
        </a:hlink>
        <a:folHlink>
          <a:srgbClr val="0066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CDESIGNJ</Template>
  <TotalTime>2181</TotalTime>
  <Words>7270</Words>
  <Application>Microsoft Office PowerPoint</Application>
  <PresentationFormat>全屏显示(4:3)</PresentationFormat>
  <Paragraphs>794</Paragraphs>
  <Slides>132</Slides>
  <Notes>0</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8</vt:i4>
      </vt:variant>
      <vt:variant>
        <vt:lpstr>幻灯片标题</vt:lpstr>
      </vt:variant>
      <vt:variant>
        <vt:i4>132</vt:i4>
      </vt:variant>
    </vt:vector>
  </HeadingPairs>
  <TitlesOfParts>
    <vt:vector size="151" baseType="lpstr">
      <vt:lpstr>Times New Roman</vt:lpstr>
      <vt:lpstr>宋体</vt:lpstr>
      <vt:lpstr>Arial</vt:lpstr>
      <vt:lpstr>Wingdings 2</vt:lpstr>
      <vt:lpstr>Wingdings</vt:lpstr>
      <vt:lpstr>楷体_GB2312</vt:lpstr>
      <vt:lpstr>Courier New</vt:lpstr>
      <vt:lpstr>MS Gothic</vt:lpstr>
      <vt:lpstr>Monotype Sorts</vt:lpstr>
      <vt:lpstr>砖雕艺术</vt:lpstr>
      <vt:lpstr>自定义设计方案</vt:lpstr>
      <vt:lpstr>Microsoft Visio 绘图</vt:lpstr>
      <vt:lpstr>Microsoft 公式 3.0</vt:lpstr>
      <vt:lpstr>MathType 5.0 Equation</vt:lpstr>
      <vt:lpstr>位图图像</vt:lpstr>
      <vt:lpstr>Microsoft Equation 3.0</vt:lpstr>
      <vt:lpstr>Microsoft Word 文档</vt:lpstr>
      <vt:lpstr>Microsoft Word 图片</vt:lpstr>
      <vt:lpstr>Visio 2000 Drawing</vt:lpstr>
      <vt:lpstr>第4章  PID控制原理 </vt:lpstr>
      <vt:lpstr>4.l  PID控制的特点</vt:lpstr>
      <vt:lpstr>PowerPoint 演示文稿</vt:lpstr>
      <vt:lpstr>PID</vt:lpstr>
      <vt:lpstr>PowerPoint 演示文稿</vt:lpstr>
      <vt:lpstr>PID控制具有以下优点：</vt:lpstr>
      <vt:lpstr>       在过程控制中，绝大部分都采用 PID控制。例外的情况有两种。</vt:lpstr>
      <vt:lpstr>4.2 比例调节(P调节)</vt:lpstr>
      <vt:lpstr>4.2.1 比例控制的调节规律和比例带 </vt:lpstr>
      <vt:lpstr>PowerPoint 演示文稿</vt:lpstr>
      <vt:lpstr>PowerPoint 演示文稿</vt:lpstr>
      <vt:lpstr>4.2.1 比例控制的调节规律和比例带</vt:lpstr>
      <vt:lpstr>PowerPoint 演示文稿</vt:lpstr>
      <vt:lpstr>4.2.1 比例控制的调节规律和比例带</vt:lpstr>
      <vt:lpstr>4.2.1 比例控制的调节规律和比例带</vt:lpstr>
      <vt:lpstr>4.2.1 比例控制的调节规律和比例带</vt:lpstr>
      <vt:lpstr>4.2.1 比例控制的调节规律和比例带</vt:lpstr>
      <vt:lpstr>4.2 比例调节(P调节)</vt:lpstr>
      <vt:lpstr>4.2.2 比例调节的特点 </vt:lpstr>
      <vt:lpstr>4.2.2 比例调节的特点</vt:lpstr>
      <vt:lpstr>PowerPoint 演示文稿</vt:lpstr>
      <vt:lpstr>PowerPoint 演示文稿</vt:lpstr>
      <vt:lpstr>PowerPoint 演示文稿</vt:lpstr>
      <vt:lpstr>PowerPoint 演示文稿</vt:lpstr>
      <vt:lpstr>4.2 比例调节(P调节)</vt:lpstr>
      <vt:lpstr>4.2.3  比例带对于调节过程的影响</vt:lpstr>
      <vt:lpstr>PowerPoint 演示文稿</vt:lpstr>
      <vt:lpstr>PowerPoint 演示文稿</vt:lpstr>
      <vt:lpstr>PowerPoint 演示文稿</vt:lpstr>
      <vt:lpstr>4.3 比例积分控制(PI控制)</vt:lpstr>
      <vt:lpstr>PowerPoint 演示文稿</vt:lpstr>
      <vt:lpstr>PowerPoint 演示文稿</vt:lpstr>
      <vt:lpstr>PowerPoint 演示文稿</vt:lpstr>
      <vt:lpstr>2  积分调节的特点，无差调节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4.3 比例积分控制(PI控制)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4.3 比例积分控制(PI控制)</vt:lpstr>
      <vt:lpstr>4.3.3  积分饱和现象与抗积分饱和的措施</vt:lpstr>
      <vt:lpstr>PowerPoint 演示文稿</vt:lpstr>
      <vt:lpstr>4.3.3  积分饱和现象与抗积分饱和的措施</vt:lpstr>
      <vt:lpstr>PowerPoint 演示文稿</vt:lpstr>
      <vt:lpstr>PowerPoint 演示文稿</vt:lpstr>
      <vt:lpstr>PowerPoint 演示文稿</vt:lpstr>
      <vt:lpstr>PowerPoint 演示文稿</vt:lpstr>
      <vt:lpstr>PowerPoint 演示文稿</vt:lpstr>
      <vt:lpstr>4.4 比例积分微分控制(PID控制)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4.4 比例积分微分控制(PID控制)</vt:lpstr>
      <vt:lpstr>4.4.2 比例微分控制的调节规律</vt:lpstr>
      <vt:lpstr>4.4.2 比例微分控制的调节规律</vt:lpstr>
      <vt:lpstr>工业上实际采用的PD调节器的传递函数是：</vt:lpstr>
      <vt:lpstr>PowerPoint 演示文稿</vt:lpstr>
      <vt:lpstr>PowerPoint 演示文稿</vt:lpstr>
      <vt:lpstr>根据PD调节器的斜坡响应也可以单独测定它的微分时间TD</vt:lpstr>
      <vt:lpstr>4.4 比例积分微分控制(PID控制)</vt:lpstr>
      <vt:lpstr>PowerPoint 演示文稿</vt:lpstr>
      <vt:lpstr>PowerPoint 演示文稿</vt:lpstr>
      <vt:lpstr>PowerPoint 演示文稿</vt:lpstr>
      <vt:lpstr>PowerPoint 演示文稿</vt:lpstr>
      <vt:lpstr>4.4 比例积分微分控制(PID控制)</vt:lpstr>
      <vt:lpstr>PowerPoint 演示文稿</vt:lpstr>
      <vt:lpstr>PowerPoint 演示文稿</vt:lpstr>
      <vt:lpstr>PowerPoint 演示文稿</vt:lpstr>
      <vt:lpstr>PowerPoint 演示文稿</vt:lpstr>
      <vt:lpstr>PowerPoint 演示文稿</vt:lpstr>
      <vt:lpstr>PowerPoint 演示文稿</vt:lpstr>
      <vt:lpstr>4.5 数字PID控制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4.5 数字PID控制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例4-1 已知被控对象的传递函数为   对系统采用比例控制，比例系数分别为Kc=0.1,2.0,2.4,3.0,3.5；试求各比例系数下系统的单位阶跃响应。</vt:lpstr>
      <vt:lpstr>纯P作用下系统的阶跃响应</vt:lpstr>
      <vt:lpstr>例4-2 已知被控对象的传递函数为   对系统采用比例微分控制，比例系数为Kc=2，微分时间常数分别为Td=0,0.3,0.7,1.5,3；试求各比例微分系数下系统的单位阶跃响应。 </vt:lpstr>
      <vt:lpstr>PD作用下系统的阶跃响应</vt:lpstr>
      <vt:lpstr>例4-3 已知被控对象的传递函数为   对系统采用比例积分控制，比例系数为Kc=2，积分时间常数分别为Ti=3,6,14,21,28；试求各比例积分系数下系统的单位阶跃响应。 </vt:lpstr>
      <vt:lpstr>PowerPoint 演示文稿</vt:lpstr>
      <vt:lpstr>例4-4 已知被控对象的传递函数为   对系统采用比例积分微分控制，其中比例系数为Kc=5，积分时间和微分时间分别为Ti=15，Td=1，试求系统的单位阶跃响应。</vt:lpstr>
      <vt:lpstr>PowerPoint 演示文稿</vt:lpstr>
      <vt:lpstr>PowerPoint 演示文稿</vt:lpstr>
    </vt:vector>
  </TitlesOfParts>
  <Manager/>
  <Company>sx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比例积分微分控制及其调节过程</dc:title>
  <dc:creator>lg</dc:creator>
  <cp:lastModifiedBy>HIT</cp:lastModifiedBy>
  <cp:revision>493</cp:revision>
  <dcterms:created xsi:type="dcterms:W3CDTF">2002-09-20T01:15:44Z</dcterms:created>
  <dcterms:modified xsi:type="dcterms:W3CDTF">2013-04-09T00:41:46Z</dcterms:modified>
</cp:coreProperties>
</file>