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8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0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9114-33AC-44AB-AEAB-8D293CC89A6A}" type="datetimeFigureOut">
              <a:rPr lang="zh-CN" altLang="en-US" smtClean="0"/>
              <a:t>2017/8/8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B169B-9C41-4CE8-9244-751488ACF3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9685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9114-33AC-44AB-AEAB-8D293CC89A6A}" type="datetimeFigureOut">
              <a:rPr lang="zh-CN" altLang="en-US" smtClean="0"/>
              <a:t>2017/8/8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B169B-9C41-4CE8-9244-751488ACF3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1748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9114-33AC-44AB-AEAB-8D293CC89A6A}" type="datetimeFigureOut">
              <a:rPr lang="zh-CN" altLang="en-US" smtClean="0"/>
              <a:t>2017/8/8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B169B-9C41-4CE8-9244-751488ACF3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3924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9114-33AC-44AB-AEAB-8D293CC89A6A}" type="datetimeFigureOut">
              <a:rPr lang="zh-CN" altLang="en-US" smtClean="0"/>
              <a:t>2017/8/8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B169B-9C41-4CE8-9244-751488ACF3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7229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9114-33AC-44AB-AEAB-8D293CC89A6A}" type="datetimeFigureOut">
              <a:rPr lang="zh-CN" altLang="en-US" smtClean="0"/>
              <a:t>2017/8/8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B169B-9C41-4CE8-9244-751488ACF3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381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9114-33AC-44AB-AEAB-8D293CC89A6A}" type="datetimeFigureOut">
              <a:rPr lang="zh-CN" altLang="en-US" smtClean="0"/>
              <a:t>2017/8/8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B169B-9C41-4CE8-9244-751488ACF3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7574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9114-33AC-44AB-AEAB-8D293CC89A6A}" type="datetimeFigureOut">
              <a:rPr lang="zh-CN" altLang="en-US" smtClean="0"/>
              <a:t>2017/8/8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B169B-9C41-4CE8-9244-751488ACF3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0112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9114-33AC-44AB-AEAB-8D293CC89A6A}" type="datetimeFigureOut">
              <a:rPr lang="zh-CN" altLang="en-US" smtClean="0"/>
              <a:t>2017/8/8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B169B-9C41-4CE8-9244-751488ACF3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9758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9114-33AC-44AB-AEAB-8D293CC89A6A}" type="datetimeFigureOut">
              <a:rPr lang="zh-CN" altLang="en-US" smtClean="0"/>
              <a:t>2017/8/8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B169B-9C41-4CE8-9244-751488ACF3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957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9114-33AC-44AB-AEAB-8D293CC89A6A}" type="datetimeFigureOut">
              <a:rPr lang="zh-CN" altLang="en-US" smtClean="0"/>
              <a:t>2017/8/8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B169B-9C41-4CE8-9244-751488ACF3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5500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9114-33AC-44AB-AEAB-8D293CC89A6A}" type="datetimeFigureOut">
              <a:rPr lang="zh-CN" altLang="en-US" smtClean="0"/>
              <a:t>2017/8/8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B169B-9C41-4CE8-9244-751488ACF3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0620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29114-33AC-44AB-AEAB-8D293CC89A6A}" type="datetimeFigureOut">
              <a:rPr lang="zh-CN" altLang="en-US" smtClean="0"/>
              <a:t>2017/8/8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B169B-9C41-4CE8-9244-751488ACF3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5602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807" y="104033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/>
              <a:t>比赛</a:t>
            </a:r>
            <a:r>
              <a:rPr lang="zh-CN" altLang="en-US" sz="2800" dirty="0"/>
              <a:t>总体</a:t>
            </a:r>
            <a:r>
              <a:rPr lang="zh-CN" altLang="en-US" sz="2800" dirty="0" smtClean="0"/>
              <a:t>方案</a:t>
            </a:r>
            <a:endParaRPr lang="zh-CN" altLang="en-US" sz="2800" dirty="0"/>
          </a:p>
        </p:txBody>
      </p:sp>
      <p:sp>
        <p:nvSpPr>
          <p:cNvPr id="9" name="矩形 8"/>
          <p:cNvSpPr/>
          <p:nvPr/>
        </p:nvSpPr>
        <p:spPr>
          <a:xfrm>
            <a:off x="497880" y="687125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/>
              <a:t>自</a:t>
            </a:r>
            <a:r>
              <a:rPr lang="zh-CN" altLang="en-US" sz="2400" dirty="0" smtClean="0"/>
              <a:t>动车运行流程</a:t>
            </a:r>
            <a:endParaRPr lang="zh-CN" altLang="en-US" sz="2400" dirty="0"/>
          </a:p>
        </p:txBody>
      </p:sp>
      <p:grpSp>
        <p:nvGrpSpPr>
          <p:cNvPr id="5" name="画布 1"/>
          <p:cNvGrpSpPr/>
          <p:nvPr/>
        </p:nvGrpSpPr>
        <p:grpSpPr>
          <a:xfrm>
            <a:off x="1287144" y="1148790"/>
            <a:ext cx="7122759" cy="5285740"/>
            <a:chOff x="0" y="0"/>
            <a:chExt cx="5483860" cy="5285740"/>
          </a:xfrm>
        </p:grpSpPr>
        <p:sp>
          <p:nvSpPr>
            <p:cNvPr id="6" name="矩形 5"/>
            <p:cNvSpPr/>
            <p:nvPr/>
          </p:nvSpPr>
          <p:spPr>
            <a:xfrm>
              <a:off x="0" y="0"/>
              <a:ext cx="5483860" cy="5285740"/>
            </a:xfrm>
            <a:prstGeom prst="rect">
              <a:avLst/>
            </a:prstGeom>
          </p:spPr>
        </p:sp>
        <p:sp>
          <p:nvSpPr>
            <p:cNvPr id="7" name="矩形 6"/>
            <p:cNvSpPr/>
            <p:nvPr/>
          </p:nvSpPr>
          <p:spPr>
            <a:xfrm>
              <a:off x="618150" y="189525"/>
              <a:ext cx="1648800" cy="3143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6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初始化系列流程</a:t>
              </a:r>
              <a:endParaRPr lang="zh-CN" sz="20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637199" y="1027725"/>
              <a:ext cx="1620225" cy="3143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6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空闲状态</a:t>
              </a:r>
              <a:endParaRPr lang="zh-CN" sz="20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3304200" y="171450"/>
              <a:ext cx="1648460" cy="3419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6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检查问题</a:t>
              </a:r>
              <a:endParaRPr lang="zh-CN" sz="20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2" name="文本框 9"/>
            <p:cNvSpPr txBox="1"/>
            <p:nvPr/>
          </p:nvSpPr>
          <p:spPr>
            <a:xfrm>
              <a:off x="2352675" y="94275"/>
              <a:ext cx="885825" cy="3429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sz="120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初始化失败</a:t>
              </a:r>
              <a:endParaRPr lang="zh-CN" sz="200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3" name="文本框 9"/>
            <p:cNvSpPr txBox="1"/>
            <p:nvPr/>
          </p:nvSpPr>
          <p:spPr>
            <a:xfrm>
              <a:off x="637199" y="627675"/>
              <a:ext cx="885825" cy="3429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初始化成功</a:t>
              </a:r>
              <a:endParaRPr lang="zh-CN" sz="20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647065" y="1723050"/>
              <a:ext cx="1619885" cy="3143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6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概率巡逻</a:t>
              </a:r>
              <a:endParaRPr lang="zh-CN" sz="20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637199" y="2513625"/>
              <a:ext cx="1619885" cy="3143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6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定点索敌</a:t>
              </a:r>
              <a:endParaRPr lang="zh-CN" sz="20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637539" y="3599476"/>
              <a:ext cx="1619885" cy="3143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6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对敌射击</a:t>
              </a:r>
              <a:endParaRPr lang="zh-CN" sz="20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3828075" y="2237776"/>
              <a:ext cx="1619885" cy="3143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6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弹药补充</a:t>
              </a:r>
              <a:endParaRPr lang="zh-CN" sz="20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3863975" y="3140866"/>
              <a:ext cx="1619885" cy="3143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6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定点加血</a:t>
              </a:r>
              <a:endParaRPr lang="zh-CN" sz="20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637199" y="4713900"/>
              <a:ext cx="1619885" cy="31369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6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脱离战场</a:t>
              </a:r>
              <a:endParaRPr lang="zh-CN" sz="20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20" name="文本框 9"/>
            <p:cNvSpPr txBox="1"/>
            <p:nvPr/>
          </p:nvSpPr>
          <p:spPr>
            <a:xfrm>
              <a:off x="3066075" y="2018088"/>
              <a:ext cx="1277325" cy="34226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sz="120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弹药量低（于阈值）</a:t>
              </a:r>
              <a:endParaRPr lang="zh-CN" sz="200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cxnSp>
          <p:nvCxnSpPr>
            <p:cNvPr id="21" name="直接箭头连接符 20"/>
            <p:cNvCxnSpPr>
              <a:endCxn id="14" idx="0"/>
            </p:cNvCxnSpPr>
            <p:nvPr/>
          </p:nvCxnSpPr>
          <p:spPr>
            <a:xfrm flipH="1">
              <a:off x="1457008" y="1352388"/>
              <a:ext cx="317" cy="37045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箭头连接符 21"/>
            <p:cNvCxnSpPr>
              <a:stCxn id="7" idx="2"/>
              <a:endCxn id="10" idx="0"/>
            </p:cNvCxnSpPr>
            <p:nvPr/>
          </p:nvCxnSpPr>
          <p:spPr>
            <a:xfrm>
              <a:off x="1442550" y="503789"/>
              <a:ext cx="4762" cy="52381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箭头连接符 22"/>
            <p:cNvCxnSpPr>
              <a:endCxn id="11" idx="1"/>
            </p:cNvCxnSpPr>
            <p:nvPr/>
          </p:nvCxnSpPr>
          <p:spPr>
            <a:xfrm flipV="1">
              <a:off x="2276475" y="342371"/>
              <a:ext cx="1027725" cy="1005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箭头连接符 23"/>
            <p:cNvCxnSpPr>
              <a:endCxn id="17" idx="1"/>
            </p:cNvCxnSpPr>
            <p:nvPr/>
          </p:nvCxnSpPr>
          <p:spPr>
            <a:xfrm>
              <a:off x="2276475" y="1876425"/>
              <a:ext cx="1551600" cy="51822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箭头连接符 24"/>
            <p:cNvCxnSpPr>
              <a:stCxn id="15" idx="3"/>
              <a:endCxn id="17" idx="1"/>
            </p:cNvCxnSpPr>
            <p:nvPr/>
          </p:nvCxnSpPr>
          <p:spPr>
            <a:xfrm flipV="1">
              <a:off x="2257084" y="2394652"/>
              <a:ext cx="1570991" cy="27581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箭头连接符 25"/>
            <p:cNvCxnSpPr>
              <a:endCxn id="18" idx="1"/>
            </p:cNvCxnSpPr>
            <p:nvPr/>
          </p:nvCxnSpPr>
          <p:spPr>
            <a:xfrm>
              <a:off x="2276475" y="1876200"/>
              <a:ext cx="1587500" cy="142143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箭头连接符 26"/>
            <p:cNvCxnSpPr>
              <a:stCxn id="15" idx="3"/>
              <a:endCxn id="18" idx="1"/>
            </p:cNvCxnSpPr>
            <p:nvPr/>
          </p:nvCxnSpPr>
          <p:spPr>
            <a:xfrm>
              <a:off x="2257084" y="2670468"/>
              <a:ext cx="1606891" cy="62716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箭头连接符 27"/>
            <p:cNvCxnSpPr>
              <a:stCxn id="16" idx="2"/>
              <a:endCxn id="19" idx="0"/>
            </p:cNvCxnSpPr>
            <p:nvPr/>
          </p:nvCxnSpPr>
          <p:spPr>
            <a:xfrm flipH="1">
              <a:off x="1447142" y="3913801"/>
              <a:ext cx="340" cy="80009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箭头连接符 28"/>
            <p:cNvCxnSpPr>
              <a:stCxn id="14" idx="2"/>
              <a:endCxn id="15" idx="0"/>
            </p:cNvCxnSpPr>
            <p:nvPr/>
          </p:nvCxnSpPr>
          <p:spPr>
            <a:xfrm flipH="1">
              <a:off x="1447142" y="2037130"/>
              <a:ext cx="9866" cy="4761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箭头连接符 29"/>
            <p:cNvCxnSpPr>
              <a:stCxn id="15" idx="2"/>
              <a:endCxn id="16" idx="0"/>
            </p:cNvCxnSpPr>
            <p:nvPr/>
          </p:nvCxnSpPr>
          <p:spPr>
            <a:xfrm>
              <a:off x="1447142" y="2827950"/>
              <a:ext cx="340" cy="77152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肘形连接符 30"/>
            <p:cNvCxnSpPr>
              <a:stCxn id="14" idx="1"/>
              <a:endCxn id="16" idx="0"/>
            </p:cNvCxnSpPr>
            <p:nvPr/>
          </p:nvCxnSpPr>
          <p:spPr>
            <a:xfrm rot="10800000" flipH="1" flipV="1">
              <a:off x="647064" y="1880212"/>
              <a:ext cx="800417" cy="1719263"/>
            </a:xfrm>
            <a:prstGeom prst="bentConnector4">
              <a:avLst>
                <a:gd name="adj1" fmla="val -28560"/>
                <a:gd name="adj2" fmla="val 73408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文本框 9"/>
            <p:cNvSpPr txBox="1"/>
            <p:nvPr/>
          </p:nvSpPr>
          <p:spPr>
            <a:xfrm>
              <a:off x="3160690" y="2923200"/>
              <a:ext cx="1276985" cy="34163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sz="120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血量低（于阈值）</a:t>
              </a:r>
              <a:endParaRPr lang="zh-CN" sz="200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33" name="文本框 9"/>
            <p:cNvSpPr txBox="1"/>
            <p:nvPr/>
          </p:nvSpPr>
          <p:spPr>
            <a:xfrm>
              <a:off x="1380467" y="2847000"/>
              <a:ext cx="1276985" cy="34099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sz="120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发现对方战车</a:t>
              </a:r>
              <a:endParaRPr lang="zh-CN" sz="200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34" name="文本框 9"/>
            <p:cNvSpPr txBox="1"/>
            <p:nvPr/>
          </p:nvSpPr>
          <p:spPr>
            <a:xfrm>
              <a:off x="894375" y="2151675"/>
              <a:ext cx="1276985" cy="34099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飞机发现敌方战车</a:t>
              </a:r>
              <a:endParaRPr lang="zh-CN" sz="20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cxnSp>
          <p:nvCxnSpPr>
            <p:cNvPr id="35" name="肘形连接符 34"/>
            <p:cNvCxnSpPr>
              <a:stCxn id="15" idx="1"/>
              <a:endCxn id="14" idx="0"/>
            </p:cNvCxnSpPr>
            <p:nvPr/>
          </p:nvCxnSpPr>
          <p:spPr>
            <a:xfrm rot="10800000" flipH="1">
              <a:off x="637197" y="1723050"/>
              <a:ext cx="819809" cy="947738"/>
            </a:xfrm>
            <a:prstGeom prst="bentConnector4">
              <a:avLst>
                <a:gd name="adj1" fmla="val -42990"/>
                <a:gd name="adj2" fmla="val 129146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文本框 9"/>
            <p:cNvSpPr txBox="1"/>
            <p:nvPr/>
          </p:nvSpPr>
          <p:spPr>
            <a:xfrm>
              <a:off x="218100" y="1484925"/>
              <a:ext cx="1276985" cy="34099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索敌失败</a:t>
              </a:r>
              <a:endParaRPr lang="zh-CN" sz="20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cxnSp>
          <p:nvCxnSpPr>
            <p:cNvPr id="37" name="肘形连接符 36"/>
            <p:cNvCxnSpPr>
              <a:stCxn id="16" idx="1"/>
              <a:endCxn id="14" idx="0"/>
            </p:cNvCxnSpPr>
            <p:nvPr/>
          </p:nvCxnSpPr>
          <p:spPr>
            <a:xfrm rot="10800000" flipH="1">
              <a:off x="637537" y="1723051"/>
              <a:ext cx="819469" cy="2033589"/>
            </a:xfrm>
            <a:prstGeom prst="bentConnector4">
              <a:avLst>
                <a:gd name="adj1" fmla="val -55792"/>
                <a:gd name="adj2" fmla="val 113583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文本框 9"/>
            <p:cNvSpPr txBox="1"/>
            <p:nvPr/>
          </p:nvSpPr>
          <p:spPr>
            <a:xfrm>
              <a:off x="0" y="3358495"/>
              <a:ext cx="1276985" cy="34099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敌方消失</a:t>
              </a:r>
              <a:endParaRPr lang="zh-CN" sz="20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39" name="文本框 9"/>
            <p:cNvSpPr txBox="1"/>
            <p:nvPr/>
          </p:nvSpPr>
          <p:spPr>
            <a:xfrm>
              <a:off x="1132500" y="4237650"/>
              <a:ext cx="1276985" cy="34163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血量或弹药量低</a:t>
              </a:r>
              <a:endParaRPr lang="zh-CN" sz="20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cxnSp>
          <p:nvCxnSpPr>
            <p:cNvPr id="40" name="直接箭头连接符 39"/>
            <p:cNvCxnSpPr>
              <a:stCxn id="19" idx="3"/>
              <a:endCxn id="17" idx="1"/>
            </p:cNvCxnSpPr>
            <p:nvPr/>
          </p:nvCxnSpPr>
          <p:spPr>
            <a:xfrm flipV="1">
              <a:off x="2257084" y="2394939"/>
              <a:ext cx="1570991" cy="247580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箭头连接符 40"/>
            <p:cNvCxnSpPr>
              <a:endCxn id="18" idx="1"/>
            </p:cNvCxnSpPr>
            <p:nvPr/>
          </p:nvCxnSpPr>
          <p:spPr>
            <a:xfrm flipV="1">
              <a:off x="2286000" y="3298029"/>
              <a:ext cx="1577975" cy="157271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9"/>
            <p:cNvSpPr txBox="1"/>
            <p:nvPr/>
          </p:nvSpPr>
          <p:spPr>
            <a:xfrm>
              <a:off x="1475400" y="1437300"/>
              <a:ext cx="1276985" cy="34099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比赛开始</a:t>
              </a:r>
              <a:endParaRPr lang="zh-CN" sz="20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43" name="文本框 9"/>
            <p:cNvSpPr txBox="1"/>
            <p:nvPr/>
          </p:nvSpPr>
          <p:spPr>
            <a:xfrm>
              <a:off x="332400" y="2941300"/>
              <a:ext cx="1276985" cy="34099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遭遇对方战车</a:t>
              </a:r>
              <a:endParaRPr lang="zh-CN" sz="20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cxnSp>
          <p:nvCxnSpPr>
            <p:cNvPr id="44" name="直接箭头连接符 43"/>
            <p:cNvCxnSpPr>
              <a:endCxn id="14" idx="3"/>
            </p:cNvCxnSpPr>
            <p:nvPr/>
          </p:nvCxnSpPr>
          <p:spPr>
            <a:xfrm flipH="1" flipV="1">
              <a:off x="2266950" y="1880213"/>
              <a:ext cx="2390775" cy="35756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箭头连接符 44"/>
            <p:cNvCxnSpPr>
              <a:endCxn id="14" idx="3"/>
            </p:cNvCxnSpPr>
            <p:nvPr/>
          </p:nvCxnSpPr>
          <p:spPr>
            <a:xfrm flipH="1" flipV="1">
              <a:off x="2266950" y="1880213"/>
              <a:ext cx="2419350" cy="126065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文本框 9"/>
            <p:cNvSpPr txBox="1"/>
            <p:nvPr/>
          </p:nvSpPr>
          <p:spPr>
            <a:xfrm>
              <a:off x="2246925" y="1627800"/>
              <a:ext cx="1276985" cy="34226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补给完成</a:t>
              </a:r>
              <a:endParaRPr lang="zh-CN" sz="20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479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椭圆 79"/>
          <p:cNvSpPr/>
          <p:nvPr/>
        </p:nvSpPr>
        <p:spPr>
          <a:xfrm>
            <a:off x="729673" y="1864701"/>
            <a:ext cx="6816436" cy="2967013"/>
          </a:xfrm>
          <a:prstGeom prst="ellipse">
            <a:avLst/>
          </a:prstGeom>
          <a:noFill/>
          <a:ln w="38100"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420606" y="1697194"/>
            <a:ext cx="1003371" cy="53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</a:rPr>
              <a:t>初始化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054967" y="133085"/>
            <a:ext cx="208903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prstClr val="black"/>
                </a:solidFill>
              </a:rPr>
              <a:t>任务</a:t>
            </a:r>
            <a:r>
              <a:rPr lang="en-US" altLang="zh-CN" dirty="0" smtClean="0">
                <a:solidFill>
                  <a:prstClr val="black"/>
                </a:solidFill>
              </a:rPr>
              <a:t>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 smtClean="0">
                <a:solidFill>
                  <a:prstClr val="black"/>
                </a:solidFill>
              </a:rPr>
              <a:t>巡逻发现敌方</a:t>
            </a:r>
            <a:endParaRPr lang="en-US" altLang="zh-CN" dirty="0" smtClean="0">
              <a:solidFill>
                <a:prstClr val="black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 smtClean="0">
                <a:solidFill>
                  <a:prstClr val="black"/>
                </a:solidFill>
              </a:rPr>
              <a:t>检测加血点位置</a:t>
            </a:r>
            <a:endParaRPr lang="en-US" altLang="zh-CN" dirty="0" smtClean="0">
              <a:solidFill>
                <a:prstClr val="black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 smtClean="0">
                <a:solidFill>
                  <a:prstClr val="black"/>
                </a:solidFill>
              </a:rPr>
              <a:t>停机坪装弹</a:t>
            </a:r>
            <a:endParaRPr lang="en-US" altLang="zh-CN" dirty="0" smtClean="0">
              <a:solidFill>
                <a:prstClr val="black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 smtClean="0">
                <a:solidFill>
                  <a:prstClr val="black"/>
                </a:solidFill>
              </a:rPr>
              <a:t>自动车弹药补充</a:t>
            </a:r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299497" y="139052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prstClr val="black"/>
                </a:solidFill>
              </a:rPr>
              <a:t>无人机</a:t>
            </a:r>
            <a:r>
              <a:rPr lang="zh-CN" altLang="en-US" sz="2400" dirty="0" smtClean="0">
                <a:solidFill>
                  <a:prstClr val="black"/>
                </a:solidFill>
              </a:rPr>
              <a:t>运行流程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26762" y="2913827"/>
            <a:ext cx="1003371" cy="53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</a:rPr>
              <a:t>装弹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983156" y="1782065"/>
            <a:ext cx="1003371" cy="53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</a:rPr>
              <a:t>定点飞行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83156" y="1240836"/>
            <a:ext cx="1134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prstClr val="black"/>
                </a:solidFill>
              </a:rPr>
              <a:t>(</a:t>
            </a:r>
            <a:r>
              <a:rPr lang="zh-CN" altLang="en-US" sz="1600" dirty="0" smtClean="0">
                <a:solidFill>
                  <a:prstClr val="black"/>
                </a:solidFill>
              </a:rPr>
              <a:t>地面指定位置上方</a:t>
            </a:r>
            <a:r>
              <a:rPr lang="en-US" altLang="zh-CN" sz="1600" dirty="0" smtClean="0">
                <a:solidFill>
                  <a:prstClr val="black"/>
                </a:solidFill>
              </a:rPr>
              <a:t>)</a:t>
            </a:r>
            <a:endParaRPr lang="zh-CN" altLang="en-US" sz="1600" dirty="0">
              <a:solidFill>
                <a:prstClr val="black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762902" y="3225807"/>
            <a:ext cx="1235375" cy="6597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</a:rPr>
              <a:t>视觉伺服定点悬停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3698796" y="817007"/>
            <a:ext cx="1431654" cy="1927783"/>
          </a:xfrm>
          <a:prstGeom prst="roundRect">
            <a:avLst/>
          </a:prstGeom>
          <a:solidFill>
            <a:schemeClr val="bg1"/>
          </a:solidFill>
          <a:ln>
            <a:prstDash val="lg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162616" y="1973198"/>
            <a:ext cx="1003371" cy="53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</a:rPr>
              <a:t>定点飞行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5304567" y="4388059"/>
            <a:ext cx="1003371" cy="53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</a:rPr>
              <a:t>补弹</a:t>
            </a:r>
          </a:p>
        </p:txBody>
      </p:sp>
      <p:sp>
        <p:nvSpPr>
          <p:cNvPr id="44" name="矩形 43"/>
          <p:cNvSpPr/>
          <p:nvPr/>
        </p:nvSpPr>
        <p:spPr>
          <a:xfrm>
            <a:off x="3478178" y="4542379"/>
            <a:ext cx="965651" cy="53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</a:rPr>
              <a:t>定点飞行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423977" y="3995575"/>
            <a:ext cx="1263717" cy="814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</a:rPr>
              <a:t>视觉伺服定点降落</a:t>
            </a:r>
            <a:endParaRPr lang="zh-CN" altLang="en-US" dirty="0">
              <a:solidFill>
                <a:prstClr val="white"/>
              </a:solidFill>
            </a:endParaRPr>
          </a:p>
        </p:txBody>
      </p:sp>
      <p:cxnSp>
        <p:nvCxnSpPr>
          <p:cNvPr id="65" name="直接箭头连接符 64"/>
          <p:cNvCxnSpPr/>
          <p:nvPr/>
        </p:nvCxnSpPr>
        <p:spPr>
          <a:xfrm flipH="1">
            <a:off x="868342" y="2302649"/>
            <a:ext cx="1" cy="56986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1" name="文本框 70"/>
          <p:cNvSpPr txBox="1"/>
          <p:nvPr/>
        </p:nvSpPr>
        <p:spPr>
          <a:xfrm>
            <a:off x="5085075" y="1809573"/>
            <a:ext cx="1126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补弹请求</a:t>
            </a:r>
            <a:endParaRPr lang="en-US" altLang="zh-CN" dirty="0" smtClean="0">
              <a:solidFill>
                <a:srgbClr val="FF0000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886660" y="982052"/>
            <a:ext cx="1024527" cy="5754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</a:rPr>
              <a:t>里程计矫正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883953" y="2026153"/>
            <a:ext cx="1003371" cy="53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</a:rPr>
              <a:t>原地巡逻</a:t>
            </a:r>
            <a:endParaRPr lang="zh-CN" altLang="en-US" dirty="0">
              <a:solidFill>
                <a:prstClr val="white"/>
              </a:solidFill>
            </a:endParaRPr>
          </a:p>
        </p:txBody>
      </p:sp>
      <p:cxnSp>
        <p:nvCxnSpPr>
          <p:cNvPr id="73" name="直接箭头连接符 72"/>
          <p:cNvCxnSpPr/>
          <p:nvPr/>
        </p:nvCxnSpPr>
        <p:spPr>
          <a:xfrm>
            <a:off x="4279209" y="1604330"/>
            <a:ext cx="0" cy="3537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6" name="直接箭头连接符 75"/>
          <p:cNvCxnSpPr/>
          <p:nvPr/>
        </p:nvCxnSpPr>
        <p:spPr>
          <a:xfrm flipV="1">
            <a:off x="4425524" y="1569885"/>
            <a:ext cx="13782" cy="3881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1" name="文本框 80"/>
          <p:cNvSpPr txBox="1"/>
          <p:nvPr/>
        </p:nvSpPr>
        <p:spPr>
          <a:xfrm>
            <a:off x="49347" y="5868085"/>
            <a:ext cx="63353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prstClr val="black"/>
                </a:solidFill>
              </a:rPr>
              <a:t>定点模式</a:t>
            </a:r>
            <a:r>
              <a:rPr lang="en-US" altLang="zh-CN" dirty="0" smtClean="0">
                <a:solidFill>
                  <a:prstClr val="black"/>
                </a:solidFill>
              </a:rPr>
              <a:t>: </a:t>
            </a:r>
            <a:r>
              <a:rPr lang="zh-CN" altLang="en-US" dirty="0">
                <a:solidFill>
                  <a:prstClr val="black"/>
                </a:solidFill>
              </a:rPr>
              <a:t>根据</a:t>
            </a:r>
            <a:r>
              <a:rPr lang="zh-CN" altLang="en-US" dirty="0" smtClean="0">
                <a:solidFill>
                  <a:prstClr val="black"/>
                </a:solidFill>
              </a:rPr>
              <a:t>自身里程计数据飞行至指定点</a:t>
            </a:r>
            <a:endParaRPr lang="en-US" altLang="zh-CN" dirty="0" smtClean="0">
              <a:solidFill>
                <a:prstClr val="black"/>
              </a:solidFill>
            </a:endParaRPr>
          </a:p>
          <a:p>
            <a:r>
              <a:rPr lang="zh-CN" altLang="en-US" b="1" dirty="0">
                <a:solidFill>
                  <a:prstClr val="black"/>
                </a:solidFill>
              </a:rPr>
              <a:t>视觉</a:t>
            </a:r>
            <a:r>
              <a:rPr lang="zh-CN" altLang="en-US" b="1" dirty="0" smtClean="0">
                <a:solidFill>
                  <a:prstClr val="black"/>
                </a:solidFill>
              </a:rPr>
              <a:t>伺服定点模式</a:t>
            </a:r>
            <a:r>
              <a:rPr lang="en-US" altLang="zh-CN" dirty="0" smtClean="0">
                <a:solidFill>
                  <a:prstClr val="black"/>
                </a:solidFill>
              </a:rPr>
              <a:t>: </a:t>
            </a:r>
            <a:r>
              <a:rPr lang="zh-CN" altLang="en-US" dirty="0">
                <a:solidFill>
                  <a:prstClr val="black"/>
                </a:solidFill>
              </a:rPr>
              <a:t>根据</a:t>
            </a:r>
            <a:r>
              <a:rPr lang="zh-CN" altLang="en-US" dirty="0" smtClean="0">
                <a:solidFill>
                  <a:prstClr val="black"/>
                </a:solidFill>
              </a:rPr>
              <a:t>视觉信息</a:t>
            </a:r>
            <a:r>
              <a:rPr lang="en-US" altLang="zh-CN" dirty="0" smtClean="0">
                <a:solidFill>
                  <a:prstClr val="black"/>
                </a:solidFill>
              </a:rPr>
              <a:t>+PID</a:t>
            </a:r>
            <a:r>
              <a:rPr lang="zh-CN" altLang="en-US" smtClean="0">
                <a:solidFill>
                  <a:prstClr val="black"/>
                </a:solidFill>
              </a:rPr>
              <a:t>控制精</a:t>
            </a:r>
            <a:r>
              <a:rPr lang="zh-CN" altLang="en-US" dirty="0" smtClean="0">
                <a:solidFill>
                  <a:prstClr val="black"/>
                </a:solidFill>
              </a:rPr>
              <a:t>准飞行至某位置</a:t>
            </a:r>
            <a:endParaRPr lang="en-US" altLang="zh-CN" dirty="0" smtClean="0">
              <a:solidFill>
                <a:prstClr val="black"/>
              </a:solidFill>
            </a:endParaRPr>
          </a:p>
          <a:p>
            <a:r>
              <a:rPr lang="zh-CN" altLang="en-US" b="1" dirty="0" smtClean="0">
                <a:solidFill>
                  <a:prstClr val="black"/>
                </a:solidFill>
              </a:rPr>
              <a:t>里程计矫正模式</a:t>
            </a:r>
            <a:r>
              <a:rPr lang="en-US" altLang="zh-CN" dirty="0" smtClean="0">
                <a:solidFill>
                  <a:prstClr val="black"/>
                </a:solidFill>
              </a:rPr>
              <a:t>: </a:t>
            </a:r>
            <a:r>
              <a:rPr lang="zh-CN" altLang="en-US" dirty="0" smtClean="0">
                <a:solidFill>
                  <a:prstClr val="black"/>
                </a:solidFill>
              </a:rPr>
              <a:t>根据地面特征点矫正里程计数据</a:t>
            </a:r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7152267" y="2047303"/>
            <a:ext cx="14260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prstClr val="black"/>
                </a:solidFill>
              </a:rPr>
              <a:t>(</a:t>
            </a:r>
            <a:r>
              <a:rPr lang="zh-CN" altLang="en-US" sz="1600" dirty="0" smtClean="0">
                <a:solidFill>
                  <a:prstClr val="black"/>
                </a:solidFill>
              </a:rPr>
              <a:t>固定补弹点</a:t>
            </a:r>
            <a:r>
              <a:rPr lang="en-US" altLang="zh-CN" sz="1600" dirty="0" smtClean="0">
                <a:solidFill>
                  <a:prstClr val="black"/>
                </a:solidFill>
              </a:rPr>
              <a:t>)</a:t>
            </a:r>
            <a:endParaRPr lang="zh-CN" altLang="en-US" sz="1600" dirty="0">
              <a:solidFill>
                <a:prstClr val="black"/>
              </a:solidFill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3338069" y="5031847"/>
            <a:ext cx="1473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prstClr val="black"/>
                </a:solidFill>
              </a:rPr>
              <a:t>(</a:t>
            </a:r>
            <a:r>
              <a:rPr lang="zh-CN" altLang="en-US" sz="1600" dirty="0" smtClean="0">
                <a:solidFill>
                  <a:prstClr val="black"/>
                </a:solidFill>
              </a:rPr>
              <a:t>停机坪上方</a:t>
            </a:r>
            <a:r>
              <a:rPr lang="en-US" altLang="zh-CN" sz="1600" dirty="0" smtClean="0">
                <a:solidFill>
                  <a:prstClr val="black"/>
                </a:solidFill>
              </a:rPr>
              <a:t>)</a:t>
            </a:r>
            <a:endParaRPr lang="zh-CN" altLang="en-US" sz="1600" dirty="0">
              <a:solidFill>
                <a:prstClr val="black"/>
              </a:solidFill>
            </a:endParaRPr>
          </a:p>
        </p:txBody>
      </p:sp>
      <p:sp>
        <p:nvSpPr>
          <p:cNvPr id="24" name="下弧形箭头 23"/>
          <p:cNvSpPr/>
          <p:nvPr/>
        </p:nvSpPr>
        <p:spPr>
          <a:xfrm>
            <a:off x="1331874" y="2505031"/>
            <a:ext cx="5486191" cy="413169"/>
          </a:xfrm>
          <a:prstGeom prst="curvedUpArrow">
            <a:avLst>
              <a:gd name="adj1" fmla="val 25000"/>
              <a:gd name="adj2" fmla="val 50000"/>
              <a:gd name="adj3" fmla="val 23012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2763902" y="2709781"/>
            <a:ext cx="1560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补弹请求</a:t>
            </a:r>
            <a:endParaRPr lang="en-US" altLang="zh-CN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1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668</TotalTime>
  <Words>174</Words>
  <Application>Microsoft Office PowerPoint</Application>
  <PresentationFormat>全屏显示(4:3)</PresentationFormat>
  <Paragraphs>47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9" baseType="lpstr">
      <vt:lpstr>等线</vt:lpstr>
      <vt:lpstr>等线 Light</vt:lpstr>
      <vt:lpstr>宋体</vt:lpstr>
      <vt:lpstr>Arial</vt:lpstr>
      <vt:lpstr>Times New Roman</vt:lpstr>
      <vt:lpstr>Wingdings</vt:lpstr>
      <vt:lpstr>Office 主题​​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李亚楠</dc:creator>
  <cp:lastModifiedBy>Admin</cp:lastModifiedBy>
  <cp:revision>57</cp:revision>
  <dcterms:created xsi:type="dcterms:W3CDTF">2017-07-21T06:01:17Z</dcterms:created>
  <dcterms:modified xsi:type="dcterms:W3CDTF">2017-08-08T07:43:58Z</dcterms:modified>
</cp:coreProperties>
</file>