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1" r:id="rId4"/>
    <p:sldId id="268" r:id="rId5"/>
    <p:sldId id="259" r:id="rId6"/>
    <p:sldId id="265" r:id="rId7"/>
    <p:sldId id="266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97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68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74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92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22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38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57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11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75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95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0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62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29114-33AC-44AB-AEAB-8D293CC89A6A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B169B-9C41-4CE8-9244-751488AC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60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画布 1"/>
          <p:cNvGrpSpPr/>
          <p:nvPr/>
        </p:nvGrpSpPr>
        <p:grpSpPr>
          <a:xfrm>
            <a:off x="1113148" y="1208662"/>
            <a:ext cx="7000542" cy="5244364"/>
            <a:chOff x="-471170" y="-120336"/>
            <a:chExt cx="5883572" cy="4975860"/>
          </a:xfrm>
        </p:grpSpPr>
        <p:sp>
          <p:nvSpPr>
            <p:cNvPr id="5" name="矩形 4"/>
            <p:cNvSpPr/>
            <p:nvPr/>
          </p:nvSpPr>
          <p:spPr>
            <a:xfrm>
              <a:off x="-471170" y="-120336"/>
              <a:ext cx="5857240" cy="4975860"/>
            </a:xfrm>
            <a:prstGeom prst="rect">
              <a:avLst/>
            </a:prstGeom>
          </p:spPr>
        </p:sp>
        <p:sp>
          <p:nvSpPr>
            <p:cNvPr id="6" name="矩形 5"/>
            <p:cNvSpPr/>
            <p:nvPr/>
          </p:nvSpPr>
          <p:spPr>
            <a:xfrm>
              <a:off x="608624" y="21729"/>
              <a:ext cx="1648800" cy="6449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初始化系列流程，小车放置在第</a:t>
              </a:r>
              <a:r>
                <a:rPr lang="en-US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个二维码上</a:t>
              </a:r>
              <a:endParaRPr lang="zh-CN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37199" y="1027725"/>
              <a:ext cx="162022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空闲状态</a:t>
              </a:r>
              <a:endParaRPr lang="zh-CN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553509" y="169701"/>
              <a:ext cx="1648460" cy="3419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检查问题</a:t>
              </a:r>
              <a:endParaRPr lang="zh-CN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2457450" y="151412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初始化失败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84874" y="694350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初始化成功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37539" y="1709688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准备出发</a:t>
              </a:r>
              <a:endParaRPr lang="zh-CN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37199" y="2513625"/>
              <a:ext cx="1619885" cy="5915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向第</a:t>
              </a:r>
              <a:r>
                <a:rPr lang="en-US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个二维码进行路径规划和移动</a:t>
              </a:r>
              <a:endParaRPr lang="zh-CN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70907" y="877548"/>
              <a:ext cx="1619885" cy="6750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向第</a:t>
              </a:r>
              <a:r>
                <a:rPr lang="en-US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个二维码进行路径规划和</a:t>
              </a:r>
              <a:r>
                <a:rPr lang="zh-CN" sz="1400" dirty="0" smtClean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移动</a:t>
              </a:r>
              <a:r>
                <a:rPr lang="en-US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570907" y="2398758"/>
              <a:ext cx="1619885" cy="6113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向第</a:t>
              </a:r>
              <a:r>
                <a:rPr lang="en-US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sz="14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个二维码进行路径规划和移动</a:t>
              </a:r>
              <a:endParaRPr lang="zh-CN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15" name="直接箭头连接符 14"/>
            <p:cNvCxnSpPr>
              <a:endCxn id="11" idx="0"/>
            </p:cNvCxnSpPr>
            <p:nvPr/>
          </p:nvCxnSpPr>
          <p:spPr>
            <a:xfrm flipH="1">
              <a:off x="1447482" y="1339026"/>
              <a:ext cx="317" cy="3704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6" idx="2"/>
              <a:endCxn id="7" idx="0"/>
            </p:cNvCxnSpPr>
            <p:nvPr/>
          </p:nvCxnSpPr>
          <p:spPr>
            <a:xfrm>
              <a:off x="1433024" y="666699"/>
              <a:ext cx="14287" cy="3610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>
              <a:stCxn id="6" idx="3"/>
              <a:endCxn id="8" idx="1"/>
            </p:cNvCxnSpPr>
            <p:nvPr/>
          </p:nvCxnSpPr>
          <p:spPr>
            <a:xfrm flipV="1">
              <a:off x="2257424" y="340664"/>
              <a:ext cx="1296085" cy="35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13" idx="2"/>
              <a:endCxn id="14" idx="0"/>
            </p:cNvCxnSpPr>
            <p:nvPr/>
          </p:nvCxnSpPr>
          <p:spPr>
            <a:xfrm>
              <a:off x="4380850" y="1552575"/>
              <a:ext cx="0" cy="8461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11" idx="2"/>
              <a:endCxn id="12" idx="0"/>
            </p:cNvCxnSpPr>
            <p:nvPr/>
          </p:nvCxnSpPr>
          <p:spPr>
            <a:xfrm flipH="1">
              <a:off x="1447142" y="2024013"/>
              <a:ext cx="340" cy="4896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9"/>
            <p:cNvSpPr txBox="1"/>
            <p:nvPr/>
          </p:nvSpPr>
          <p:spPr>
            <a:xfrm>
              <a:off x="857251" y="2151319"/>
              <a:ext cx="1524000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收到第</a:t>
              </a:r>
              <a:r>
                <a:rPr lang="en-US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个二维码位置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3699139" y="1901493"/>
              <a:ext cx="1428410" cy="3416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收到第</a:t>
              </a:r>
              <a:r>
                <a:rPr lang="en-US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个二维码位置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1132500" y="140872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比赛开始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3" name="文本框 9"/>
            <p:cNvSpPr txBox="1"/>
            <p:nvPr/>
          </p:nvSpPr>
          <p:spPr>
            <a:xfrm>
              <a:off x="2257164" y="1842037"/>
              <a:ext cx="159033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收到第</a:t>
              </a:r>
              <a:r>
                <a:rPr lang="en-US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个二维码位置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24" name="直接箭头连接符 23"/>
            <p:cNvCxnSpPr>
              <a:stCxn id="14" idx="2"/>
              <a:endCxn id="25" idx="0"/>
            </p:cNvCxnSpPr>
            <p:nvPr/>
          </p:nvCxnSpPr>
          <p:spPr>
            <a:xfrm flipH="1">
              <a:off x="4377739" y="3010116"/>
              <a:ext cx="3111" cy="4902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343076" y="3500329"/>
              <a:ext cx="2069326" cy="9644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规划经过第</a:t>
              </a:r>
              <a:r>
                <a:rPr lang="en-US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4,3,2</a:t>
              </a:r>
              <a:r>
                <a:rPr lang="zh-CN" sz="14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个二维码并且能够最快完全进入启动区的路径并移动</a:t>
              </a:r>
              <a:endParaRPr lang="zh-CN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26" name="肘形连接符 25"/>
            <p:cNvCxnSpPr>
              <a:stCxn id="12" idx="2"/>
              <a:endCxn id="13" idx="1"/>
            </p:cNvCxnSpPr>
            <p:nvPr/>
          </p:nvCxnSpPr>
          <p:spPr>
            <a:xfrm rot="5400000" flipH="1" flipV="1">
              <a:off x="1563980" y="1098222"/>
              <a:ext cx="1890088" cy="2123766"/>
            </a:xfrm>
            <a:prstGeom prst="bentConnector4">
              <a:avLst>
                <a:gd name="adj1" fmla="val -11475"/>
                <a:gd name="adj2" fmla="val 6906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138807" y="104033"/>
            <a:ext cx="4131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/>
              <a:t>1. </a:t>
            </a:r>
            <a:r>
              <a:rPr lang="zh-CN" altLang="en-US" sz="2800" dirty="0" smtClean="0"/>
              <a:t>第一阶段比赛总体方案</a:t>
            </a:r>
            <a:endParaRPr lang="zh-CN" altLang="en-US" sz="2800" dirty="0"/>
          </a:p>
        </p:txBody>
      </p:sp>
      <p:sp>
        <p:nvSpPr>
          <p:cNvPr id="28" name="矩形 27"/>
          <p:cNvSpPr/>
          <p:nvPr/>
        </p:nvSpPr>
        <p:spPr>
          <a:xfrm>
            <a:off x="497880" y="687125"/>
            <a:ext cx="2815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1.1 </a:t>
            </a:r>
            <a:r>
              <a:rPr lang="zh-CN" altLang="en-US" sz="2400" dirty="0" smtClean="0"/>
              <a:t>自动车运行流程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71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48588" y="1522304"/>
            <a:ext cx="251229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飞机初始位置姿态放置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48588" y="2450558"/>
            <a:ext cx="2512292" cy="432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起飞</a:t>
            </a:r>
          </a:p>
        </p:txBody>
      </p:sp>
      <p:sp>
        <p:nvSpPr>
          <p:cNvPr id="8" name="矩形 7"/>
          <p:cNvSpPr/>
          <p:nvPr/>
        </p:nvSpPr>
        <p:spPr>
          <a:xfrm>
            <a:off x="1668003" y="3234991"/>
            <a:ext cx="167346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手动遥控至第二个</a:t>
            </a:r>
            <a:r>
              <a:rPr lang="en-US" altLang="zh-CN" dirty="0" smtClean="0"/>
              <a:t>QR</a:t>
            </a:r>
            <a:r>
              <a:rPr lang="zh-CN" altLang="en-US" dirty="0" smtClean="0"/>
              <a:t>附近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590335" y="4054075"/>
            <a:ext cx="1828800" cy="637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手动取照，计算</a:t>
            </a:r>
            <a:r>
              <a:rPr lang="zh-CN" altLang="en-US" dirty="0"/>
              <a:t>全局</a:t>
            </a:r>
            <a:r>
              <a:rPr lang="zh-CN" altLang="en-US" dirty="0" smtClean="0"/>
              <a:t>坐标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48589" y="4993202"/>
            <a:ext cx="2512291" cy="869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对比得出二维码所在点位，发送该点坐标给小车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612517" y="1896376"/>
            <a:ext cx="2346876" cy="986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根据对称</a:t>
            </a:r>
            <a:r>
              <a:rPr lang="zh-CN" altLang="en-US" dirty="0"/>
              <a:t>放置</a:t>
            </a:r>
            <a:r>
              <a:rPr lang="zh-CN" altLang="en-US" dirty="0" smtClean="0"/>
              <a:t>的规则，直接获得第三个</a:t>
            </a:r>
            <a:r>
              <a:rPr lang="en-US" altLang="zh-CN" dirty="0" smtClean="0"/>
              <a:t>QR</a:t>
            </a:r>
            <a:r>
              <a:rPr lang="zh-CN" altLang="en-US" dirty="0" smtClean="0"/>
              <a:t>的位置，发送给小车</a:t>
            </a:r>
            <a:endParaRPr lang="zh-CN" altLang="en-US" dirty="0"/>
          </a:p>
        </p:txBody>
      </p:sp>
      <p:cxnSp>
        <p:nvCxnSpPr>
          <p:cNvPr id="23" name="直接箭头连接符 22"/>
          <p:cNvCxnSpPr>
            <a:stCxn id="6" idx="2"/>
            <a:endCxn id="7" idx="0"/>
          </p:cNvCxnSpPr>
          <p:nvPr/>
        </p:nvCxnSpPr>
        <p:spPr>
          <a:xfrm>
            <a:off x="2504734" y="2131904"/>
            <a:ext cx="0" cy="318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7" idx="2"/>
            <a:endCxn id="8" idx="0"/>
          </p:cNvCxnSpPr>
          <p:nvPr/>
        </p:nvCxnSpPr>
        <p:spPr>
          <a:xfrm>
            <a:off x="2504734" y="2882877"/>
            <a:ext cx="1" cy="352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8" idx="2"/>
            <a:endCxn id="9" idx="0"/>
          </p:cNvCxnSpPr>
          <p:nvPr/>
        </p:nvCxnSpPr>
        <p:spPr>
          <a:xfrm>
            <a:off x="2504735" y="3844591"/>
            <a:ext cx="0" cy="209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9" idx="2"/>
            <a:endCxn id="10" idx="0"/>
          </p:cNvCxnSpPr>
          <p:nvPr/>
        </p:nvCxnSpPr>
        <p:spPr>
          <a:xfrm>
            <a:off x="2504735" y="4691384"/>
            <a:ext cx="0" cy="301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03800" y="458639"/>
            <a:ext cx="3446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1.2 </a:t>
            </a:r>
            <a:r>
              <a:rPr lang="zh-CN" altLang="en-US" sz="2400" dirty="0" smtClean="0"/>
              <a:t>无人机运行流程</a:t>
            </a:r>
            <a:endParaRPr lang="zh-CN" altLang="en-US" sz="2400" dirty="0"/>
          </a:p>
          <a:p>
            <a:endParaRPr lang="zh-CN" altLang="en-US" sz="2400" dirty="0"/>
          </a:p>
        </p:txBody>
      </p:sp>
      <p:cxnSp>
        <p:nvCxnSpPr>
          <p:cNvPr id="32" name="肘形连接符 31"/>
          <p:cNvCxnSpPr>
            <a:stCxn id="10" idx="2"/>
            <a:endCxn id="12" idx="0"/>
          </p:cNvCxnSpPr>
          <p:nvPr/>
        </p:nvCxnSpPr>
        <p:spPr>
          <a:xfrm rot="5400000" flipH="1" flipV="1">
            <a:off x="2662242" y="1738869"/>
            <a:ext cx="3966206" cy="4281220"/>
          </a:xfrm>
          <a:prstGeom prst="bentConnector5">
            <a:avLst>
              <a:gd name="adj1" fmla="val -5764"/>
              <a:gd name="adj2" fmla="val 50966"/>
              <a:gd name="adj3" fmla="val 1057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612517" y="3351341"/>
            <a:ext cx="2346876" cy="834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飞至对方启动区特征点处，校正</a:t>
            </a:r>
            <a:r>
              <a:rPr lang="en-US" altLang="zh-CN" dirty="0" smtClean="0"/>
              <a:t>Guidance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5612517" y="4546270"/>
            <a:ext cx="2346876" cy="834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飞至第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</a:t>
            </a:r>
            <a:r>
              <a:rPr lang="en-US" altLang="zh-CN" dirty="0" smtClean="0"/>
              <a:t>QR</a:t>
            </a:r>
            <a:r>
              <a:rPr lang="zh-CN" altLang="en-US" dirty="0" smtClean="0"/>
              <a:t>，取照，把全局位置发送给小车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5612517" y="5664160"/>
            <a:ext cx="2346876" cy="559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手动飞回</a:t>
            </a:r>
            <a:endParaRPr lang="zh-CN" altLang="en-US" dirty="0"/>
          </a:p>
        </p:txBody>
      </p:sp>
      <p:cxnSp>
        <p:nvCxnSpPr>
          <p:cNvPr id="39" name="直接箭头连接符 38"/>
          <p:cNvCxnSpPr>
            <a:stCxn id="12" idx="2"/>
            <a:endCxn id="35" idx="0"/>
          </p:cNvCxnSpPr>
          <p:nvPr/>
        </p:nvCxnSpPr>
        <p:spPr>
          <a:xfrm>
            <a:off x="6785955" y="2882877"/>
            <a:ext cx="0" cy="468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35" idx="2"/>
            <a:endCxn id="36" idx="0"/>
          </p:cNvCxnSpPr>
          <p:nvPr/>
        </p:nvCxnSpPr>
        <p:spPr>
          <a:xfrm>
            <a:off x="6785955" y="4185635"/>
            <a:ext cx="0" cy="360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36" idx="2"/>
            <a:endCxn id="37" idx="0"/>
          </p:cNvCxnSpPr>
          <p:nvPr/>
        </p:nvCxnSpPr>
        <p:spPr>
          <a:xfrm>
            <a:off x="6785955" y="5380564"/>
            <a:ext cx="0" cy="283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807" y="104033"/>
            <a:ext cx="4131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/>
              <a:t>2. </a:t>
            </a:r>
            <a:r>
              <a:rPr lang="zh-CN" altLang="en-US" sz="2800" dirty="0" smtClean="0"/>
              <a:t>第二阶段比赛</a:t>
            </a:r>
            <a:r>
              <a:rPr lang="zh-CN" altLang="en-US" sz="2800" dirty="0"/>
              <a:t>总体</a:t>
            </a:r>
            <a:r>
              <a:rPr lang="zh-CN" altLang="en-US" sz="2800" dirty="0" smtClean="0"/>
              <a:t>方案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497880" y="687125"/>
            <a:ext cx="273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2.1</a:t>
            </a:r>
            <a:r>
              <a:rPr lang="zh-CN" altLang="en-US" sz="2400" dirty="0" smtClean="0"/>
              <a:t>自动车运行流程</a:t>
            </a:r>
            <a:endParaRPr lang="zh-CN" altLang="en-US" sz="2400" dirty="0"/>
          </a:p>
        </p:txBody>
      </p:sp>
      <p:grpSp>
        <p:nvGrpSpPr>
          <p:cNvPr id="5" name="画布 1"/>
          <p:cNvGrpSpPr/>
          <p:nvPr/>
        </p:nvGrpSpPr>
        <p:grpSpPr>
          <a:xfrm>
            <a:off x="1287144" y="1148790"/>
            <a:ext cx="7122759" cy="5285740"/>
            <a:chOff x="0" y="0"/>
            <a:chExt cx="5483860" cy="5285740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5483860" cy="5285740"/>
            </a:xfrm>
            <a:prstGeom prst="rect">
              <a:avLst/>
            </a:prstGeom>
          </p:spPr>
        </p:sp>
        <p:sp>
          <p:nvSpPr>
            <p:cNvPr id="7" name="矩形 6"/>
            <p:cNvSpPr/>
            <p:nvPr/>
          </p:nvSpPr>
          <p:spPr>
            <a:xfrm>
              <a:off x="618150" y="189525"/>
              <a:ext cx="1648800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初始化系列流程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37199" y="1027725"/>
              <a:ext cx="162022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空闲状态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04200" y="171450"/>
              <a:ext cx="1648460" cy="3419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检查问题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2352675" y="94275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初始化失败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637199" y="627675"/>
              <a:ext cx="88582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初始化成功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47065" y="1723050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概率巡逻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7199" y="2513625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定点索敌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37539" y="359947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对敌射击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828075" y="223777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弹药补充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863975" y="3140866"/>
              <a:ext cx="1619885" cy="314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定点加血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37199" y="4713900"/>
              <a:ext cx="1619885" cy="3136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脱离战场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3066075" y="2018088"/>
              <a:ext cx="1277325" cy="34226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弹药量低（于阈值）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21" name="直接箭头连接符 20"/>
            <p:cNvCxnSpPr>
              <a:endCxn id="14" idx="0"/>
            </p:cNvCxnSpPr>
            <p:nvPr/>
          </p:nvCxnSpPr>
          <p:spPr>
            <a:xfrm flipH="1">
              <a:off x="1457008" y="1352388"/>
              <a:ext cx="317" cy="3704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>
              <a:stCxn id="7" idx="2"/>
              <a:endCxn id="10" idx="0"/>
            </p:cNvCxnSpPr>
            <p:nvPr/>
          </p:nvCxnSpPr>
          <p:spPr>
            <a:xfrm>
              <a:off x="1442550" y="503789"/>
              <a:ext cx="4762" cy="523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endCxn id="11" idx="1"/>
            </p:cNvCxnSpPr>
            <p:nvPr/>
          </p:nvCxnSpPr>
          <p:spPr>
            <a:xfrm flipV="1">
              <a:off x="2276475" y="342371"/>
              <a:ext cx="1027725" cy="100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endCxn id="17" idx="1"/>
            </p:cNvCxnSpPr>
            <p:nvPr/>
          </p:nvCxnSpPr>
          <p:spPr>
            <a:xfrm>
              <a:off x="2276475" y="1876425"/>
              <a:ext cx="1551600" cy="5182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>
              <a:stCxn id="15" idx="3"/>
              <a:endCxn id="17" idx="1"/>
            </p:cNvCxnSpPr>
            <p:nvPr/>
          </p:nvCxnSpPr>
          <p:spPr>
            <a:xfrm flipV="1">
              <a:off x="2257084" y="2394652"/>
              <a:ext cx="1570991" cy="2758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>
              <a:endCxn id="18" idx="1"/>
            </p:cNvCxnSpPr>
            <p:nvPr/>
          </p:nvCxnSpPr>
          <p:spPr>
            <a:xfrm>
              <a:off x="2276475" y="1876200"/>
              <a:ext cx="1587500" cy="142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>
              <a:stCxn id="15" idx="3"/>
              <a:endCxn id="18" idx="1"/>
            </p:cNvCxnSpPr>
            <p:nvPr/>
          </p:nvCxnSpPr>
          <p:spPr>
            <a:xfrm>
              <a:off x="2257084" y="2670468"/>
              <a:ext cx="1606891" cy="627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>
              <a:stCxn id="16" idx="2"/>
              <a:endCxn id="19" idx="0"/>
            </p:cNvCxnSpPr>
            <p:nvPr/>
          </p:nvCxnSpPr>
          <p:spPr>
            <a:xfrm flipH="1">
              <a:off x="1447142" y="3913801"/>
              <a:ext cx="340" cy="8000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>
              <a:stCxn id="14" idx="2"/>
              <a:endCxn id="15" idx="0"/>
            </p:cNvCxnSpPr>
            <p:nvPr/>
          </p:nvCxnSpPr>
          <p:spPr>
            <a:xfrm flipH="1">
              <a:off x="1447142" y="2037130"/>
              <a:ext cx="9866" cy="4761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>
              <a:stCxn id="15" idx="2"/>
              <a:endCxn id="16" idx="0"/>
            </p:cNvCxnSpPr>
            <p:nvPr/>
          </p:nvCxnSpPr>
          <p:spPr>
            <a:xfrm>
              <a:off x="1447142" y="2827950"/>
              <a:ext cx="340" cy="7715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肘形连接符 30"/>
            <p:cNvCxnSpPr>
              <a:stCxn id="14" idx="1"/>
              <a:endCxn id="16" idx="0"/>
            </p:cNvCxnSpPr>
            <p:nvPr/>
          </p:nvCxnSpPr>
          <p:spPr>
            <a:xfrm rot="10800000" flipH="1" flipV="1">
              <a:off x="647064" y="1880212"/>
              <a:ext cx="800417" cy="1719263"/>
            </a:xfrm>
            <a:prstGeom prst="bentConnector4">
              <a:avLst>
                <a:gd name="adj1" fmla="val -28560"/>
                <a:gd name="adj2" fmla="val 7340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9"/>
            <p:cNvSpPr txBox="1"/>
            <p:nvPr/>
          </p:nvSpPr>
          <p:spPr>
            <a:xfrm>
              <a:off x="3160690" y="2923200"/>
              <a:ext cx="1276985" cy="3416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血量低（于阈值）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1380467" y="28470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发现对方战车</a:t>
              </a:r>
              <a:endParaRPr lang="zh-CN" sz="20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4" name="文本框 9"/>
            <p:cNvSpPr txBox="1"/>
            <p:nvPr/>
          </p:nvSpPr>
          <p:spPr>
            <a:xfrm>
              <a:off x="894375" y="215167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飞机发现敌方战车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35" name="肘形连接符 34"/>
            <p:cNvCxnSpPr>
              <a:stCxn id="15" idx="1"/>
              <a:endCxn id="14" idx="0"/>
            </p:cNvCxnSpPr>
            <p:nvPr/>
          </p:nvCxnSpPr>
          <p:spPr>
            <a:xfrm rot="10800000" flipH="1">
              <a:off x="637197" y="1723050"/>
              <a:ext cx="819809" cy="947738"/>
            </a:xfrm>
            <a:prstGeom prst="bentConnector4">
              <a:avLst>
                <a:gd name="adj1" fmla="val -42990"/>
                <a:gd name="adj2" fmla="val 129146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9"/>
            <p:cNvSpPr txBox="1"/>
            <p:nvPr/>
          </p:nvSpPr>
          <p:spPr>
            <a:xfrm>
              <a:off x="218100" y="148492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索敌失败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37" name="肘形连接符 36"/>
            <p:cNvCxnSpPr>
              <a:stCxn id="16" idx="1"/>
              <a:endCxn id="14" idx="0"/>
            </p:cNvCxnSpPr>
            <p:nvPr/>
          </p:nvCxnSpPr>
          <p:spPr>
            <a:xfrm rot="10800000" flipH="1">
              <a:off x="637537" y="1723051"/>
              <a:ext cx="819469" cy="2033589"/>
            </a:xfrm>
            <a:prstGeom prst="bentConnector4">
              <a:avLst>
                <a:gd name="adj1" fmla="val -55792"/>
                <a:gd name="adj2" fmla="val 11358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9"/>
            <p:cNvSpPr txBox="1"/>
            <p:nvPr/>
          </p:nvSpPr>
          <p:spPr>
            <a:xfrm>
              <a:off x="0" y="3358495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敌方消失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1132500" y="4237650"/>
              <a:ext cx="1276985" cy="3416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血量或弹药量低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40" name="直接箭头连接符 39"/>
            <p:cNvCxnSpPr>
              <a:stCxn id="19" idx="3"/>
              <a:endCxn id="17" idx="1"/>
            </p:cNvCxnSpPr>
            <p:nvPr/>
          </p:nvCxnSpPr>
          <p:spPr>
            <a:xfrm flipV="1">
              <a:off x="2257084" y="2394939"/>
              <a:ext cx="1570991" cy="24758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endCxn id="18" idx="1"/>
            </p:cNvCxnSpPr>
            <p:nvPr/>
          </p:nvCxnSpPr>
          <p:spPr>
            <a:xfrm flipV="1">
              <a:off x="2286000" y="3298029"/>
              <a:ext cx="1577975" cy="1572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9"/>
            <p:cNvSpPr txBox="1"/>
            <p:nvPr/>
          </p:nvSpPr>
          <p:spPr>
            <a:xfrm>
              <a:off x="1475400" y="14373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比赛开始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3" name="文本框 9"/>
            <p:cNvSpPr txBox="1"/>
            <p:nvPr/>
          </p:nvSpPr>
          <p:spPr>
            <a:xfrm>
              <a:off x="332400" y="2941300"/>
              <a:ext cx="1276985" cy="3409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遭遇对方战车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44" name="直接箭头连接符 43"/>
            <p:cNvCxnSpPr>
              <a:endCxn id="14" idx="3"/>
            </p:cNvCxnSpPr>
            <p:nvPr/>
          </p:nvCxnSpPr>
          <p:spPr>
            <a:xfrm flipH="1" flipV="1">
              <a:off x="2266950" y="1880213"/>
              <a:ext cx="2390775" cy="3575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>
              <a:endCxn id="14" idx="3"/>
            </p:cNvCxnSpPr>
            <p:nvPr/>
          </p:nvCxnSpPr>
          <p:spPr>
            <a:xfrm flipH="1" flipV="1">
              <a:off x="2266950" y="1880213"/>
              <a:ext cx="2419350" cy="12606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9"/>
            <p:cNvSpPr txBox="1"/>
            <p:nvPr/>
          </p:nvSpPr>
          <p:spPr>
            <a:xfrm>
              <a:off x="2246925" y="1627800"/>
              <a:ext cx="1276985" cy="34226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补给完成</a:t>
              </a:r>
              <a:endParaRPr lang="zh-CN" sz="20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7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椭圆 79"/>
          <p:cNvSpPr/>
          <p:nvPr/>
        </p:nvSpPr>
        <p:spPr>
          <a:xfrm>
            <a:off x="729673" y="1864701"/>
            <a:ext cx="6816436" cy="2967013"/>
          </a:xfrm>
          <a:prstGeom prst="ellipse">
            <a:avLst/>
          </a:prstGeom>
          <a:noFill/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606" y="1697194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初始化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54967" y="133085"/>
            <a:ext cx="20890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任务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巡逻发现敌方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检测加血点位置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停机坪装弹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prstClr val="black"/>
                </a:solidFill>
              </a:rPr>
              <a:t>自动车弹药补充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9497" y="139052"/>
            <a:ext cx="2815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2.1</a:t>
            </a:r>
            <a:r>
              <a:rPr lang="zh-CN" altLang="en-US" sz="2400" dirty="0">
                <a:solidFill>
                  <a:prstClr val="black"/>
                </a:solidFill>
              </a:rPr>
              <a:t> </a:t>
            </a:r>
            <a:r>
              <a:rPr lang="zh-CN" altLang="en-US" sz="2400" dirty="0" smtClean="0">
                <a:solidFill>
                  <a:prstClr val="black"/>
                </a:solidFill>
              </a:rPr>
              <a:t>无人机运行流程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26762" y="2913827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装弹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83156" y="1782065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3156" y="1240836"/>
            <a:ext cx="113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地面指定位置上方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62902" y="3225807"/>
            <a:ext cx="1235375" cy="659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视觉伺服定点悬停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98796" y="817007"/>
            <a:ext cx="1431654" cy="1927783"/>
          </a:xfrm>
          <a:prstGeom prst="roundRect">
            <a:avLst/>
          </a:prstGeom>
          <a:solidFill>
            <a:schemeClr val="bg1"/>
          </a:solidFill>
          <a:ln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62616" y="1973198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304567" y="4388059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</a:rPr>
              <a:t>补弹</a:t>
            </a:r>
          </a:p>
        </p:txBody>
      </p:sp>
      <p:sp>
        <p:nvSpPr>
          <p:cNvPr id="44" name="矩形 43"/>
          <p:cNvSpPr/>
          <p:nvPr/>
        </p:nvSpPr>
        <p:spPr>
          <a:xfrm>
            <a:off x="3478178" y="4542379"/>
            <a:ext cx="96565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定点飞行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23977" y="3995575"/>
            <a:ext cx="1263717" cy="814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视觉伺服定点降落</a:t>
            </a:r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65" name="直接箭头连接符 64"/>
          <p:cNvCxnSpPr/>
          <p:nvPr/>
        </p:nvCxnSpPr>
        <p:spPr>
          <a:xfrm flipH="1">
            <a:off x="868342" y="2302649"/>
            <a:ext cx="1" cy="569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5085075" y="1809573"/>
            <a:ext cx="112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补弹请求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86660" y="982052"/>
            <a:ext cx="1024527" cy="575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里程计矫正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83953" y="2026153"/>
            <a:ext cx="1003371" cy="53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原地巡逻</a:t>
            </a:r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73" name="直接箭头连接符 72"/>
          <p:cNvCxnSpPr/>
          <p:nvPr/>
        </p:nvCxnSpPr>
        <p:spPr>
          <a:xfrm>
            <a:off x="4279209" y="1604330"/>
            <a:ext cx="0" cy="3537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 flipV="1">
            <a:off x="4425524" y="1569885"/>
            <a:ext cx="13782" cy="388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49347" y="5868085"/>
            <a:ext cx="63353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定点模式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>
                <a:solidFill>
                  <a:prstClr val="black"/>
                </a:solidFill>
              </a:rPr>
              <a:t>根据</a:t>
            </a:r>
            <a:r>
              <a:rPr lang="zh-CN" altLang="en-US" dirty="0" smtClean="0">
                <a:solidFill>
                  <a:prstClr val="black"/>
                </a:solidFill>
              </a:rPr>
              <a:t>自身里程计数据飞行至指定点</a:t>
            </a:r>
            <a:endParaRPr lang="en-US" altLang="zh-CN" dirty="0" smtClean="0">
              <a:solidFill>
                <a:prstClr val="black"/>
              </a:solidFill>
            </a:endParaRPr>
          </a:p>
          <a:p>
            <a:r>
              <a:rPr lang="zh-CN" altLang="en-US" b="1" dirty="0">
                <a:solidFill>
                  <a:prstClr val="black"/>
                </a:solidFill>
              </a:rPr>
              <a:t>视觉</a:t>
            </a:r>
            <a:r>
              <a:rPr lang="zh-CN" altLang="en-US" b="1" dirty="0" smtClean="0">
                <a:solidFill>
                  <a:prstClr val="black"/>
                </a:solidFill>
              </a:rPr>
              <a:t>伺服定点模式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>
                <a:solidFill>
                  <a:prstClr val="black"/>
                </a:solidFill>
              </a:rPr>
              <a:t>根据</a:t>
            </a:r>
            <a:r>
              <a:rPr lang="zh-CN" altLang="en-US" dirty="0" smtClean="0">
                <a:solidFill>
                  <a:prstClr val="black"/>
                </a:solidFill>
              </a:rPr>
              <a:t>视觉信息</a:t>
            </a:r>
            <a:r>
              <a:rPr lang="en-US" altLang="zh-CN" dirty="0" smtClean="0">
                <a:solidFill>
                  <a:prstClr val="black"/>
                </a:solidFill>
              </a:rPr>
              <a:t>+PID</a:t>
            </a:r>
            <a:r>
              <a:rPr lang="zh-CN" altLang="en-US" smtClean="0">
                <a:solidFill>
                  <a:prstClr val="black"/>
                </a:solidFill>
              </a:rPr>
              <a:t>控制精</a:t>
            </a:r>
            <a:r>
              <a:rPr lang="zh-CN" altLang="en-US" dirty="0" smtClean="0">
                <a:solidFill>
                  <a:prstClr val="black"/>
                </a:solidFill>
              </a:rPr>
              <a:t>准飞行至某位置</a:t>
            </a:r>
            <a:endParaRPr lang="en-US" altLang="zh-CN" dirty="0" smtClean="0">
              <a:solidFill>
                <a:prstClr val="black"/>
              </a:solidFill>
            </a:endParaRPr>
          </a:p>
          <a:p>
            <a:r>
              <a:rPr lang="zh-CN" altLang="en-US" b="1" dirty="0" smtClean="0">
                <a:solidFill>
                  <a:prstClr val="black"/>
                </a:solidFill>
              </a:rPr>
              <a:t>里程计矫正模式</a:t>
            </a:r>
            <a:r>
              <a:rPr lang="en-US" altLang="zh-CN" dirty="0" smtClean="0">
                <a:solidFill>
                  <a:prstClr val="black"/>
                </a:solidFill>
              </a:rPr>
              <a:t>: </a:t>
            </a:r>
            <a:r>
              <a:rPr lang="zh-CN" altLang="en-US" dirty="0" smtClean="0">
                <a:solidFill>
                  <a:prstClr val="black"/>
                </a:solidFill>
              </a:rPr>
              <a:t>根据地面特征点矫正里程计数据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152267" y="2047303"/>
            <a:ext cx="1426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固定补弹点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338069" y="5031847"/>
            <a:ext cx="147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(</a:t>
            </a:r>
            <a:r>
              <a:rPr lang="zh-CN" altLang="en-US" sz="1600" dirty="0" smtClean="0">
                <a:solidFill>
                  <a:prstClr val="black"/>
                </a:solidFill>
              </a:rPr>
              <a:t>停机坪上方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24" name="下弧形箭头 23"/>
          <p:cNvSpPr/>
          <p:nvPr/>
        </p:nvSpPr>
        <p:spPr>
          <a:xfrm>
            <a:off x="1331874" y="2505031"/>
            <a:ext cx="5486191" cy="413169"/>
          </a:xfrm>
          <a:prstGeom prst="curvedUpArrow">
            <a:avLst>
              <a:gd name="adj1" fmla="val 25000"/>
              <a:gd name="adj2" fmla="val 50000"/>
              <a:gd name="adj3" fmla="val 2301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763902" y="2709781"/>
            <a:ext cx="15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补弹请求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 flipH="1">
            <a:off x="911024" y="420555"/>
            <a:ext cx="2487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3. </a:t>
            </a:r>
            <a:r>
              <a:rPr lang="zh-CN" altLang="en-US" sz="2800" dirty="0" smtClean="0"/>
              <a:t>任务及进度：</a:t>
            </a:r>
            <a:endParaRPr lang="zh-CN" altLang="en-US" sz="2800" dirty="0"/>
          </a:p>
        </p:txBody>
      </p:sp>
      <p:sp>
        <p:nvSpPr>
          <p:cNvPr id="26" name="文本框 25"/>
          <p:cNvSpPr txBox="1"/>
          <p:nvPr/>
        </p:nvSpPr>
        <p:spPr>
          <a:xfrm flipH="1">
            <a:off x="1237673" y="943775"/>
            <a:ext cx="3647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3.1 </a:t>
            </a:r>
            <a:r>
              <a:rPr lang="zh-CN" altLang="en-US" sz="2400" dirty="0" smtClean="0"/>
              <a:t>自动车任务进度：</a:t>
            </a:r>
            <a:endParaRPr lang="zh-CN" altLang="en-US" sz="2400" dirty="0"/>
          </a:p>
        </p:txBody>
      </p:sp>
      <p:sp>
        <p:nvSpPr>
          <p:cNvPr id="28" name="文本框 27"/>
          <p:cNvSpPr txBox="1"/>
          <p:nvPr/>
        </p:nvSpPr>
        <p:spPr>
          <a:xfrm>
            <a:off x="1265384" y="1405440"/>
            <a:ext cx="77123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自</a:t>
            </a:r>
            <a:r>
              <a:rPr lang="zh-CN" altLang="en-US" sz="2400" dirty="0" smtClean="0"/>
              <a:t>动车逻辑设计（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底盘运动底层驱动代码的编写和调试（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单点</a:t>
            </a:r>
            <a:r>
              <a:rPr lang="zh-CN" altLang="en-US" sz="2400" dirty="0"/>
              <a:t>自动</a:t>
            </a:r>
            <a:r>
              <a:rPr lang="zh-CN" altLang="en-US" sz="2400" dirty="0" smtClean="0"/>
              <a:t>导航（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多点的自动导航</a:t>
            </a:r>
            <a:r>
              <a:rPr lang="zh-CN" altLang="en-US" sz="2400" dirty="0"/>
              <a:t>（</a:t>
            </a:r>
            <a:r>
              <a:rPr lang="zh-CN" altLang="en-US" sz="2400" dirty="0">
                <a:solidFill>
                  <a:srgbClr val="FF0000"/>
                </a:solidFill>
              </a:rPr>
              <a:t>已完成</a:t>
            </a:r>
            <a:r>
              <a:rPr lang="zh-CN" altLang="en-US" sz="2400" dirty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各坐标系确定和</a:t>
            </a:r>
            <a:r>
              <a:rPr lang="en-US" altLang="zh-CN" sz="2400" dirty="0" smtClean="0"/>
              <a:t>TF</a:t>
            </a:r>
            <a:r>
              <a:rPr lang="zh-CN" altLang="en-US" sz="2400" dirty="0" smtClean="0"/>
              <a:t>树的建立（</a:t>
            </a:r>
            <a:r>
              <a:rPr lang="zh-CN" altLang="en-US" sz="2400" dirty="0">
                <a:solidFill>
                  <a:srgbClr val="FF0000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云台底层驱动代码调试（</a:t>
            </a:r>
            <a:r>
              <a:rPr lang="zh-CN" altLang="en-US" sz="2400" dirty="0" smtClean="0">
                <a:solidFill>
                  <a:srgbClr val="FF0000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云台的自动瞄准射击（</a:t>
            </a:r>
            <a:r>
              <a:rPr lang="zh-CN" altLang="en-US" sz="2400" dirty="0">
                <a:solidFill>
                  <a:srgbClr val="FF0000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对</a:t>
            </a:r>
            <a:r>
              <a:rPr lang="en-US" altLang="zh-CN" sz="2400" dirty="0"/>
              <a:t>UWB</a:t>
            </a:r>
            <a:r>
              <a:rPr lang="zh-CN" altLang="en-US" sz="2400" dirty="0"/>
              <a:t>信息进行融合（未完成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控制台</a:t>
            </a:r>
            <a:r>
              <a:rPr lang="en-US" altLang="zh-CN" sz="2400" dirty="0"/>
              <a:t>/debug</a:t>
            </a:r>
            <a:r>
              <a:rPr lang="zh-CN" altLang="en-US" sz="2400" dirty="0"/>
              <a:t>平台</a:t>
            </a:r>
            <a:r>
              <a:rPr lang="zh-CN" altLang="en-US" sz="2400" dirty="0" smtClean="0"/>
              <a:t>（未开始）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模块联调和优化（未开始）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卡弹解决方案</a:t>
            </a:r>
            <a:r>
              <a:rPr lang="en-US" altLang="zh-CN" sz="2400" dirty="0"/>
              <a:t>(</a:t>
            </a:r>
            <a:r>
              <a:rPr lang="zh-CN" altLang="en-US" sz="2400" dirty="0">
                <a:solidFill>
                  <a:srgbClr val="FF0000"/>
                </a:solidFill>
              </a:rPr>
              <a:t>已完成</a:t>
            </a:r>
            <a:r>
              <a:rPr lang="en-US" altLang="zh-CN" sz="24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自动补弹车载部分（未完成）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自动车整体改进和优化（未完成）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 smtClean="0"/>
          </a:p>
          <a:p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367482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237673" y="1466995"/>
            <a:ext cx="74814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无人机逻辑设计（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二维码识别（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通过</a:t>
            </a:r>
            <a:r>
              <a:rPr lang="en-US" altLang="zh-CN" sz="2400" dirty="0" smtClean="0"/>
              <a:t>guidance</a:t>
            </a:r>
            <a:r>
              <a:rPr lang="zh-CN" altLang="en-US" sz="2400" dirty="0" smtClean="0"/>
              <a:t>获取无人机位姿（</a:t>
            </a:r>
            <a:r>
              <a:rPr lang="zh-CN" altLang="en-US" sz="2400" dirty="0" smtClean="0">
                <a:solidFill>
                  <a:schemeClr val="accent6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通过特征点修正无人机位置漂移（</a:t>
            </a:r>
            <a:r>
              <a:rPr lang="zh-CN" altLang="en-US" sz="2400" dirty="0" smtClean="0">
                <a:solidFill>
                  <a:srgbClr val="FF0000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各坐标系确定和</a:t>
            </a:r>
            <a:r>
              <a:rPr lang="en-US" altLang="zh-CN" sz="2400" dirty="0" smtClean="0"/>
              <a:t>TF</a:t>
            </a:r>
            <a:r>
              <a:rPr lang="zh-CN" altLang="en-US" sz="2400" dirty="0" smtClean="0"/>
              <a:t>变换（</a:t>
            </a:r>
            <a:r>
              <a:rPr lang="zh-CN" altLang="en-US" sz="2400" dirty="0" smtClean="0">
                <a:solidFill>
                  <a:srgbClr val="FF0000"/>
                </a:solidFill>
              </a:rPr>
              <a:t>已完成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控制台</a:t>
            </a:r>
            <a:r>
              <a:rPr lang="en-US" altLang="zh-CN" sz="2400" dirty="0"/>
              <a:t>/debug</a:t>
            </a:r>
            <a:r>
              <a:rPr lang="zh-CN" altLang="en-US" sz="2400" dirty="0"/>
              <a:t>平台</a:t>
            </a:r>
            <a:r>
              <a:rPr lang="zh-CN" altLang="en-US" sz="2400" dirty="0" smtClean="0"/>
              <a:t>（</a:t>
            </a:r>
            <a:r>
              <a:rPr lang="zh-CN" altLang="en-US" sz="2400" dirty="0">
                <a:solidFill>
                  <a:srgbClr val="FF0000"/>
                </a:solidFill>
              </a:rPr>
              <a:t>基本完成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多</a:t>
            </a:r>
            <a:r>
              <a:rPr lang="zh-CN" altLang="en-US" sz="2400" dirty="0" smtClean="0"/>
              <a:t>机通信（</a:t>
            </a:r>
            <a:r>
              <a:rPr lang="en-US" altLang="zh-CN" sz="2400" dirty="0" smtClean="0"/>
              <a:t>	</a:t>
            </a:r>
            <a:r>
              <a:rPr lang="zh-CN" altLang="en-US" sz="2400" dirty="0" smtClean="0"/>
              <a:t>未完成）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onboard</a:t>
            </a:r>
            <a:r>
              <a:rPr lang="zh-CN" altLang="en-US" sz="2400" dirty="0" smtClean="0"/>
              <a:t>无人机控制（未完成）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模块联调和优化（未开始）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自动补</a:t>
            </a:r>
            <a:r>
              <a:rPr lang="zh-CN" altLang="en-US" sz="2400" dirty="0" smtClean="0"/>
              <a:t>弹机构方案一：卷扬式（未完成）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自动补弹机构</a:t>
            </a:r>
            <a:r>
              <a:rPr lang="zh-CN" altLang="en-US" sz="2400" dirty="0" smtClean="0"/>
              <a:t>方案二：抓取式（机械已完成，伺服未完成）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 smtClean="0"/>
          </a:p>
        </p:txBody>
      </p:sp>
      <p:sp>
        <p:nvSpPr>
          <p:cNvPr id="26" name="文本框 25"/>
          <p:cNvSpPr txBox="1"/>
          <p:nvPr/>
        </p:nvSpPr>
        <p:spPr>
          <a:xfrm flipH="1">
            <a:off x="1237673" y="943775"/>
            <a:ext cx="3647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3.2 </a:t>
            </a:r>
            <a:r>
              <a:rPr lang="zh-CN" altLang="en-US" sz="2400" dirty="0" smtClean="0"/>
              <a:t>无人机</a:t>
            </a:r>
            <a:r>
              <a:rPr lang="zh-CN" altLang="en-US" sz="2400" dirty="0"/>
              <a:t>任务</a:t>
            </a:r>
            <a:r>
              <a:rPr lang="zh-CN" altLang="en-US" sz="2400" dirty="0" smtClean="0"/>
              <a:t>进度：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912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147520" y="916042"/>
            <a:ext cx="785611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问题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：时间问题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解决方案：以解决核心问题为目标，</a:t>
            </a:r>
            <a:r>
              <a:rPr lang="zh-CN" altLang="en-US" sz="2400" dirty="0"/>
              <a:t>分配</a:t>
            </a:r>
            <a:r>
              <a:rPr lang="zh-CN" altLang="en-US" sz="2400" dirty="0" smtClean="0"/>
              <a:t>精力和时间。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问题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：</a:t>
            </a:r>
            <a:r>
              <a:rPr lang="zh-CN" altLang="en-US" sz="2400" dirty="0"/>
              <a:t>自</a:t>
            </a:r>
            <a:r>
              <a:rPr lang="zh-CN" altLang="en-US" sz="2400" dirty="0" smtClean="0"/>
              <a:t>动车图像获取处理实时性不高，相频特性差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解决</a:t>
            </a:r>
            <a:r>
              <a:rPr lang="zh-CN" altLang="en-US" sz="2400" dirty="0"/>
              <a:t>方案</a:t>
            </a:r>
            <a:r>
              <a:rPr lang="zh-CN" altLang="en-US" sz="2400" dirty="0" smtClean="0"/>
              <a:t>：提高系统实时性，增加预估器。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问题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Guidance</a:t>
            </a:r>
            <a:r>
              <a:rPr lang="zh-CN" altLang="en-US" sz="2400" dirty="0" smtClean="0"/>
              <a:t>漂移问题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解决方案</a:t>
            </a:r>
            <a:r>
              <a:rPr lang="zh-CN" altLang="en-US" sz="2400" dirty="0" smtClean="0"/>
              <a:t>：利用特征点对</a:t>
            </a:r>
            <a:r>
              <a:rPr lang="en-US" altLang="zh-CN" sz="2400" dirty="0" smtClean="0"/>
              <a:t>Guidance</a:t>
            </a:r>
            <a:r>
              <a:rPr lang="zh-CN" altLang="en-US" sz="2400" dirty="0" smtClean="0"/>
              <a:t>进行校正。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问题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：路由器信号问题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解决方案：调试过程中可以用</a:t>
            </a:r>
            <a:r>
              <a:rPr lang="en-US" altLang="zh-CN" sz="2400" dirty="0" smtClean="0"/>
              <a:t>5G</a:t>
            </a:r>
            <a:r>
              <a:rPr lang="zh-CN" altLang="en-US" sz="2400" dirty="0" smtClean="0"/>
              <a:t>的频道，比赛中还需要规则上的沟通。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问题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：</a:t>
            </a:r>
            <a:r>
              <a:rPr lang="zh-CN" altLang="en-US" sz="2400" dirty="0"/>
              <a:t>公共</a:t>
            </a:r>
            <a:r>
              <a:rPr lang="zh-CN" altLang="en-US" sz="2400" dirty="0" smtClean="0"/>
              <a:t>靶车，重启卡片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解决</a:t>
            </a:r>
            <a:r>
              <a:rPr lang="zh-CN" altLang="en-US" sz="2400" dirty="0" smtClean="0"/>
              <a:t>方案：希望望组委会能够提供。</a:t>
            </a:r>
            <a:endParaRPr lang="en-US" altLang="zh-CN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 smtClean="0"/>
          </a:p>
        </p:txBody>
      </p:sp>
      <p:sp>
        <p:nvSpPr>
          <p:cNvPr id="26" name="文本框 25"/>
          <p:cNvSpPr txBox="1"/>
          <p:nvPr/>
        </p:nvSpPr>
        <p:spPr>
          <a:xfrm flipH="1">
            <a:off x="1147520" y="454377"/>
            <a:ext cx="5935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4. </a:t>
            </a:r>
            <a:r>
              <a:rPr lang="zh-CN" altLang="en-US" sz="2400" dirty="0" smtClean="0"/>
              <a:t>遇到的困难及解决方案：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492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694</Words>
  <Application>Microsoft Office PowerPoint</Application>
  <PresentationFormat>全屏显示(4:3)</PresentationFormat>
  <Paragraphs>117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等线</vt:lpstr>
      <vt:lpstr>等线 Light</vt:lpstr>
      <vt:lpstr>宋体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李亚楠</dc:creator>
  <cp:lastModifiedBy>Panda Li</cp:lastModifiedBy>
  <cp:revision>57</cp:revision>
  <dcterms:created xsi:type="dcterms:W3CDTF">2017-07-21T06:01:17Z</dcterms:created>
  <dcterms:modified xsi:type="dcterms:W3CDTF">2018-05-15T10:18:47Z</dcterms:modified>
</cp:coreProperties>
</file>