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notesMasterIdLst>
    <p:notesMasterId r:id="rId20"/>
  </p:notesMasterIdLst>
  <p:sldIdLst>
    <p:sldId id="342" r:id="rId2"/>
    <p:sldId id="257" r:id="rId3"/>
    <p:sldId id="260" r:id="rId4"/>
    <p:sldId id="272" r:id="rId5"/>
    <p:sldId id="259" r:id="rId6"/>
    <p:sldId id="270" r:id="rId7"/>
    <p:sldId id="258" r:id="rId8"/>
    <p:sldId id="265" r:id="rId9"/>
    <p:sldId id="266" r:id="rId10"/>
    <p:sldId id="343" r:id="rId11"/>
    <p:sldId id="267" r:id="rId12"/>
    <p:sldId id="268" r:id="rId13"/>
    <p:sldId id="344" r:id="rId14"/>
    <p:sldId id="271" r:id="rId15"/>
    <p:sldId id="269" r:id="rId16"/>
    <p:sldId id="273" r:id="rId17"/>
    <p:sldId id="345" r:id="rId18"/>
    <p:sldId id="346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59" autoAdjust="0"/>
    <p:restoredTop sz="94714"/>
  </p:normalViewPr>
  <p:slideViewPr>
    <p:cSldViewPr snapToGrid="0">
      <p:cViewPr varScale="1">
        <p:scale>
          <a:sx n="110" d="100"/>
          <a:sy n="110" d="100"/>
        </p:scale>
        <p:origin x="70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0BF4A5-7A8F-4B8B-B282-4818492B08D8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12A8A-DD88-4224-A2A6-F275080A99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680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遮挡问题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12A8A-DD88-4224-A2A6-F275080A998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63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12A8A-DD88-4224-A2A6-F275080A998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183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讲一下，两方区域的那个坑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12A8A-DD88-4224-A2A6-F275080A998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840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讲一下，两方区域的那个坑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12A8A-DD88-4224-A2A6-F275080A998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9001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对准方式说明，作用对象说明，触发方式说明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12A8A-DD88-4224-A2A6-F275080A998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3927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讲一下，两方区域的那个坑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12A8A-DD88-4224-A2A6-F275080A998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9379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给出样图 和 激励形式。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12A8A-DD88-4224-A2A6-F275080A998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4787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就简单提一句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12A8A-DD88-4224-A2A6-F275080A998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929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79B-06B0-4ABC-8591-1FDF7CF8B714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C969-4856-4219-B60C-54336CC5CA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598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79B-06B0-4ABC-8591-1FDF7CF8B714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C969-4856-4219-B60C-54336CC5CA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566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79B-06B0-4ABC-8591-1FDF7CF8B714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C969-4856-4219-B60C-54336CC5CA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9396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79B-06B0-4ABC-8591-1FDF7CF8B714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C969-4856-4219-B60C-54336CC5CA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48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79B-06B0-4ABC-8591-1FDF7CF8B714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C969-4856-4219-B60C-54336CC5CA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09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79B-06B0-4ABC-8591-1FDF7CF8B714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C969-4856-4219-B60C-54336CC5CA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694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79B-06B0-4ABC-8591-1FDF7CF8B714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C969-4856-4219-B60C-54336CC5CA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22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79B-06B0-4ABC-8591-1FDF7CF8B714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C969-4856-4219-B60C-54336CC5CA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1725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79B-06B0-4ABC-8591-1FDF7CF8B714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C969-4856-4219-B60C-54336CC5CA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875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79B-06B0-4ABC-8591-1FDF7CF8B714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C969-4856-4219-B60C-54336CC5CA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498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79B-06B0-4ABC-8591-1FDF7CF8B714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C969-4856-4219-B60C-54336CC5CA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185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867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chemeClr val="accent3">
                <a:lumMod val="5000"/>
                <a:lumOff val="95000"/>
              </a:schemeClr>
            </a:gs>
            <a:gs pos="66000">
              <a:schemeClr val="accent3">
                <a:lumMod val="45000"/>
                <a:lumOff val="55000"/>
              </a:schemeClr>
            </a:gs>
            <a:gs pos="82000">
              <a:schemeClr val="accent3">
                <a:lumMod val="45000"/>
                <a:lumOff val="55000"/>
              </a:schemeClr>
            </a:gs>
            <a:gs pos="96000">
              <a:schemeClr val="accent3">
                <a:lumMod val="30000"/>
                <a:lumOff val="70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ea typeface="PingFang SC Light" panose="020B0300000000000000" pitchFamily="34" charset="-122"/>
              </a:defRPr>
            </a:lvl1pPr>
          </a:lstStyle>
          <a:p>
            <a:fld id="{B608679B-06B0-4ABC-8591-1FDF7CF8B714}" type="datetimeFigureOut">
              <a:rPr lang="zh-CN" altLang="en-US" smtClean="0"/>
              <a:pPr/>
              <a:t>2018/9/29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ea typeface="PingFang SC Light" panose="020B03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ea typeface="PingFang SC Light" panose="020B0300000000000000" pitchFamily="34" charset="-122"/>
              </a:defRPr>
            </a:lvl1pPr>
          </a:lstStyle>
          <a:p>
            <a:fld id="{E25EC969-4856-4219-B60C-54336CC5CA2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89535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+mn-lt"/>
          <a:ea typeface="PingFang SC Light" panose="020B03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9000">
              <a:schemeClr val="accent3">
                <a:lumMod val="45000"/>
                <a:lumOff val="55000"/>
                <a:alpha val="56000"/>
              </a:schemeClr>
            </a:gs>
            <a:gs pos="96000">
              <a:schemeClr val="accent3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813ABDAF-0948-DE42-8B19-AE8A1841AD20}"/>
              </a:ext>
            </a:extLst>
          </p:cNvPr>
          <p:cNvSpPr txBox="1"/>
          <p:nvPr/>
        </p:nvSpPr>
        <p:spPr>
          <a:xfrm>
            <a:off x="304800" y="161365"/>
            <a:ext cx="4788490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88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群英荟萃</a:t>
            </a:r>
            <a:endParaRPr kumimoji="1" lang="en-US" altLang="zh-CN" sz="88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r>
              <a:rPr kumimoji="1" lang="zh-CN" altLang="en-US" sz="88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萝卜开会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B7FDEF1-A6A7-BD4B-B4DA-7E43D09E4B4D}"/>
              </a:ext>
            </a:extLst>
          </p:cNvPr>
          <p:cNvSpPr txBox="1"/>
          <p:nvPr/>
        </p:nvSpPr>
        <p:spPr>
          <a:xfrm>
            <a:off x="2034988" y="3532095"/>
            <a:ext cx="10597773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99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规则解析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AEC26732-F87C-3D4C-8CFF-BE23777E0C41}"/>
              </a:ext>
            </a:extLst>
          </p:cNvPr>
          <p:cNvSpPr txBox="1"/>
          <p:nvPr/>
        </p:nvSpPr>
        <p:spPr>
          <a:xfrm>
            <a:off x="2302435" y="3239707"/>
            <a:ext cx="22765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对话罗队长</a:t>
            </a:r>
          </a:p>
        </p:txBody>
      </p:sp>
    </p:spTree>
    <p:extLst>
      <p:ext uri="{BB962C8B-B14F-4D97-AF65-F5344CB8AC3E}">
        <p14:creationId xmlns:p14="http://schemas.microsoft.com/office/powerpoint/2010/main" val="1982011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3752" y="96184"/>
            <a:ext cx="6105638" cy="4305488"/>
          </a:xfrm>
        </p:spPr>
        <p:txBody>
          <a:bodyPr>
            <a:noAutofit/>
          </a:bodyPr>
          <a:lstStyle/>
          <a:p>
            <a:r>
              <a:rPr lang="zh-CN" altLang="en-US" sz="138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机器人</a:t>
            </a:r>
            <a:r>
              <a:rPr lang="en-US" altLang="zh-CN" sz="138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/>
            </a:r>
            <a:br>
              <a:rPr lang="en-US" altLang="zh-CN" sz="138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</a:br>
            <a:r>
              <a:rPr lang="zh-CN" altLang="en-US" sz="138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定位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45350" y="70745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1</a:t>
            </a:r>
            <a:r>
              <a:rPr lang="zh-CN" altLang="en-US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、步兵 </a:t>
            </a:r>
            <a:r>
              <a:rPr lang="en-US" altLang="zh-CN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-&gt; </a:t>
            </a:r>
            <a:r>
              <a:rPr lang="zh-CN" altLang="en-US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增强</a:t>
            </a:r>
            <a:endParaRPr lang="en-US" altLang="zh-CN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pPr marL="0" indent="0">
              <a:buNone/>
            </a:pPr>
            <a:r>
              <a:rPr lang="en-US" altLang="zh-CN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2</a:t>
            </a:r>
            <a:r>
              <a:rPr lang="zh-CN" altLang="en-US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、英雄  迫击炮，推塔</a:t>
            </a:r>
            <a:endParaRPr lang="en-US" altLang="zh-CN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pPr marL="0" indent="0">
              <a:buNone/>
            </a:pPr>
            <a:r>
              <a:rPr lang="en-US" altLang="zh-CN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3</a:t>
            </a:r>
            <a:r>
              <a:rPr lang="zh-CN" altLang="en-US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、工程  奶妈</a:t>
            </a:r>
            <a:endParaRPr lang="en-US" altLang="zh-CN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pPr marL="0" indent="0">
              <a:buNone/>
            </a:pPr>
            <a:r>
              <a:rPr lang="en-US" altLang="zh-CN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4</a:t>
            </a:r>
            <a:r>
              <a:rPr lang="zh-CN" altLang="en-US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、哨兵  塔</a:t>
            </a:r>
            <a:endParaRPr lang="en-US" altLang="zh-CN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pPr marL="0" indent="0">
              <a:buNone/>
            </a:pPr>
            <a:r>
              <a:rPr lang="en-US" altLang="zh-CN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5</a:t>
            </a:r>
            <a:r>
              <a:rPr lang="zh-CN" altLang="en-US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、空中机器人  大招</a:t>
            </a:r>
          </a:p>
        </p:txBody>
      </p:sp>
    </p:spTree>
    <p:extLst>
      <p:ext uri="{BB962C8B-B14F-4D97-AF65-F5344CB8AC3E}">
        <p14:creationId xmlns:p14="http://schemas.microsoft.com/office/powerpoint/2010/main" val="2041729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662" y="185838"/>
            <a:ext cx="7974105" cy="5506757"/>
          </a:xfrm>
        </p:spPr>
        <p:txBody>
          <a:bodyPr>
            <a:noAutofit/>
          </a:bodyPr>
          <a:lstStyle/>
          <a:p>
            <a:r>
              <a:rPr lang="zh-CN" altLang="en-US" sz="72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步兵</a:t>
            </a:r>
            <a:r>
              <a:rPr lang="en-US" altLang="zh-CN" sz="72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/>
            </a:r>
            <a:br>
              <a:rPr lang="en-US" altLang="zh-CN" sz="72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</a:br>
            <a:r>
              <a:rPr lang="zh-CN" altLang="en-US" sz="72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英雄</a:t>
            </a:r>
            <a:r>
              <a:rPr lang="en-US" altLang="zh-CN" sz="72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/>
            </a:r>
            <a:br>
              <a:rPr lang="en-US" altLang="zh-CN" sz="72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</a:br>
            <a:r>
              <a:rPr lang="zh-CN" altLang="en-US" sz="72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的</a:t>
            </a:r>
            <a:r>
              <a:rPr lang="en-US" altLang="zh-CN" sz="72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/>
            </a:r>
            <a:br>
              <a:rPr lang="en-US" altLang="zh-CN" sz="72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</a:br>
            <a:r>
              <a:rPr lang="zh-CN" altLang="en-US" sz="72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第五块</a:t>
            </a:r>
            <a:r>
              <a:rPr lang="en-US" altLang="zh-CN" sz="72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/>
            </a:r>
            <a:br>
              <a:rPr lang="en-US" altLang="zh-CN" sz="72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</a:br>
            <a:r>
              <a:rPr lang="zh-CN" altLang="en-US" sz="72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装甲</a:t>
            </a:r>
          </a:p>
        </p:txBody>
      </p:sp>
      <p:pic>
        <p:nvPicPr>
          <p:cNvPr id="2052" name="Picture 4" descr="E:\Genius\config\temp\CE890295-A239-218D-0674-D0221CF219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276" y="586911"/>
            <a:ext cx="6505084" cy="52384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09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0E127758-3606-CA43-B726-28C5FA8925F4}"/>
              </a:ext>
            </a:extLst>
          </p:cNvPr>
          <p:cNvGrpSpPr/>
          <p:nvPr/>
        </p:nvGrpSpPr>
        <p:grpSpPr>
          <a:xfrm>
            <a:off x="125506" y="687464"/>
            <a:ext cx="11782640" cy="3934973"/>
            <a:chOff x="125506" y="1483878"/>
            <a:chExt cx="11782640" cy="3934973"/>
          </a:xfrm>
        </p:grpSpPr>
        <p:pic>
          <p:nvPicPr>
            <p:cNvPr id="3078" name="Picture 6" descr="E:\Genius\config\temp\5B14D0D9-2FEB-A3D1-858A-6B8EAC79F2D7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506" y="1483878"/>
              <a:ext cx="7576469" cy="393497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4" name="Picture 2" descr="E:\Genius\config\temp\B2D0BEC0-76D5-3ABF-D4EC-A9B189405655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" r="7247"/>
            <a:stretch/>
          </p:blipFill>
          <p:spPr bwMode="auto">
            <a:xfrm>
              <a:off x="7701976" y="1483878"/>
              <a:ext cx="4206170" cy="393497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06588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5945" y="125399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80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空中机器人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03745" y="764303"/>
            <a:ext cx="4710953" cy="11626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6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无限子弹，无限火力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CC0021CA-097C-2140-AEA3-8D0FBA3475BE}"/>
              </a:ext>
            </a:extLst>
          </p:cNvPr>
          <p:cNvGrpSpPr/>
          <p:nvPr/>
        </p:nvGrpSpPr>
        <p:grpSpPr>
          <a:xfrm>
            <a:off x="272844" y="1494802"/>
            <a:ext cx="8506800" cy="4933059"/>
            <a:chOff x="3204926" y="2643613"/>
            <a:chExt cx="5526726" cy="3204926"/>
          </a:xfrm>
        </p:grpSpPr>
        <p:pic>
          <p:nvPicPr>
            <p:cNvPr id="4" name="图片 3" descr="E:\Genius\config\users\screenshot\@@1536856671656.pn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15" t="63265" r="4846"/>
            <a:stretch/>
          </p:blipFill>
          <p:spPr bwMode="auto">
            <a:xfrm>
              <a:off x="3204926" y="2643613"/>
              <a:ext cx="5526726" cy="320492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5" name="矩形 4"/>
            <p:cNvSpPr/>
            <p:nvPr/>
          </p:nvSpPr>
          <p:spPr>
            <a:xfrm rot="1024989">
              <a:off x="4454647" y="5224259"/>
              <a:ext cx="1210305" cy="3950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ea typeface="PingFang SC Light" panose="020B0300000000000000" pitchFamily="34" charset="-122"/>
                </a:rPr>
                <a:t>补弹员位置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4645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31575" y="135594"/>
            <a:ext cx="3176016" cy="1975739"/>
          </a:xfrm>
        </p:spPr>
        <p:txBody>
          <a:bodyPr>
            <a:noAutofit/>
          </a:bodyPr>
          <a:lstStyle/>
          <a:p>
            <a:r>
              <a:rPr lang="zh-CN" altLang="en-US" sz="96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哨兵</a:t>
            </a:r>
          </a:p>
        </p:txBody>
      </p:sp>
      <p:pic>
        <p:nvPicPr>
          <p:cNvPr id="4" name="Picture 2" descr="E:\Genius\config\users\screenshot\@@153796497232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99" y="185784"/>
            <a:ext cx="6127376" cy="64141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9265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A7F13B31-EDEB-3148-A4EF-21623A657193}"/>
              </a:ext>
            </a:extLst>
          </p:cNvPr>
          <p:cNvGrpSpPr/>
          <p:nvPr/>
        </p:nvGrpSpPr>
        <p:grpSpPr>
          <a:xfrm>
            <a:off x="396507" y="856219"/>
            <a:ext cx="6078252" cy="5438090"/>
            <a:chOff x="1310185" y="2047159"/>
            <a:chExt cx="4957665" cy="4435523"/>
          </a:xfrm>
        </p:grpSpPr>
        <p:sp>
          <p:nvSpPr>
            <p:cNvPr id="23" name="矩形 22"/>
            <p:cNvSpPr/>
            <p:nvPr/>
          </p:nvSpPr>
          <p:spPr>
            <a:xfrm>
              <a:off x="1310185" y="2047159"/>
              <a:ext cx="1910688" cy="2923621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latin typeface="PingFang SC Thin" panose="020B0200000000000000" pitchFamily="34" charset="-122"/>
                <a:ea typeface="PingFang SC Thin" panose="020B0200000000000000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357162" y="2047160"/>
              <a:ext cx="1910688" cy="2923621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latin typeface="PingFang SC Thin" panose="020B0200000000000000" pitchFamily="34" charset="-122"/>
                <a:ea typeface="PingFang SC Thin" panose="020B0200000000000000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535374" y="5854885"/>
              <a:ext cx="4455994" cy="6277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latin typeface="PingFang SC Thin" panose="020B0200000000000000" pitchFamily="34" charset="-122"/>
                  <a:ea typeface="PingFang SC Thin" panose="020B0200000000000000" pitchFamily="34" charset="-122"/>
                </a:rPr>
                <a:t>服务器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1535373" y="3971495"/>
              <a:ext cx="1460310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latin typeface="PingFang SC Thin" panose="020B0200000000000000" pitchFamily="34" charset="-122"/>
                  <a:ea typeface="PingFang SC Thin" panose="020B0200000000000000" pitchFamily="34" charset="-122"/>
                </a:rPr>
                <a:t>机载端主控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1535373" y="2474608"/>
              <a:ext cx="1460310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latin typeface="PingFang SC Thin" panose="020B0200000000000000" pitchFamily="34" charset="-122"/>
                  <a:ea typeface="PingFang SC Thin" panose="020B0200000000000000" pitchFamily="34" charset="-122"/>
                </a:rPr>
                <a:t>学生主控</a:t>
              </a:r>
            </a:p>
          </p:txBody>
        </p:sp>
        <p:cxnSp>
          <p:nvCxnSpPr>
            <p:cNvPr id="11" name="直接箭头连接符 10"/>
            <p:cNvCxnSpPr>
              <a:stCxn id="9" idx="2"/>
              <a:endCxn id="5" idx="0"/>
            </p:cNvCxnSpPr>
            <p:nvPr/>
          </p:nvCxnSpPr>
          <p:spPr>
            <a:xfrm>
              <a:off x="2265528" y="3389008"/>
              <a:ext cx="0" cy="582487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/>
            <p:nvPr/>
          </p:nvCxnSpPr>
          <p:spPr>
            <a:xfrm>
              <a:off x="2265528" y="4970780"/>
              <a:ext cx="0" cy="884105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4531058" y="3998790"/>
              <a:ext cx="1460310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latin typeface="PingFang SC Thin" panose="020B0200000000000000" pitchFamily="34" charset="-122"/>
                  <a:ea typeface="PingFang SC Thin" panose="020B0200000000000000" pitchFamily="34" charset="-122"/>
                </a:rPr>
                <a:t>机载端主控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4531058" y="2501903"/>
              <a:ext cx="1460310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latin typeface="PingFang SC Thin" panose="020B0200000000000000" pitchFamily="34" charset="-122"/>
                  <a:ea typeface="PingFang SC Thin" panose="020B0200000000000000" pitchFamily="34" charset="-122"/>
                </a:rPr>
                <a:t>学生主控</a:t>
              </a:r>
            </a:p>
          </p:txBody>
        </p:sp>
        <p:cxnSp>
          <p:nvCxnSpPr>
            <p:cNvPr id="16" name="直接箭头连接符 15"/>
            <p:cNvCxnSpPr>
              <a:stCxn id="15" idx="2"/>
              <a:endCxn id="14" idx="0"/>
            </p:cNvCxnSpPr>
            <p:nvPr/>
          </p:nvCxnSpPr>
          <p:spPr>
            <a:xfrm>
              <a:off x="5261213" y="3416303"/>
              <a:ext cx="0" cy="582487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/>
            <p:nvPr/>
          </p:nvCxnSpPr>
          <p:spPr>
            <a:xfrm>
              <a:off x="5261213" y="4970780"/>
              <a:ext cx="0" cy="91140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3457838" y="5199372"/>
              <a:ext cx="563783" cy="326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PingFang SC Thin" panose="020B0200000000000000" pitchFamily="34" charset="-122"/>
                  <a:ea typeface="PingFang SC Thin" panose="020B0200000000000000" pitchFamily="34" charset="-122"/>
                </a:rPr>
                <a:t>WIFI</a:t>
              </a:r>
              <a:endParaRPr lang="zh-CN" altLang="en-US" sz="2000" dirty="0">
                <a:latin typeface="PingFang SC Thin" panose="020B0200000000000000" pitchFamily="34" charset="-122"/>
                <a:ea typeface="PingFang SC Thin" panose="020B0200000000000000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440204" y="3553156"/>
              <a:ext cx="576857" cy="326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latin typeface="PingFang SC Thin" panose="020B0200000000000000" pitchFamily="34" charset="-122"/>
                  <a:ea typeface="PingFang SC Thin" panose="020B0200000000000000" pitchFamily="34" charset="-122"/>
                </a:rPr>
                <a:t>串口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531058" y="2132571"/>
              <a:ext cx="535018" cy="3012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PingFang SC Thin" panose="020B0200000000000000" pitchFamily="34" charset="-122"/>
                  <a:ea typeface="PingFang SC Thin" panose="020B0200000000000000" pitchFamily="34" charset="-122"/>
                </a:rPr>
                <a:t>哨兵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421643" y="2105276"/>
              <a:ext cx="535018" cy="3012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PingFang SC Thin" panose="020B0200000000000000" pitchFamily="34" charset="-122"/>
                  <a:ea typeface="PingFang SC Thin" panose="020B0200000000000000" pitchFamily="34" charset="-122"/>
                </a:rPr>
                <a:t>步兵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91733" y="487014"/>
            <a:ext cx="2909048" cy="2761965"/>
          </a:xfrm>
        </p:spPr>
        <p:txBody>
          <a:bodyPr>
            <a:normAutofit fontScale="90000"/>
          </a:bodyPr>
          <a:lstStyle/>
          <a:p>
            <a:r>
              <a:rPr lang="zh-CN" altLang="en-US" sz="80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无线通信问题</a:t>
            </a:r>
          </a:p>
        </p:txBody>
      </p:sp>
    </p:spTree>
    <p:extLst>
      <p:ext uri="{BB962C8B-B14F-4D97-AF65-F5344CB8AC3E}">
        <p14:creationId xmlns:p14="http://schemas.microsoft.com/office/powerpoint/2010/main" val="1796110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7421" y="114379"/>
            <a:ext cx="10515600" cy="1325563"/>
          </a:xfrm>
        </p:spPr>
        <p:txBody>
          <a:bodyPr/>
          <a:lstStyle/>
          <a:p>
            <a:r>
              <a:rPr lang="zh-CN" altLang="en-US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新赛季 新电机</a:t>
            </a:r>
          </a:p>
        </p:txBody>
      </p:sp>
      <p:pic>
        <p:nvPicPr>
          <p:cNvPr id="4098" name="Picture 2" descr="E:\Genius\config\temp\C4CC70B3-AD05-27C9-6E6F-A5234EE6F67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28"/>
          <a:stretch/>
        </p:blipFill>
        <p:spPr bwMode="auto">
          <a:xfrm>
            <a:off x="630437" y="1439942"/>
            <a:ext cx="8404309" cy="4895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1248280" y="6407704"/>
            <a:ext cx="7168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直径</a:t>
            </a:r>
            <a:r>
              <a:rPr lang="en-US" altLang="zh-CN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66.7mm </a:t>
            </a:r>
            <a:r>
              <a:rPr lang="zh-CN" altLang="en-US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高度</a:t>
            </a:r>
            <a:r>
              <a:rPr lang="en-US" altLang="zh-CN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42mm</a:t>
            </a:r>
            <a:r>
              <a:rPr lang="zh-CN" altLang="en-US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 </a:t>
            </a:r>
            <a:r>
              <a:rPr lang="en-US" altLang="zh-CN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\1.2N·m \0-300rpm\24V CAN</a:t>
            </a:r>
            <a:r>
              <a:rPr lang="zh-CN" altLang="en-US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通讯</a:t>
            </a:r>
          </a:p>
        </p:txBody>
      </p:sp>
    </p:spTree>
    <p:extLst>
      <p:ext uri="{BB962C8B-B14F-4D97-AF65-F5344CB8AC3E}">
        <p14:creationId xmlns:p14="http://schemas.microsoft.com/office/powerpoint/2010/main" val="2803689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5226" y="1169796"/>
            <a:ext cx="1745870" cy="4115436"/>
          </a:xfrm>
        </p:spPr>
        <p:txBody>
          <a:bodyPr>
            <a:noAutofit/>
          </a:bodyPr>
          <a:lstStyle/>
          <a:p>
            <a:r>
              <a:rPr lang="zh-CN" altLang="en-US" sz="150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资</a:t>
            </a:r>
            <a:r>
              <a:rPr lang="en-US" altLang="zh-CN" sz="150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/>
            </a:r>
            <a:br>
              <a:rPr lang="en-US" altLang="zh-CN" sz="150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</a:br>
            <a:r>
              <a:rPr lang="zh-CN" altLang="en-US" sz="150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源</a:t>
            </a:r>
            <a:r>
              <a:rPr lang="en-US" altLang="zh-CN" sz="150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/>
            </a:r>
            <a:br>
              <a:rPr lang="en-US" altLang="zh-CN" sz="150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</a:br>
            <a:r>
              <a:rPr lang="zh-CN" altLang="en-US" sz="150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岛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C628528B-4858-2B41-ACFD-49420BC70B73}"/>
              </a:ext>
            </a:extLst>
          </p:cNvPr>
          <p:cNvGrpSpPr/>
          <p:nvPr/>
        </p:nvGrpSpPr>
        <p:grpSpPr>
          <a:xfrm>
            <a:off x="2632292" y="285168"/>
            <a:ext cx="6279790" cy="6220062"/>
            <a:chOff x="3476952" y="1027906"/>
            <a:chExt cx="5674054" cy="5620087"/>
          </a:xfrm>
        </p:grpSpPr>
        <p:pic>
          <p:nvPicPr>
            <p:cNvPr id="6" name="图片 5" descr="E:\Genius\config\users\screenshot\@@1537196376046.png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6952" y="1027906"/>
              <a:ext cx="5674054" cy="562008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cxnSp>
          <p:nvCxnSpPr>
            <p:cNvPr id="4" name="直接箭头连接符 3"/>
            <p:cNvCxnSpPr/>
            <p:nvPr/>
          </p:nvCxnSpPr>
          <p:spPr>
            <a:xfrm>
              <a:off x="4934139" y="2860895"/>
              <a:ext cx="977774" cy="226337"/>
            </a:xfrm>
            <a:prstGeom prst="straightConnector1">
              <a:avLst/>
            </a:prstGeom>
            <a:ln w="762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箭头连接符 6"/>
            <p:cNvCxnSpPr/>
            <p:nvPr/>
          </p:nvCxnSpPr>
          <p:spPr>
            <a:xfrm>
              <a:off x="4934139" y="2860893"/>
              <a:ext cx="1041148" cy="889120"/>
            </a:xfrm>
            <a:prstGeom prst="straightConnector1">
              <a:avLst/>
            </a:prstGeom>
            <a:ln w="762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箭头连接符 7"/>
            <p:cNvCxnSpPr/>
            <p:nvPr/>
          </p:nvCxnSpPr>
          <p:spPr>
            <a:xfrm>
              <a:off x="4934139" y="2860894"/>
              <a:ext cx="1041148" cy="1548945"/>
            </a:xfrm>
            <a:prstGeom prst="straightConnector1">
              <a:avLst/>
            </a:prstGeom>
            <a:ln w="762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36026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E:\Genius\config\users\screenshot\@@1537196376046.pn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79" t="43785" r="37876" b="18021"/>
          <a:stretch/>
        </p:blipFill>
        <p:spPr bwMode="auto">
          <a:xfrm>
            <a:off x="449530" y="737446"/>
            <a:ext cx="6839383" cy="57825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5040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2400" y="328549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72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官方补给站</a:t>
            </a:r>
          </a:p>
        </p:txBody>
      </p:sp>
      <p:pic>
        <p:nvPicPr>
          <p:cNvPr id="4" name="图片 3"/>
          <p:cNvPicPr/>
          <p:nvPr/>
        </p:nvPicPr>
        <p:blipFill>
          <a:blip r:embed="rId3"/>
          <a:stretch>
            <a:fillRect/>
          </a:stretch>
        </p:blipFill>
        <p:spPr>
          <a:xfrm>
            <a:off x="362614" y="1768031"/>
            <a:ext cx="4743216" cy="43967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图片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830" y="1768031"/>
            <a:ext cx="4876688" cy="43967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4359E4EA-9E4F-A049-8178-BC312FFC1263}"/>
              </a:ext>
            </a:extLst>
          </p:cNvPr>
          <p:cNvSpPr txBox="1"/>
          <p:nvPr/>
        </p:nvSpPr>
        <p:spPr>
          <a:xfrm>
            <a:off x="6592529" y="627874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latin typeface="+mj-ea"/>
                <a:ea typeface="+mj-ea"/>
              </a:rPr>
              <a:t>侧面剖面图</a:t>
            </a:r>
          </a:p>
        </p:txBody>
      </p:sp>
    </p:spTree>
    <p:extLst>
      <p:ext uri="{BB962C8B-B14F-4D97-AF65-F5344CB8AC3E}">
        <p14:creationId xmlns:p14="http://schemas.microsoft.com/office/powerpoint/2010/main" val="2215441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9362" y="131321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80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基地</a:t>
            </a:r>
          </a:p>
        </p:txBody>
      </p:sp>
      <p:pic>
        <p:nvPicPr>
          <p:cNvPr id="1026" name="Picture 2" descr="E:\Genius\config\temp\C6DCAE3F-998D-B6FB-8CA3-F96FD54519F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72" y="1538846"/>
            <a:ext cx="5620535" cy="48094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Genius\config\temp\18ABD41D-973F-4E3B-C010-C11A2530921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507" y="1538846"/>
            <a:ext cx="2889776" cy="2516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Genius\config\temp\3003A505-03E7-68E7-AA23-3D9029BD521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0" t="11806" r="15909" b="11806"/>
          <a:stretch/>
        </p:blipFill>
        <p:spPr bwMode="auto">
          <a:xfrm>
            <a:off x="6155507" y="4055345"/>
            <a:ext cx="2889775" cy="22929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750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87D52443-75DB-A743-BE70-3A1BC2C5D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7120"/>
            <a:ext cx="12192000" cy="488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874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机器人涂装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还缺图</a:t>
            </a:r>
          </a:p>
        </p:txBody>
      </p:sp>
    </p:spTree>
    <p:extLst>
      <p:ext uri="{BB962C8B-B14F-4D97-AF65-F5344CB8AC3E}">
        <p14:creationId xmlns:p14="http://schemas.microsoft.com/office/powerpoint/2010/main" val="1824119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37503" y="0"/>
            <a:ext cx="8409040" cy="7226710"/>
          </a:xfrm>
        </p:spPr>
        <p:txBody>
          <a:bodyPr>
            <a:noAutofit/>
          </a:bodyPr>
          <a:lstStyle/>
          <a:p>
            <a:r>
              <a:rPr lang="zh-CN" altLang="en-US" sz="232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能量</a:t>
            </a:r>
            <a:r>
              <a:rPr lang="en-US" altLang="zh-CN" sz="232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/>
            </a:r>
            <a:br>
              <a:rPr lang="en-US" altLang="zh-CN" sz="232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</a:br>
            <a:r>
              <a:rPr lang="zh-CN" altLang="en-US" sz="232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机关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8920F6C-09E2-FD43-A344-D33D04857950}"/>
              </a:ext>
            </a:extLst>
          </p:cNvPr>
          <p:cNvSpPr txBox="1"/>
          <p:nvPr/>
        </p:nvSpPr>
        <p:spPr>
          <a:xfrm>
            <a:off x="1667366" y="368709"/>
            <a:ext cx="97013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6000" dirty="0">
                <a:latin typeface="PingFang SC Ultralight" panose="020B0100000000000000" pitchFamily="34" charset="-122"/>
                <a:ea typeface="PingFang SC Ultralight" panose="020B0100000000000000" pitchFamily="34" charset="-122"/>
              </a:rPr>
              <a:t>这</a:t>
            </a:r>
            <a:endParaRPr kumimoji="1" lang="en-US" altLang="zh-CN" sz="6000" dirty="0">
              <a:latin typeface="PingFang SC Ultralight" panose="020B0100000000000000" pitchFamily="34" charset="-122"/>
              <a:ea typeface="PingFang SC Ultralight" panose="020B0100000000000000" pitchFamily="34" charset="-122"/>
            </a:endParaRPr>
          </a:p>
          <a:p>
            <a:r>
              <a:rPr kumimoji="1" lang="zh-CN" altLang="en-US" sz="6000" dirty="0">
                <a:latin typeface="PingFang SC Ultralight" panose="020B0100000000000000" pitchFamily="34" charset="-122"/>
                <a:ea typeface="PingFang SC Ultralight" panose="020B0100000000000000" pitchFamily="34" charset="-122"/>
              </a:rPr>
              <a:t>就</a:t>
            </a:r>
            <a:endParaRPr kumimoji="1" lang="en-US" altLang="zh-CN" sz="6000" dirty="0">
              <a:latin typeface="PingFang SC Ultralight" panose="020B0100000000000000" pitchFamily="34" charset="-122"/>
              <a:ea typeface="PingFang SC Ultralight" panose="020B0100000000000000" pitchFamily="34" charset="-122"/>
            </a:endParaRPr>
          </a:p>
          <a:p>
            <a:r>
              <a:rPr kumimoji="1" lang="zh-CN" altLang="en-US" sz="6000" dirty="0">
                <a:latin typeface="PingFang SC Ultralight" panose="020B0100000000000000" pitchFamily="34" charset="-122"/>
                <a:ea typeface="PingFang SC Ultralight" panose="020B0100000000000000" pitchFamily="34" charset="-122"/>
              </a:rPr>
              <a:t>是</a:t>
            </a:r>
          </a:p>
        </p:txBody>
      </p:sp>
    </p:spTree>
    <p:extLst>
      <p:ext uri="{BB962C8B-B14F-4D97-AF65-F5344CB8AC3E}">
        <p14:creationId xmlns:p14="http://schemas.microsoft.com/office/powerpoint/2010/main" val="699544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52697" y="222196"/>
            <a:ext cx="11155680" cy="3375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zh-CN" altLang="zh-CN" sz="28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工程</a:t>
            </a:r>
            <a:r>
              <a:rPr lang="zh-CN" altLang="en-US" sz="28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机器人</a:t>
            </a:r>
            <a:r>
              <a:rPr lang="zh-CN" altLang="zh-CN" sz="28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在上岛时，装甲下边缘距离地面能超过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400</a:t>
            </a:r>
            <a:r>
              <a:rPr lang="zh-CN" altLang="zh-CN" sz="28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吗？</a:t>
            </a:r>
            <a:endParaRPr lang="en-US" altLang="zh-CN" sz="28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pPr marL="3600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zh-CN" altLang="en-US" sz="28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关于工程机器人取弹的机构，规则上限制其长度避免了取中间弹药时取两排的问题，但是在取下方的弹药箱的时候，后排弹药箱距离凸台边缘的距离为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360</a:t>
            </a:r>
            <a:r>
              <a:rPr lang="zh-CN" altLang="en-US" sz="28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，当取弹时车体完全与凸台贴紧，也就只有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zh-CN" altLang="en-US" sz="28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毫米的余量，如何取长度有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210mm</a:t>
            </a:r>
            <a:r>
              <a:rPr lang="zh-CN" altLang="en-US" sz="28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的后排弹药箱？</a:t>
            </a:r>
            <a:endParaRPr lang="en-US" altLang="zh-CN" sz="28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xmlns="" id="{305319D6-E226-6D40-BAEE-FDF8F960B6F4}"/>
              </a:ext>
            </a:extLst>
          </p:cNvPr>
          <p:cNvCxnSpPr>
            <a:cxnSpLocks/>
          </p:cNvCxnSpPr>
          <p:nvPr/>
        </p:nvCxnSpPr>
        <p:spPr>
          <a:xfrm>
            <a:off x="875444" y="3227685"/>
            <a:ext cx="110871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395399FB-FE45-9B49-8935-C40D0CF2467D}"/>
              </a:ext>
            </a:extLst>
          </p:cNvPr>
          <p:cNvSpPr/>
          <p:nvPr/>
        </p:nvSpPr>
        <p:spPr>
          <a:xfrm>
            <a:off x="352697" y="3540540"/>
            <a:ext cx="26228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altLang="zh-CN" sz="5400" i="1" dirty="0">
                <a:ln w="0"/>
                <a:gradFill flip="none" rotWithShape="1">
                  <a:gsLst>
                    <a:gs pos="0">
                      <a:srgbClr val="FF0000"/>
                    </a:gs>
                    <a:gs pos="50000">
                      <a:srgbClr val="FFFF00"/>
                    </a:gs>
                    <a:gs pos="100000">
                      <a:srgbClr val="00B050"/>
                    </a:gs>
                  </a:gsLst>
                  <a:lin ang="0" scaled="1"/>
                  <a:tileRect/>
                </a:gradFill>
                <a:effectLst>
                  <a:reflection blurRad="6350" stA="53000" endA="300" endPos="35500" dir="5400000" sy="-90000" algn="bl" rotWithShape="0"/>
                </a:effectLst>
              </a:rPr>
              <a:t>100</a:t>
            </a:r>
            <a:r>
              <a:rPr lang="zh-CN" altLang="en-US" sz="5400" i="1" dirty="0">
                <a:ln w="0"/>
                <a:gradFill flip="none" rotWithShape="1">
                  <a:gsLst>
                    <a:gs pos="0">
                      <a:srgbClr val="FF0000"/>
                    </a:gs>
                    <a:gs pos="50000">
                      <a:srgbClr val="FFFF00"/>
                    </a:gs>
                    <a:gs pos="100000">
                      <a:srgbClr val="00B050"/>
                    </a:gs>
                  </a:gsLst>
                  <a:lin ang="0" scaled="1"/>
                  <a:tileRect/>
                </a:gradFill>
                <a:effectLst>
                  <a:reflection blurRad="6350" stA="53000" endA="300" endPos="35500" dir="5400000" sy="-90000" algn="bl" rotWithShape="0"/>
                </a:effectLst>
              </a:rPr>
              <a:t>毫米</a:t>
            </a:r>
          </a:p>
        </p:txBody>
      </p:sp>
    </p:spTree>
    <p:extLst>
      <p:ext uri="{BB962C8B-B14F-4D97-AF65-F5344CB8AC3E}">
        <p14:creationId xmlns:p14="http://schemas.microsoft.com/office/powerpoint/2010/main" val="113997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64127" y="370786"/>
            <a:ext cx="1115568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60050" indent="-74295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3"/>
            </a:pPr>
            <a:r>
              <a:rPr lang="zh-CN" altLang="en-US" sz="36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哨兵机器人总电容容量不超过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10mF</a:t>
            </a:r>
            <a:r>
              <a:rPr lang="zh-CN" altLang="en-US" sz="36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如何测定？其他机器人的电容无限制么？</a:t>
            </a:r>
            <a:endParaRPr lang="en-US" altLang="zh-CN" sz="36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pPr marL="3600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3"/>
            </a:pPr>
            <a:r>
              <a:rPr lang="zh-CN" altLang="en-US" sz="36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英雄枪口热量比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RM2018</a:t>
            </a:r>
            <a:r>
              <a:rPr lang="zh-CN" altLang="en-US" sz="36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年削弱幅度很大</a:t>
            </a:r>
            <a:r>
              <a:rPr lang="zh-CN" altLang="zh-CN" sz="36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。这样设置的规则用意是？后期是否会调整？</a:t>
            </a:r>
          </a:p>
          <a:p>
            <a:pPr marL="3600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3"/>
            </a:pPr>
            <a:r>
              <a:rPr lang="zh-CN" altLang="en-US" sz="36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空中机器人</a:t>
            </a:r>
            <a:r>
              <a:rPr lang="zh-CN" altLang="zh-CN" sz="36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的备用弹药是无限的吗？</a:t>
            </a:r>
          </a:p>
          <a:p>
            <a:pPr marL="3600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3"/>
            </a:pPr>
            <a:r>
              <a:rPr lang="zh-CN" altLang="zh-CN" sz="36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装甲板的</a:t>
            </a:r>
            <a:r>
              <a:rPr lang="zh-CN" altLang="en-US" sz="36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阈值</a:t>
            </a:r>
            <a:r>
              <a:rPr lang="zh-CN" altLang="zh-CN" sz="36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是正面的</a:t>
            </a:r>
            <a:r>
              <a:rPr lang="zh-CN" altLang="en-US" sz="36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阈值</a:t>
            </a:r>
            <a:r>
              <a:rPr lang="zh-CN" altLang="zh-CN" sz="36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还是包括侧面的</a:t>
            </a:r>
            <a:r>
              <a:rPr lang="zh-CN" altLang="en-US" sz="36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阈</a:t>
            </a:r>
            <a:r>
              <a:rPr lang="zh-CN" altLang="zh-CN" sz="36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值？</a:t>
            </a:r>
            <a:endParaRPr lang="en-US" altLang="zh-CN" sz="36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061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52697" y="222196"/>
            <a:ext cx="11155680" cy="5842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74300" indent="-4572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7"/>
            </a:pPr>
            <a:r>
              <a:rPr lang="zh-CN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中央区弹药箱升起的具体时间是多少？是随机的？如果不是随机，那每局比赛升起的时间都一样吗？弹药箱升起时，有什么提示吗？</a:t>
            </a:r>
          </a:p>
          <a:p>
            <a:pPr marL="3600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7"/>
            </a:pPr>
            <a:r>
              <a:rPr lang="zh-CN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规则中说基地顶部三角大装甲检测到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42mm</a:t>
            </a:r>
            <a:r>
              <a:rPr lang="zh-CN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弹丸后扣除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150</a:t>
            </a:r>
            <a:r>
              <a:rPr lang="zh-CN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点血量，它是否在基地具有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r>
              <a:rPr lang="zh-CN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防御时要进行伤害减免计算？</a:t>
            </a:r>
          </a:p>
          <a:p>
            <a:pPr marL="3600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7"/>
            </a:pPr>
            <a:r>
              <a:rPr lang="zh-CN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补给站开始提供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发弹丸是指一共只有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发弹丸还是每个出弹口都能提供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发弹丸？</a:t>
            </a:r>
          </a:p>
          <a:p>
            <a:pPr marL="3600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7"/>
            </a:pPr>
            <a:r>
              <a:rPr lang="zh-CN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若工程机器人的撞击导致对面机器人死亡，此时经验判给己方哪个机器人？</a:t>
            </a:r>
          </a:p>
          <a:p>
            <a:pPr marL="3600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7"/>
            </a:pPr>
            <a:r>
              <a:rPr lang="zh-CN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压缩气瓶只能是有合格证明的，所以可乐瓶</a:t>
            </a:r>
            <a:r>
              <a:rPr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之类的</a:t>
            </a:r>
            <a:r>
              <a:rPr lang="zh-CN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不能用了？</a:t>
            </a:r>
          </a:p>
          <a:p>
            <a:pPr marL="3600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7"/>
            </a:pPr>
            <a:r>
              <a:rPr lang="zh-CN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操作手是否可以使用方向盘</a:t>
            </a:r>
            <a:r>
              <a:rPr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、自制键盘鼠标或</a:t>
            </a:r>
            <a:r>
              <a:rPr lang="zh-CN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摇杆作为操作设备？键盘等输入设备</a:t>
            </a:r>
            <a:r>
              <a:rPr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会</a:t>
            </a:r>
            <a:r>
              <a:rPr lang="zh-CN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允许使用宏定义功能？</a:t>
            </a:r>
            <a:endParaRPr lang="zh-CN" altLang="en-US" sz="24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687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2591</TotalTime>
  <Words>476</Words>
  <Application>Microsoft Office PowerPoint</Application>
  <PresentationFormat>宽屏</PresentationFormat>
  <Paragraphs>65</Paragraphs>
  <Slides>18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PingFang SC Light</vt:lpstr>
      <vt:lpstr>PingFang SC Thin</vt:lpstr>
      <vt:lpstr>PingFang SC Ultralight</vt:lpstr>
      <vt:lpstr>等线</vt:lpstr>
      <vt:lpstr>等线 Light</vt:lpstr>
      <vt:lpstr>宋体</vt:lpstr>
      <vt:lpstr>微软雅黑</vt:lpstr>
      <vt:lpstr>Arial</vt:lpstr>
      <vt:lpstr>Calibri</vt:lpstr>
      <vt:lpstr>Calibri Light</vt:lpstr>
      <vt:lpstr>Office 主题​​</vt:lpstr>
      <vt:lpstr>PowerPoint 演示文稿</vt:lpstr>
      <vt:lpstr>机器人 定位</vt:lpstr>
      <vt:lpstr>步兵 英雄 的 第五块 装甲</vt:lpstr>
      <vt:lpstr>PowerPoint 演示文稿</vt:lpstr>
      <vt:lpstr>空中机器人</vt:lpstr>
      <vt:lpstr>哨兵</vt:lpstr>
      <vt:lpstr>无线通信问题</vt:lpstr>
      <vt:lpstr>新赛季 新电机</vt:lpstr>
      <vt:lpstr>资 源 岛</vt:lpstr>
      <vt:lpstr>PowerPoint 演示文稿</vt:lpstr>
      <vt:lpstr>官方补给站</vt:lpstr>
      <vt:lpstr>基地</vt:lpstr>
      <vt:lpstr>PowerPoint 演示文稿</vt:lpstr>
      <vt:lpstr>机器人涂装</vt:lpstr>
      <vt:lpstr>能量 机关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Ji Luo</dc:creator>
  <cp:lastModifiedBy>Jocelyn.Zhang(张珺)</cp:lastModifiedBy>
  <cp:revision>37</cp:revision>
  <dcterms:created xsi:type="dcterms:W3CDTF">2018-09-23T05:13:57Z</dcterms:created>
  <dcterms:modified xsi:type="dcterms:W3CDTF">2018-09-29T03:23:09Z</dcterms:modified>
</cp:coreProperties>
</file>