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1"/>
  </p:sldMasterIdLst>
  <p:notesMasterIdLst>
    <p:notesMasterId r:id="rId15"/>
  </p:notesMasterIdLst>
  <p:sldIdLst>
    <p:sldId id="342" r:id="rId2"/>
    <p:sldId id="257" r:id="rId3"/>
    <p:sldId id="347" r:id="rId4"/>
    <p:sldId id="260" r:id="rId5"/>
    <p:sldId id="259" r:id="rId6"/>
    <p:sldId id="348" r:id="rId7"/>
    <p:sldId id="265" r:id="rId8"/>
    <p:sldId id="349" r:id="rId9"/>
    <p:sldId id="350" r:id="rId10"/>
    <p:sldId id="351" r:id="rId11"/>
    <p:sldId id="352" r:id="rId12"/>
    <p:sldId id="345" r:id="rId13"/>
    <p:sldId id="353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68" autoAdjust="0"/>
    <p:restoredTop sz="94740"/>
  </p:normalViewPr>
  <p:slideViewPr>
    <p:cSldViewPr snapToGrid="0">
      <p:cViewPr varScale="1">
        <p:scale>
          <a:sx n="110" d="100"/>
          <a:sy n="110" d="100"/>
        </p:scale>
        <p:origin x="70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0BF4A5-7A8F-4B8B-B282-4818492B08D8}" type="datetimeFigureOut">
              <a:rPr lang="zh-CN" altLang="en-US" smtClean="0"/>
              <a:t>2018/10/26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412A8A-DD88-4224-A2A6-F275080A99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6680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遮挡问题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12A8A-DD88-4224-A2A6-F275080A998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63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79B-06B0-4ABC-8591-1FDF7CF8B714}" type="datetimeFigureOut">
              <a:rPr lang="zh-CN" altLang="en-US" smtClean="0"/>
              <a:t>2018/10/26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C969-4856-4219-B60C-54336CC5CA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9598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79B-06B0-4ABC-8591-1FDF7CF8B714}" type="datetimeFigureOut">
              <a:rPr lang="zh-CN" altLang="en-US" smtClean="0"/>
              <a:t>2018/10/26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C969-4856-4219-B60C-54336CC5CA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7566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79B-06B0-4ABC-8591-1FDF7CF8B714}" type="datetimeFigureOut">
              <a:rPr lang="zh-CN" altLang="en-US" smtClean="0"/>
              <a:t>2018/10/26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C969-4856-4219-B60C-54336CC5CA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9396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79B-06B0-4ABC-8591-1FDF7CF8B714}" type="datetimeFigureOut">
              <a:rPr lang="zh-CN" altLang="en-US" smtClean="0"/>
              <a:t>2018/10/26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C969-4856-4219-B60C-54336CC5CA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489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79B-06B0-4ABC-8591-1FDF7CF8B714}" type="datetimeFigureOut">
              <a:rPr lang="zh-CN" altLang="en-US" smtClean="0"/>
              <a:t>2018/10/26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C969-4856-4219-B60C-54336CC5CA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2099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79B-06B0-4ABC-8591-1FDF7CF8B714}" type="datetimeFigureOut">
              <a:rPr lang="zh-CN" altLang="en-US" smtClean="0"/>
              <a:t>2018/10/26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C969-4856-4219-B60C-54336CC5CA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694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79B-06B0-4ABC-8591-1FDF7CF8B714}" type="datetimeFigureOut">
              <a:rPr lang="zh-CN" altLang="en-US" smtClean="0"/>
              <a:t>2018/10/26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C969-4856-4219-B60C-54336CC5CA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322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79B-06B0-4ABC-8591-1FDF7CF8B714}" type="datetimeFigureOut">
              <a:rPr lang="zh-CN" altLang="en-US" smtClean="0"/>
              <a:t>2018/10/26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C969-4856-4219-B60C-54336CC5CA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1725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79B-06B0-4ABC-8591-1FDF7CF8B714}" type="datetimeFigureOut">
              <a:rPr lang="zh-CN" altLang="en-US" smtClean="0"/>
              <a:t>2018/10/26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C969-4856-4219-B60C-54336CC5CA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8875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79B-06B0-4ABC-8591-1FDF7CF8B714}" type="datetimeFigureOut">
              <a:rPr lang="zh-CN" altLang="en-US" smtClean="0"/>
              <a:t>2018/10/26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C969-4856-4219-B60C-54336CC5CA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3498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79B-06B0-4ABC-8591-1FDF7CF8B714}" type="datetimeFigureOut">
              <a:rPr lang="zh-CN" altLang="en-US" smtClean="0"/>
              <a:t>2018/10/26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C969-4856-4219-B60C-54336CC5CA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1854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867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chemeClr val="accent3">
                <a:lumMod val="5000"/>
                <a:lumOff val="95000"/>
              </a:schemeClr>
            </a:gs>
            <a:gs pos="66000">
              <a:schemeClr val="accent3">
                <a:lumMod val="45000"/>
                <a:lumOff val="55000"/>
              </a:schemeClr>
            </a:gs>
            <a:gs pos="82000">
              <a:schemeClr val="accent3">
                <a:lumMod val="45000"/>
                <a:lumOff val="55000"/>
              </a:schemeClr>
            </a:gs>
            <a:gs pos="96000">
              <a:schemeClr val="accent3">
                <a:lumMod val="30000"/>
                <a:lumOff val="70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ea typeface="PingFang SC Light" panose="020B0300000000000000" pitchFamily="34" charset="-122"/>
              </a:defRPr>
            </a:lvl1pPr>
          </a:lstStyle>
          <a:p>
            <a:fld id="{B608679B-06B0-4ABC-8591-1FDF7CF8B714}" type="datetimeFigureOut">
              <a:rPr lang="zh-CN" altLang="en-US" smtClean="0"/>
              <a:pPr/>
              <a:t>2018/10/26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ea typeface="PingFang SC Light" panose="020B03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ea typeface="PingFang SC Light" panose="020B0300000000000000" pitchFamily="34" charset="-122"/>
              </a:defRPr>
            </a:lvl1pPr>
          </a:lstStyle>
          <a:p>
            <a:fld id="{E25EC969-4856-4219-B60C-54336CC5CA27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89535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+mn-lt"/>
          <a:ea typeface="PingFang SC Light" panose="020B0300000000000000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chemeClr val="accent3">
                <a:lumMod val="5000"/>
                <a:lumOff val="95000"/>
              </a:schemeClr>
            </a:gs>
            <a:gs pos="100000">
              <a:schemeClr val="accent3">
                <a:lumMod val="45000"/>
                <a:lumOff val="55000"/>
              </a:schemeClr>
            </a:gs>
            <a:gs pos="89000">
              <a:schemeClr val="accent3">
                <a:lumMod val="45000"/>
                <a:lumOff val="55000"/>
                <a:alpha val="56000"/>
              </a:schemeClr>
            </a:gs>
            <a:gs pos="96000">
              <a:schemeClr val="accent3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813ABDAF-0948-DE42-8B19-AE8A1841AD20}"/>
              </a:ext>
            </a:extLst>
          </p:cNvPr>
          <p:cNvSpPr txBox="1"/>
          <p:nvPr/>
        </p:nvSpPr>
        <p:spPr>
          <a:xfrm>
            <a:off x="304800" y="161365"/>
            <a:ext cx="768191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8800" dirty="0" smtClean="0">
                <a:latin typeface="PingFang SC Thin" panose="020B0200000000000000" pitchFamily="34" charset="-122"/>
                <a:ea typeface="PingFang SC Thin" panose="020B0200000000000000" pitchFamily="34" charset="-122"/>
              </a:rPr>
              <a:t>萝卜开会</a:t>
            </a:r>
            <a:r>
              <a:rPr kumimoji="1" lang="en-US" altLang="zh-CN" sz="8800" dirty="0" smtClean="0">
                <a:latin typeface="PingFang SC Thin" panose="020B0200000000000000" pitchFamily="34" charset="-122"/>
                <a:ea typeface="PingFang SC Thin" panose="020B0200000000000000" pitchFamily="34" charset="-122"/>
              </a:rPr>
              <a:t> NO.3</a:t>
            </a:r>
            <a:endParaRPr kumimoji="1" lang="zh-CN" altLang="en-US" sz="88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4B7FDEF1-A6A7-BD4B-B4DA-7E43D09E4B4D}"/>
              </a:ext>
            </a:extLst>
          </p:cNvPr>
          <p:cNvSpPr txBox="1"/>
          <p:nvPr/>
        </p:nvSpPr>
        <p:spPr>
          <a:xfrm>
            <a:off x="1799411" y="3377982"/>
            <a:ext cx="10392589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9900" dirty="0" smtClean="0">
                <a:latin typeface="PingFang SC Thin" panose="020B0200000000000000" pitchFamily="34" charset="-122"/>
                <a:ea typeface="PingFang SC Thin" panose="020B0200000000000000" pitchFamily="34" charset="-122"/>
              </a:rPr>
              <a:t>项目管理</a:t>
            </a:r>
            <a:endParaRPr kumimoji="1" lang="zh-CN" altLang="en-US" sz="199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EC26732-F87C-3D4C-8CFF-BE23777E0C41}"/>
              </a:ext>
            </a:extLst>
          </p:cNvPr>
          <p:cNvSpPr txBox="1"/>
          <p:nvPr/>
        </p:nvSpPr>
        <p:spPr>
          <a:xfrm>
            <a:off x="1575732" y="2793207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dirty="0" smtClean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如何像大公司一样做</a:t>
            </a:r>
            <a:endParaRPr kumimoji="1" lang="zh-CN" altLang="en-US" sz="32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2011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3751" y="96184"/>
            <a:ext cx="9285875" cy="2338791"/>
          </a:xfrm>
        </p:spPr>
        <p:txBody>
          <a:bodyPr>
            <a:noAutofit/>
          </a:bodyPr>
          <a:lstStyle/>
          <a:p>
            <a:r>
              <a:rPr lang="zh-CN" altLang="en-US" sz="9600" dirty="0" smtClean="0">
                <a:latin typeface="PingFang SC Thin" panose="020B0200000000000000" pitchFamily="34" charset="-122"/>
                <a:ea typeface="PingFang SC Thin" panose="020B0200000000000000" pitchFamily="34" charset="-122"/>
              </a:rPr>
              <a:t>什么是项目管理？</a:t>
            </a:r>
            <a:endParaRPr lang="zh-CN" altLang="en-US" sz="96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41729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3752" y="96184"/>
            <a:ext cx="6105638" cy="6314890"/>
          </a:xfrm>
        </p:spPr>
        <p:txBody>
          <a:bodyPr>
            <a:noAutofit/>
          </a:bodyPr>
          <a:lstStyle/>
          <a:p>
            <a:r>
              <a:rPr lang="zh-CN" altLang="en-US" sz="13800" dirty="0" smtClean="0">
                <a:latin typeface="PingFang SC Thin" panose="020B0200000000000000" pitchFamily="34" charset="-122"/>
                <a:ea typeface="PingFang SC Thin" panose="020B0200000000000000" pitchFamily="34" charset="-122"/>
              </a:rPr>
              <a:t>项管必备知识技能？</a:t>
            </a:r>
            <a:endParaRPr lang="zh-CN" altLang="en-US" sz="138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45350" y="707453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 smtClean="0">
                <a:latin typeface="PingFang SC Thin" panose="020B0200000000000000" pitchFamily="34" charset="-122"/>
                <a:ea typeface="PingFang SC Thin" panose="020B0200000000000000" pitchFamily="34" charset="-122"/>
              </a:rPr>
              <a:t>1.</a:t>
            </a:r>
            <a:r>
              <a:rPr lang="zh-CN" altLang="zh-CN" dirty="0" smtClean="0">
                <a:latin typeface="PingFang SC Thin" panose="020B0200000000000000" pitchFamily="34" charset="-122"/>
                <a:ea typeface="PingFang SC Thin" panose="020B0200000000000000" pitchFamily="34" charset="-122"/>
              </a:rPr>
              <a:t>时间管理</a:t>
            </a:r>
            <a:endParaRPr lang="en-US" altLang="zh-CN" dirty="0" smtClean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  <a:p>
            <a:pPr marL="0" indent="0">
              <a:buNone/>
            </a:pPr>
            <a:r>
              <a:rPr lang="en-US" altLang="zh-CN" dirty="0" smtClean="0">
                <a:latin typeface="PingFang SC Thin" panose="020B0200000000000000" pitchFamily="34" charset="-122"/>
                <a:ea typeface="PingFang SC Thin" panose="020B0200000000000000" pitchFamily="34" charset="-122"/>
              </a:rPr>
              <a:t>2.</a:t>
            </a:r>
            <a:r>
              <a:rPr lang="zh-CN" altLang="zh-CN" dirty="0" smtClean="0">
                <a:latin typeface="PingFang SC Thin" panose="020B0200000000000000" pitchFamily="34" charset="-122"/>
                <a:ea typeface="PingFang SC Thin" panose="020B0200000000000000" pitchFamily="34" charset="-122"/>
              </a:rPr>
              <a:t>财务管理</a:t>
            </a:r>
            <a:endParaRPr lang="en-US" altLang="zh-CN" dirty="0" smtClean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  <a:p>
            <a:pPr marL="0" indent="0">
              <a:buNone/>
            </a:pPr>
            <a:r>
              <a:rPr lang="en-US" altLang="zh-CN" dirty="0" smtClean="0">
                <a:latin typeface="PingFang SC Thin" panose="020B0200000000000000" pitchFamily="34" charset="-122"/>
                <a:ea typeface="PingFang SC Thin" panose="020B0200000000000000" pitchFamily="34" charset="-122"/>
              </a:rPr>
              <a:t>3.</a:t>
            </a:r>
            <a:r>
              <a:rPr lang="zh-CN" altLang="zh-CN" dirty="0" smtClean="0">
                <a:latin typeface="PingFang SC Thin" panose="020B0200000000000000" pitchFamily="34" charset="-122"/>
                <a:ea typeface="PingFang SC Thin" panose="020B0200000000000000" pitchFamily="34" charset="-122"/>
              </a:rPr>
              <a:t>风险</a:t>
            </a:r>
            <a:r>
              <a:rPr lang="zh-CN" altLang="zh-CN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管理 </a:t>
            </a:r>
            <a:endParaRPr lang="en-US" altLang="zh-CN" dirty="0" smtClean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  <a:p>
            <a:pPr marL="0" indent="0">
              <a:buNone/>
            </a:pPr>
            <a:r>
              <a:rPr lang="en-US" altLang="zh-CN" dirty="0" smtClean="0">
                <a:latin typeface="PingFang SC Thin" panose="020B0200000000000000" pitchFamily="34" charset="-122"/>
                <a:ea typeface="PingFang SC Thin" panose="020B0200000000000000" pitchFamily="34" charset="-122"/>
              </a:rPr>
              <a:t>4.</a:t>
            </a:r>
            <a:r>
              <a:rPr lang="zh-CN" altLang="zh-CN" dirty="0" smtClean="0">
                <a:latin typeface="PingFang SC Thin" panose="020B0200000000000000" pitchFamily="34" charset="-122"/>
                <a:ea typeface="PingFang SC Thin" panose="020B0200000000000000" pitchFamily="34" charset="-122"/>
              </a:rPr>
              <a:t>人力</a:t>
            </a:r>
            <a:r>
              <a:rPr lang="zh-CN" altLang="zh-CN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资源</a:t>
            </a:r>
            <a:r>
              <a:rPr lang="zh-CN" altLang="zh-CN" dirty="0" smtClean="0">
                <a:latin typeface="PingFang SC Thin" panose="020B0200000000000000" pitchFamily="34" charset="-122"/>
                <a:ea typeface="PingFang SC Thin" panose="020B0200000000000000" pitchFamily="34" charset="-122"/>
              </a:rPr>
              <a:t>管理</a:t>
            </a:r>
            <a:endParaRPr lang="en-US" altLang="zh-CN" dirty="0" smtClean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  <a:p>
            <a:pPr marL="0" indent="0">
              <a:buNone/>
            </a:pPr>
            <a:r>
              <a:rPr lang="en-US" altLang="zh-CN" dirty="0" smtClean="0">
                <a:latin typeface="PingFang SC Thin" panose="020B0200000000000000" pitchFamily="34" charset="-122"/>
                <a:ea typeface="PingFang SC Thin" panose="020B0200000000000000" pitchFamily="34" charset="-122"/>
              </a:rPr>
              <a:t>5.</a:t>
            </a:r>
            <a:r>
              <a:rPr lang="zh-CN" altLang="zh-CN" dirty="0" smtClean="0">
                <a:latin typeface="PingFang SC Thin" panose="020B0200000000000000" pitchFamily="34" charset="-122"/>
                <a:ea typeface="PingFang SC Thin" panose="020B0200000000000000" pitchFamily="34" charset="-122"/>
              </a:rPr>
              <a:t>采购</a:t>
            </a:r>
            <a:r>
              <a:rPr lang="zh-CN" altLang="zh-CN" dirty="0">
                <a:latin typeface="PingFang SC Thin" panose="020B0200000000000000" pitchFamily="34" charset="-122"/>
                <a:ea typeface="PingFang SC Thin" panose="020B0200000000000000" pitchFamily="34" charset="-122"/>
              </a:rPr>
              <a:t>管理</a:t>
            </a:r>
          </a:p>
          <a:p>
            <a:pPr marL="0" indent="0">
              <a:buNone/>
            </a:pPr>
            <a:endParaRPr lang="zh-CN" altLang="en-US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32958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4662" y="185839"/>
            <a:ext cx="11762264" cy="3348472"/>
          </a:xfrm>
        </p:spPr>
        <p:txBody>
          <a:bodyPr>
            <a:noAutofit/>
          </a:bodyPr>
          <a:lstStyle/>
          <a:p>
            <a:r>
              <a:rPr lang="zh-CN" altLang="zh-CN" sz="7200" dirty="0" smtClean="0"/>
              <a:t>做好项管需要</a:t>
            </a:r>
            <a:r>
              <a:rPr lang="zh-CN" altLang="zh-CN" sz="7200" dirty="0"/>
              <a:t>特别</a:t>
            </a:r>
            <a:r>
              <a:rPr lang="zh-CN" altLang="zh-CN" sz="7200" dirty="0" smtClean="0"/>
              <a:t>注意：</a:t>
            </a:r>
            <a:r>
              <a:rPr lang="zh-CN" altLang="zh-CN" sz="7200" dirty="0"/>
              <a:t/>
            </a:r>
            <a:br>
              <a:rPr lang="zh-CN" altLang="zh-CN" sz="7200" dirty="0"/>
            </a:br>
            <a:endParaRPr lang="zh-CN" altLang="zh-CN" sz="7200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584289" y="2998590"/>
            <a:ext cx="10515600" cy="4351338"/>
          </a:xfrm>
        </p:spPr>
        <p:txBody>
          <a:bodyPr>
            <a:normAutofit/>
          </a:bodyPr>
          <a:lstStyle/>
          <a:p>
            <a:r>
              <a:rPr lang="zh-CN" altLang="zh-CN" dirty="0"/>
              <a:t>（</a:t>
            </a:r>
            <a:r>
              <a:rPr lang="en-US" altLang="zh-CN" dirty="0"/>
              <a:t>1</a:t>
            </a:r>
            <a:r>
              <a:rPr lang="zh-CN" altLang="zh-CN" dirty="0"/>
              <a:t>）做好制约因素之间的平衡</a:t>
            </a:r>
          </a:p>
          <a:p>
            <a:r>
              <a:rPr lang="zh-CN" altLang="zh-CN" dirty="0"/>
              <a:t>（</a:t>
            </a:r>
            <a:r>
              <a:rPr lang="en-US" altLang="zh-CN" dirty="0"/>
              <a:t>2</a:t>
            </a:r>
            <a:r>
              <a:rPr lang="zh-CN" altLang="zh-CN" dirty="0"/>
              <a:t>）渐进明细的计划管理方法</a:t>
            </a:r>
          </a:p>
          <a:p>
            <a:r>
              <a:rPr lang="zh-CN" altLang="zh-CN" dirty="0"/>
              <a:t>（</a:t>
            </a:r>
            <a:r>
              <a:rPr lang="en-US" altLang="zh-CN" dirty="0"/>
              <a:t>3</a:t>
            </a:r>
            <a:r>
              <a:rPr lang="zh-CN" altLang="zh-CN" dirty="0"/>
              <a:t>）做好充分的沟通</a:t>
            </a:r>
          </a:p>
          <a:p>
            <a:pPr marL="0" indent="0">
              <a:buNone/>
            </a:pPr>
            <a:endParaRPr lang="zh-CN" altLang="en-US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1209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5945" y="125399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zh-CN" sz="8000" dirty="0" smtClean="0">
                <a:latin typeface="PingFang SC Thin" panose="020B0200000000000000" pitchFamily="34" charset="-122"/>
                <a:ea typeface="PingFang SC Thin" panose="020B0200000000000000" pitchFamily="34" charset="-122"/>
              </a:rPr>
              <a:t>组织构成</a:t>
            </a:r>
            <a:endParaRPr lang="zh-CN" altLang="en-US" sz="80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447781" y="1450962"/>
            <a:ext cx="10515600" cy="48012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3200" dirty="0" smtClean="0">
                <a:solidFill>
                  <a:srgbClr val="C00000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PM</a:t>
            </a:r>
            <a:r>
              <a:rPr lang="zh-CN" altLang="en-US" sz="3200" dirty="0" smtClean="0">
                <a:solidFill>
                  <a:srgbClr val="C00000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（队长）</a:t>
            </a:r>
            <a:r>
              <a:rPr lang="zh-CN" altLang="zh-CN" sz="3200" dirty="0" smtClean="0">
                <a:solidFill>
                  <a:srgbClr val="C00000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：</a:t>
            </a:r>
            <a:endParaRPr lang="en-US" altLang="zh-CN" sz="3200" dirty="0" smtClean="0">
              <a:solidFill>
                <a:srgbClr val="C00000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pPr marL="0" indent="0">
              <a:buNone/>
            </a:pPr>
            <a:r>
              <a:rPr lang="zh-CN" altLang="zh-CN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技术</a:t>
            </a:r>
            <a:r>
              <a:rPr lang="zh-CN" altLang="zh-CN" dirty="0">
                <a:latin typeface="Microsoft YaHei Light" charset="-122"/>
                <a:ea typeface="Microsoft YaHei Light" charset="-122"/>
                <a:cs typeface="Microsoft YaHei Light" charset="-122"/>
              </a:rPr>
              <a:t>方案整体把控</a:t>
            </a:r>
          </a:p>
          <a:p>
            <a:pPr marL="0" indent="0">
              <a:buNone/>
            </a:pPr>
            <a:r>
              <a:rPr lang="en-US" altLang="zh-CN" sz="3200" dirty="0" smtClean="0">
                <a:solidFill>
                  <a:srgbClr val="C00000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OPM</a:t>
            </a:r>
            <a:r>
              <a:rPr lang="zh-CN" altLang="en-US" sz="3200" dirty="0" smtClean="0">
                <a:solidFill>
                  <a:srgbClr val="C00000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（项目管理）</a:t>
            </a:r>
            <a:r>
              <a:rPr lang="zh-CN" altLang="zh-CN" sz="3200" dirty="0" smtClean="0">
                <a:solidFill>
                  <a:srgbClr val="C00000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：</a:t>
            </a:r>
            <a:endParaRPr lang="en-US" altLang="zh-CN" sz="3200" dirty="0" smtClean="0">
              <a:solidFill>
                <a:srgbClr val="C00000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pPr marL="0" indent="0">
              <a:buNone/>
            </a:pPr>
            <a:r>
              <a:rPr lang="zh-CN" altLang="zh-CN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进度</a:t>
            </a:r>
            <a:r>
              <a:rPr lang="zh-CN" altLang="zh-CN" dirty="0">
                <a:latin typeface="Microsoft YaHei Light" charset="-122"/>
                <a:ea typeface="Microsoft YaHei Light" charset="-122"/>
                <a:cs typeface="Microsoft YaHei Light" charset="-122"/>
              </a:rPr>
              <a:t>、成本、分工等把控；更重要是流程的制定、推进、改进、记录（用流程提高工作效率，减少重复性工作）</a:t>
            </a:r>
          </a:p>
          <a:p>
            <a:pPr marL="0" indent="0">
              <a:buNone/>
            </a:pPr>
            <a:r>
              <a:rPr lang="zh-CN" altLang="zh-CN" sz="3200" dirty="0">
                <a:solidFill>
                  <a:srgbClr val="C00000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功能代表</a:t>
            </a:r>
            <a:r>
              <a:rPr lang="zh-CN" altLang="zh-CN" sz="3200" dirty="0" smtClean="0">
                <a:solidFill>
                  <a:srgbClr val="C00000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：</a:t>
            </a:r>
            <a:endParaRPr lang="en-US" altLang="zh-CN" sz="3200" dirty="0" smtClean="0">
              <a:solidFill>
                <a:srgbClr val="C00000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pPr marL="0" indent="0">
              <a:buNone/>
            </a:pPr>
            <a:r>
              <a:rPr lang="zh-CN" altLang="zh-CN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把</a:t>
            </a:r>
            <a:r>
              <a:rPr lang="zh-CN" altLang="zh-CN" dirty="0">
                <a:latin typeface="Microsoft YaHei Light" charset="-122"/>
                <a:ea typeface="Microsoft YaHei Light" charset="-122"/>
                <a:cs typeface="Microsoft YaHei Light" charset="-122"/>
              </a:rPr>
              <a:t>关此技术方向的所有</a:t>
            </a:r>
            <a:r>
              <a:rPr lang="zh-CN" altLang="zh-CN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产出</a:t>
            </a:r>
            <a:r>
              <a:rPr lang="zh-CN" altLang="en-US" dirty="0">
                <a:latin typeface="Microsoft YaHei Light" charset="-122"/>
                <a:ea typeface="Microsoft YaHei Light" charset="-122"/>
                <a:cs typeface="Microsoft YaHei Light" charset="-122"/>
              </a:rPr>
              <a:t>，</a:t>
            </a:r>
            <a:r>
              <a:rPr lang="zh-CN" altLang="zh-CN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协调</a:t>
            </a:r>
            <a:r>
              <a:rPr lang="zh-CN" altLang="zh-CN" dirty="0">
                <a:latin typeface="Microsoft YaHei Light" charset="-122"/>
                <a:ea typeface="Microsoft YaHei Light" charset="-122"/>
                <a:cs typeface="Microsoft YaHei Light" charset="-122"/>
              </a:rPr>
              <a:t>评审人员团队</a:t>
            </a:r>
          </a:p>
          <a:p>
            <a:pPr marL="0" indent="0">
              <a:buNone/>
            </a:pPr>
            <a:r>
              <a:rPr lang="zh-CN" altLang="zh-CN" sz="3200" dirty="0">
                <a:solidFill>
                  <a:srgbClr val="C00000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模块代表</a:t>
            </a:r>
            <a:r>
              <a:rPr lang="zh-CN" altLang="zh-CN" sz="3200" dirty="0" smtClean="0">
                <a:solidFill>
                  <a:srgbClr val="C00000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：</a:t>
            </a:r>
            <a:endParaRPr lang="en-US" altLang="zh-CN" sz="3200" dirty="0" smtClean="0">
              <a:solidFill>
                <a:srgbClr val="C00000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pPr marL="0" indent="0">
              <a:buNone/>
            </a:pPr>
            <a:r>
              <a:rPr lang="zh-CN" altLang="zh-CN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对于</a:t>
            </a:r>
            <a:r>
              <a:rPr lang="zh-CN" altLang="zh-CN" dirty="0">
                <a:latin typeface="Microsoft YaHei Light" charset="-122"/>
                <a:ea typeface="Microsoft YaHei Light" charset="-122"/>
                <a:cs typeface="Microsoft YaHei Light" charset="-122"/>
              </a:rPr>
              <a:t>此模块整体负责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74645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5945" y="125399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8000" dirty="0" smtClean="0">
                <a:latin typeface="PingFang SC Thin" panose="020B0200000000000000" pitchFamily="34" charset="-122"/>
                <a:ea typeface="PingFang SC Thin" panose="020B0200000000000000" pitchFamily="34" charset="-122"/>
              </a:rPr>
              <a:t>项目阶段</a:t>
            </a:r>
            <a:endParaRPr lang="zh-CN" altLang="en-US" sz="80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447781" y="1450962"/>
            <a:ext cx="10515600" cy="4801206"/>
          </a:xfrm>
        </p:spPr>
        <p:txBody>
          <a:bodyPr>
            <a:normAutofit/>
          </a:bodyPr>
          <a:lstStyle/>
          <a:p>
            <a:r>
              <a:rPr lang="zh-CN" altLang="zh-CN" sz="3200" dirty="0" smtClean="0"/>
              <a:t>研读规则</a:t>
            </a:r>
            <a:endParaRPr lang="en-US" altLang="zh-CN" sz="3200" dirty="0" smtClean="0"/>
          </a:p>
          <a:p>
            <a:r>
              <a:rPr lang="zh-CN" altLang="zh-CN" sz="3200" dirty="0" smtClean="0"/>
              <a:t>整体方案</a:t>
            </a:r>
            <a:endParaRPr lang="en-US" altLang="zh-CN" sz="3200" dirty="0" smtClean="0"/>
          </a:p>
          <a:p>
            <a:r>
              <a:rPr lang="zh-CN" altLang="zh-CN" sz="3200" dirty="0" smtClean="0"/>
              <a:t>分配任务</a:t>
            </a:r>
            <a:endParaRPr lang="en-US" altLang="zh-CN" sz="3200" dirty="0" smtClean="0"/>
          </a:p>
          <a:p>
            <a:r>
              <a:rPr lang="zh-CN" altLang="zh-CN" sz="3200" dirty="0" smtClean="0">
                <a:solidFill>
                  <a:srgbClr val="C00000"/>
                </a:solidFill>
              </a:rPr>
              <a:t>单车方案</a:t>
            </a:r>
            <a:endParaRPr lang="en-US" altLang="zh-CN" sz="3200" dirty="0" smtClean="0">
              <a:solidFill>
                <a:srgbClr val="C00000"/>
              </a:solidFill>
            </a:endParaRPr>
          </a:p>
          <a:p>
            <a:r>
              <a:rPr lang="zh-CN" altLang="zh-CN" sz="3200" dirty="0" smtClean="0"/>
              <a:t>整体测试</a:t>
            </a:r>
            <a:endParaRPr lang="en-US" altLang="zh-CN" sz="3200" dirty="0" smtClean="0"/>
          </a:p>
          <a:p>
            <a:r>
              <a:rPr lang="zh-CN" altLang="zh-CN" sz="3200" dirty="0" smtClean="0"/>
              <a:t>操作练习</a:t>
            </a:r>
            <a:endParaRPr lang="en-US" altLang="zh-CN" sz="3200" dirty="0" smtClean="0"/>
          </a:p>
          <a:p>
            <a:r>
              <a:rPr lang="zh-CN" altLang="zh-CN" sz="3200" dirty="0" smtClean="0"/>
              <a:t>战术</a:t>
            </a:r>
            <a:r>
              <a:rPr lang="zh-CN" altLang="zh-CN" sz="3200" dirty="0"/>
              <a:t>分析</a:t>
            </a:r>
            <a:r>
              <a:rPr lang="en-US" altLang="zh-CN" sz="3200" dirty="0"/>
              <a:t>&amp;</a:t>
            </a:r>
            <a:r>
              <a:rPr lang="zh-CN" altLang="zh-CN" sz="3200" dirty="0"/>
              <a:t>配合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95769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15646" y="434343"/>
            <a:ext cx="10515600" cy="717828"/>
          </a:xfrm>
        </p:spPr>
        <p:txBody>
          <a:bodyPr>
            <a:normAutofit fontScale="90000"/>
          </a:bodyPr>
          <a:lstStyle/>
          <a:p>
            <a:r>
              <a:rPr lang="zh-CN" altLang="zh-CN" dirty="0" smtClean="0"/>
              <a:t>工具</a:t>
            </a:r>
            <a:r>
              <a:rPr lang="zh-CN" altLang="zh-CN" dirty="0"/>
              <a:t/>
            </a:r>
            <a:br>
              <a:rPr lang="zh-CN" altLang="zh-CN" dirty="0"/>
            </a:br>
            <a:endParaRPr lang="zh-CN" altLang="zh-CN" dirty="0"/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624156" y="97751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 smtClean="0"/>
              <a:t>excel</a:t>
            </a:r>
            <a:r>
              <a:rPr lang="zh-CN" altLang="zh-CN" dirty="0" smtClean="0"/>
              <a:t>（财务、任务分配）</a:t>
            </a:r>
            <a:br>
              <a:rPr lang="zh-CN" altLang="zh-CN" dirty="0" smtClean="0"/>
            </a:br>
            <a:endParaRPr lang="zh-CN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693" y="1787213"/>
            <a:ext cx="7392714" cy="446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689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7421" y="114379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project</a:t>
            </a:r>
            <a:r>
              <a:rPr lang="zh-CN" altLang="zh-CN" dirty="0"/>
              <a:t>（时间线、人力管理</a:t>
            </a:r>
            <a:r>
              <a:rPr lang="zh-CN" altLang="zh-CN" dirty="0" smtClean="0"/>
              <a:t>）</a:t>
            </a:r>
            <a:endParaRPr lang="zh-CN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708" y="1439942"/>
            <a:ext cx="9380306" cy="467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888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7421" y="114379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dirty="0" err="1" smtClean="0"/>
              <a:t>jira</a:t>
            </a:r>
            <a:r>
              <a:rPr lang="zh-CN" altLang="zh-CN" dirty="0"/>
              <a:t>（任务追踪</a:t>
            </a:r>
            <a:r>
              <a:rPr lang="zh-CN" altLang="zh-CN" dirty="0" smtClean="0"/>
              <a:t>）</a:t>
            </a:r>
            <a:endParaRPr lang="zh-CN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465" y="1610321"/>
            <a:ext cx="9972782" cy="483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491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7421" y="114379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confluence</a:t>
            </a:r>
            <a:r>
              <a:rPr lang="zh-CN" altLang="zh-CN" dirty="0"/>
              <a:t>（信息汇总记录、共同编辑）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174" y="1245049"/>
            <a:ext cx="7911101" cy="528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101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07966" y="1454383"/>
            <a:ext cx="111556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1.</a:t>
            </a:r>
            <a:r>
              <a:rPr lang="zh-CN" altLang="zh-CN" sz="2800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项管</a:t>
            </a:r>
            <a:r>
              <a:rPr lang="zh-CN" altLang="zh-CN" sz="2800" dirty="0">
                <a:latin typeface="Microsoft YaHei Light" charset="-122"/>
                <a:ea typeface="Microsoft YaHei Light" charset="-122"/>
                <a:cs typeface="Microsoft YaHei Light" charset="-122"/>
              </a:rPr>
              <a:t>的职能以及需要具备的</a:t>
            </a:r>
            <a:r>
              <a:rPr lang="zh-CN" altLang="zh-CN" sz="2800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能力</a:t>
            </a:r>
            <a:endParaRPr lang="en-US" altLang="zh-CN" sz="2800" dirty="0" smtClean="0"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r>
              <a:rPr lang="en-US" altLang="zh-CN" sz="2800" dirty="0">
                <a:latin typeface="Microsoft YaHei Light" charset="-122"/>
                <a:ea typeface="Microsoft YaHei Light" charset="-122"/>
                <a:cs typeface="Microsoft YaHei Light" charset="-122"/>
              </a:rPr>
              <a:t/>
            </a:r>
            <a:br>
              <a:rPr lang="en-US" altLang="zh-CN" sz="2800" dirty="0">
                <a:latin typeface="Microsoft YaHei Light" charset="-122"/>
                <a:ea typeface="Microsoft YaHei Light" charset="-122"/>
                <a:cs typeface="Microsoft YaHei Light" charset="-122"/>
              </a:rPr>
            </a:br>
            <a:r>
              <a:rPr lang="en-US" altLang="zh-CN" sz="2800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2."</a:t>
            </a:r>
            <a:r>
              <a:rPr lang="zh-CN" altLang="zh-CN" sz="2800" dirty="0">
                <a:latin typeface="Microsoft YaHei Light" charset="-122"/>
                <a:ea typeface="Microsoft YaHei Light" charset="-122"/>
                <a:cs typeface="Microsoft YaHei Light" charset="-122"/>
              </a:rPr>
              <a:t>项管与队长的工作内容是否有冲突？</a:t>
            </a:r>
            <a:r>
              <a:rPr lang="en-US" altLang="zh-CN" sz="2800" dirty="0">
                <a:latin typeface="Microsoft YaHei Light" charset="-122"/>
                <a:ea typeface="Microsoft YaHei Light" charset="-122"/>
                <a:cs typeface="Microsoft YaHei Light" charset="-122"/>
              </a:rPr>
              <a:t>&amp;</a:t>
            </a:r>
            <a:r>
              <a:rPr lang="zh-CN" altLang="zh-CN" sz="2800" dirty="0">
                <a:latin typeface="Microsoft YaHei Light" charset="-122"/>
                <a:ea typeface="Microsoft YaHei Light" charset="-122"/>
                <a:cs typeface="Microsoft YaHei Light" charset="-122"/>
              </a:rPr>
              <a:t>项管的工作感觉好多都是队长可以做的，或者说，队长和项管感觉区别不是很大啊，希望能给这俩职位好好区分</a:t>
            </a:r>
            <a:r>
              <a:rPr lang="zh-CN" altLang="zh-CN" sz="2800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一下</a:t>
            </a:r>
            <a:endParaRPr lang="en-US" altLang="zh-CN" sz="2800" dirty="0" smtClean="0"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endParaRPr lang="zh-CN" altLang="zh-CN" sz="2800" dirty="0"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r>
              <a:rPr lang="en-US" altLang="zh-CN" sz="2800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3.</a:t>
            </a:r>
            <a:r>
              <a:rPr lang="zh-CN" altLang="zh-CN" sz="2800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很多</a:t>
            </a:r>
            <a:r>
              <a:rPr lang="zh-CN" altLang="zh-CN" sz="2800" dirty="0">
                <a:latin typeface="Microsoft YaHei Light" charset="-122"/>
                <a:ea typeface="Microsoft YaHei Light" charset="-122"/>
                <a:cs typeface="Microsoft YaHei Light" charset="-122"/>
              </a:rPr>
              <a:t>队伍都存在管理问题，所以希望加强各队项管的交流，一起讨论队伍问题出现的愿意。项管和队长间应该如何配合</a:t>
            </a:r>
            <a:r>
              <a:rPr lang="zh-CN" altLang="zh-CN" sz="2800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？</a:t>
            </a:r>
            <a:endParaRPr lang="en-US" altLang="zh-CN" sz="2800" dirty="0" smtClean="0"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r>
              <a:rPr lang="en-US" altLang="zh-CN" sz="2800" dirty="0">
                <a:latin typeface="Microsoft YaHei Light" charset="-122"/>
                <a:ea typeface="Microsoft YaHei Light" charset="-122"/>
                <a:cs typeface="Microsoft YaHei Light" charset="-122"/>
              </a:rPr>
              <a:t/>
            </a:r>
            <a:br>
              <a:rPr lang="en-US" altLang="zh-CN" sz="2800" dirty="0">
                <a:latin typeface="Microsoft YaHei Light" charset="-122"/>
                <a:ea typeface="Microsoft YaHei Light" charset="-122"/>
                <a:cs typeface="Microsoft YaHei Light" charset="-122"/>
              </a:rPr>
            </a:br>
            <a:r>
              <a:rPr lang="en-US" altLang="zh-CN" sz="2800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4.</a:t>
            </a:r>
            <a:r>
              <a:rPr lang="zh-CN" altLang="zh-CN" sz="2800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项管</a:t>
            </a:r>
            <a:r>
              <a:rPr lang="zh-CN" altLang="zh-CN" sz="2800" dirty="0">
                <a:latin typeface="Microsoft YaHei Light" charset="-122"/>
                <a:ea typeface="Microsoft YaHei Light" charset="-122"/>
                <a:cs typeface="Microsoft YaHei Light" charset="-122"/>
              </a:rPr>
              <a:t>在队伍中应该怎样去领导队伍的</a:t>
            </a:r>
            <a:r>
              <a:rPr lang="zh-CN" altLang="zh-CN" sz="2800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走向</a:t>
            </a:r>
            <a:endParaRPr lang="en-US" altLang="zh-CN" sz="28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</p:txBody>
      </p:sp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303943" y="128820"/>
            <a:ext cx="10515600" cy="1325563"/>
          </a:xfrm>
        </p:spPr>
        <p:txBody>
          <a:bodyPr/>
          <a:lstStyle/>
          <a:p>
            <a:r>
              <a:rPr lang="zh-CN" altLang="en-US" dirty="0" smtClean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快问快答</a:t>
            </a:r>
            <a:endParaRPr lang="zh-CN" altLang="en-US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90689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18240" y="1454383"/>
            <a:ext cx="1115568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5.</a:t>
            </a:r>
            <a:r>
              <a:rPr lang="zh-CN" altLang="zh-CN" sz="2800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技术人员担任项管合理么</a:t>
            </a:r>
            <a:endParaRPr lang="en-US" altLang="zh-CN" sz="2800" dirty="0" smtClean="0"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endParaRPr lang="en-US" altLang="zh-CN" sz="2800" dirty="0" smtClean="0"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r>
              <a:rPr lang="en-US" altLang="zh-CN" sz="2800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6.</a:t>
            </a:r>
            <a:r>
              <a:rPr lang="zh-CN" altLang="zh-CN" sz="2800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我就是项管，感觉总是催不动队员，怎么催队员进度呢？</a:t>
            </a:r>
            <a:endParaRPr lang="en-US" altLang="zh-CN" sz="2800" dirty="0" smtClean="0"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r>
              <a:rPr lang="en-US" altLang="zh-CN" sz="2800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/>
            </a:r>
            <a:br>
              <a:rPr lang="en-US" altLang="zh-CN" sz="2800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</a:br>
            <a:r>
              <a:rPr lang="en-US" altLang="zh-CN" sz="2800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7.</a:t>
            </a:r>
            <a:r>
              <a:rPr lang="zh-CN" altLang="zh-CN" sz="2800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项管是否是队内的必须岗位</a:t>
            </a:r>
            <a:r>
              <a:rPr lang="zh-CN" altLang="en-US" sz="2800" dirty="0">
                <a:latin typeface="Microsoft YaHei Light" charset="-122"/>
                <a:ea typeface="Microsoft YaHei Light" charset="-122"/>
                <a:cs typeface="Microsoft YaHei Light" charset="-122"/>
              </a:rPr>
              <a:t>？</a:t>
            </a:r>
            <a:endParaRPr lang="en-US" altLang="zh-CN" sz="2800" dirty="0" smtClean="0"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r>
              <a:rPr lang="en-US" altLang="zh-CN" sz="2800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/>
            </a:r>
            <a:br>
              <a:rPr lang="en-US" altLang="zh-CN" sz="2800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</a:br>
            <a:r>
              <a:rPr lang="en-US" altLang="zh-CN" sz="2800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8.</a:t>
            </a:r>
            <a:r>
              <a:rPr lang="zh-CN" altLang="zh-CN" sz="2800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如何把控好技术进度与方向</a:t>
            </a:r>
            <a:r>
              <a:rPr lang="zh-CN" altLang="en-US" sz="2800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？</a:t>
            </a:r>
            <a:endParaRPr lang="zh-CN" altLang="zh-CN" sz="2800" dirty="0" smtClean="0"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303943" y="128820"/>
            <a:ext cx="10515600" cy="1325563"/>
          </a:xfrm>
        </p:spPr>
        <p:txBody>
          <a:bodyPr/>
          <a:lstStyle/>
          <a:p>
            <a:r>
              <a:rPr lang="zh-CN" altLang="en-US" dirty="0" smtClean="0">
                <a:latin typeface="PingFang SC Thin" panose="020B0200000000000000" pitchFamily="34" charset="-122"/>
                <a:ea typeface="PingFang SC Thin" panose="020B0200000000000000" pitchFamily="34" charset="-122"/>
              </a:rPr>
              <a:t>快问快答</a:t>
            </a:r>
            <a:endParaRPr lang="zh-CN" altLang="en-US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60614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4588267" y="2830924"/>
            <a:ext cx="2942691" cy="1325563"/>
          </a:xfrm>
        </p:spPr>
        <p:txBody>
          <a:bodyPr>
            <a:noAutofit/>
          </a:bodyPr>
          <a:lstStyle/>
          <a:p>
            <a:r>
              <a:rPr lang="en-US" altLang="zh-CN" sz="9600" dirty="0" smtClean="0">
                <a:latin typeface="PingFang SC Thin" panose="020B0200000000000000" pitchFamily="34" charset="-122"/>
                <a:ea typeface="PingFang SC Thin" panose="020B0200000000000000" pitchFamily="34" charset="-122"/>
              </a:rPr>
              <a:t>Q&amp;A</a:t>
            </a:r>
            <a:endParaRPr lang="zh-CN" altLang="en-US" sz="9600" dirty="0">
              <a:latin typeface="PingFang SC Thin" panose="020B0200000000000000" pitchFamily="34" charset="-122"/>
              <a:ea typeface="PingFang SC Thin" panose="020B02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923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2646</TotalTime>
  <Words>236</Words>
  <Application>Microsoft Office PowerPoint</Application>
  <PresentationFormat>宽屏</PresentationFormat>
  <Paragraphs>51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2" baseType="lpstr">
      <vt:lpstr>Microsoft YaHei Light</vt:lpstr>
      <vt:lpstr>PingFang SC Light</vt:lpstr>
      <vt:lpstr>PingFang SC Thin</vt:lpstr>
      <vt:lpstr>等线 Light</vt:lpstr>
      <vt:lpstr>宋体</vt:lpstr>
      <vt:lpstr>Arial</vt:lpstr>
      <vt:lpstr>Calibri</vt:lpstr>
      <vt:lpstr>Calibri Light</vt:lpstr>
      <vt:lpstr>Office 主题​​</vt:lpstr>
      <vt:lpstr>PowerPoint 演示文稿</vt:lpstr>
      <vt:lpstr>什么是项目管理？</vt:lpstr>
      <vt:lpstr>项管必备知识技能？</vt:lpstr>
      <vt:lpstr>做好项管需要特别注意： </vt:lpstr>
      <vt:lpstr>组织构成</vt:lpstr>
      <vt:lpstr>项目阶段</vt:lpstr>
      <vt:lpstr>工具 </vt:lpstr>
      <vt:lpstr>project（时间线、人力管理）</vt:lpstr>
      <vt:lpstr>jira（任务追踪）</vt:lpstr>
      <vt:lpstr>confluence（信息汇总记录、共同编辑）</vt:lpstr>
      <vt:lpstr>快问快答</vt:lpstr>
      <vt:lpstr>快问快答</vt:lpstr>
      <vt:lpstr>Q&amp;A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Ji Luo</dc:creator>
  <cp:lastModifiedBy>Jocelyn.Zhang(张珺)</cp:lastModifiedBy>
  <cp:revision>43</cp:revision>
  <dcterms:created xsi:type="dcterms:W3CDTF">2018-09-23T05:13:57Z</dcterms:created>
  <dcterms:modified xsi:type="dcterms:W3CDTF">2018-10-26T04:07:29Z</dcterms:modified>
</cp:coreProperties>
</file>