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483" r:id="rId2"/>
    <p:sldId id="456" r:id="rId3"/>
    <p:sldId id="471" r:id="rId4"/>
    <p:sldId id="468" r:id="rId5"/>
    <p:sldId id="472" r:id="rId6"/>
    <p:sldId id="479" r:id="rId7"/>
    <p:sldId id="470" r:id="rId8"/>
    <p:sldId id="469" r:id="rId9"/>
    <p:sldId id="474" r:id="rId10"/>
    <p:sldId id="476" r:id="rId11"/>
    <p:sldId id="467" r:id="rId12"/>
    <p:sldId id="459" r:id="rId13"/>
    <p:sldId id="477" r:id="rId14"/>
    <p:sldId id="478" r:id="rId15"/>
    <p:sldId id="489" r:id="rId16"/>
  </p:sldIdLst>
  <p:sldSz cx="12192000" cy="6858000"/>
  <p:notesSz cx="6805613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B1095489-A911-423A-9A70-8E1CE92107A2}">
          <p14:sldIdLst>
            <p14:sldId id="483"/>
            <p14:sldId id="456"/>
            <p14:sldId id="471"/>
            <p14:sldId id="468"/>
            <p14:sldId id="472"/>
            <p14:sldId id="479"/>
            <p14:sldId id="470"/>
            <p14:sldId id="469"/>
            <p14:sldId id="474"/>
            <p14:sldId id="476"/>
            <p14:sldId id="467"/>
            <p14:sldId id="459"/>
            <p14:sldId id="477"/>
            <p14:sldId id="478"/>
            <p14:sldId id="4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on.Zhu(朱巍巍)" initials="E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D3A3A"/>
    <a:srgbClr val="F5F5F5"/>
    <a:srgbClr val="DDDDDD"/>
    <a:srgbClr val="F3F3F3"/>
    <a:srgbClr val="FBFBFB"/>
    <a:srgbClr val="F6F5F5"/>
    <a:srgbClr val="F1F1F1"/>
    <a:srgbClr val="F2F2F2"/>
    <a:srgbClr val="F9F9F8"/>
    <a:srgbClr val="ABE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12" autoAdjust="0"/>
    <p:restoredTop sz="76448" autoAdjust="0"/>
  </p:normalViewPr>
  <p:slideViewPr>
    <p:cSldViewPr snapToGrid="0" showGuides="1">
      <p:cViewPr>
        <p:scale>
          <a:sx n="66" d="100"/>
          <a:sy n="66" d="100"/>
        </p:scale>
        <p:origin x="432" y="32"/>
      </p:cViewPr>
      <p:guideLst>
        <p:guide orient="horz" pos="2160"/>
        <p:guide pos="38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1" d="100"/>
          <a:sy n="71" d="100"/>
        </p:scale>
        <p:origin x="3600" y="168"/>
      </p:cViewPr>
      <p:guideLst>
        <p:guide orient="horz" pos="3131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5B3BA-C2A5-664D-A64D-8A3926E80C5E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4BEE1-972B-1341-92F7-8874118895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76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75D93-F347-41DF-8B7E-E69B6891E2F8}" type="datetimeFigureOut">
              <a:rPr lang="zh-CN" altLang="en-US" smtClean="0"/>
              <a:t>2018/12/4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F5F98-2825-47CF-A53E-A0E57765DB4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1365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参赛队伍是需要制作</a:t>
            </a:r>
            <a:r>
              <a:rPr lang="en-US" altLang="zh-CN" dirty="0" smtClean="0"/>
              <a:t>2</a:t>
            </a:r>
            <a:r>
              <a:rPr lang="zh-CN" altLang="en-US" dirty="0" smtClean="0"/>
              <a:t>台步兵机器人，步兵机器人可以发射子弹，攻击地方步兵和基地，也可以击打场地内的能量机关，获得空投炸弹</a:t>
            </a:r>
            <a:endParaRPr lang="en-US" altLang="zh-CN" dirty="0" smtClean="0"/>
          </a:p>
          <a:p>
            <a:r>
              <a:rPr lang="zh-CN" altLang="en-US" dirty="0" smtClean="0"/>
              <a:t>如图所示，步兵机器人由</a:t>
            </a:r>
            <a:r>
              <a:rPr lang="en-US" altLang="zh-CN" dirty="0" smtClean="0"/>
              <a:t>5</a:t>
            </a:r>
            <a:r>
              <a:rPr lang="zh-CN" altLang="en-US" dirty="0" smtClean="0"/>
              <a:t>个部分组成，其中裁判系统是判断机器人血量的部分，如果机器人血量为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，将会失去行动能力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7191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除了步兵机器人，队员还需要制作</a:t>
            </a:r>
            <a:r>
              <a:rPr lang="en-US" altLang="zh-CN" dirty="0" smtClean="0"/>
              <a:t>2</a:t>
            </a:r>
            <a:r>
              <a:rPr lang="zh-CN" altLang="en-US" dirty="0" smtClean="0"/>
              <a:t>台工程机器人，工程机器人可以搬运场地内的炸弹，攻击地方基地</a:t>
            </a:r>
            <a:endParaRPr lang="en-US" altLang="zh-CN" dirty="0" smtClean="0"/>
          </a:p>
          <a:p>
            <a:r>
              <a:rPr lang="zh-CN" altLang="en-US" dirty="0" smtClean="0"/>
              <a:t>工程机器人由地盘、机械手臂、图传系统、任务机械结构等部分组成，这些部分均需参赛队员进行自主组装和设计</a:t>
            </a:r>
            <a:endParaRPr lang="en-US" altLang="zh-CN" dirty="0" smtClean="0"/>
          </a:p>
          <a:p>
            <a:r>
              <a:rPr lang="zh-CN" altLang="en-US" dirty="0" smtClean="0"/>
              <a:t>为了保持比赛的连续性，避免步兵机器人攻击工程机器人，导致工程机器人损坏，工程机器人始终处于无敌状态，当然犯规除外。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3989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对抗赛比赛时长一共</a:t>
            </a:r>
            <a:r>
              <a:rPr lang="en-US" altLang="zh-CN" dirty="0" smtClean="0"/>
              <a:t>5</a:t>
            </a:r>
            <a:r>
              <a:rPr lang="zh-CN" altLang="en-US" dirty="0" smtClean="0"/>
              <a:t>分钟，分为</a:t>
            </a:r>
            <a:r>
              <a:rPr lang="en-US" altLang="zh-CN" dirty="0" smtClean="0"/>
              <a:t>30</a:t>
            </a:r>
            <a:r>
              <a:rPr lang="zh-CN" altLang="en-US" dirty="0" smtClean="0"/>
              <a:t>秒自动阶段，和</a:t>
            </a:r>
            <a:r>
              <a:rPr lang="en-US" altLang="zh-CN" dirty="0" smtClean="0"/>
              <a:t>4</a:t>
            </a:r>
            <a:r>
              <a:rPr lang="zh-CN" altLang="en-US" dirty="0" smtClean="0"/>
              <a:t>分</a:t>
            </a:r>
            <a:r>
              <a:rPr lang="en-US" altLang="zh-CN" dirty="0" smtClean="0"/>
              <a:t>30</a:t>
            </a:r>
            <a:r>
              <a:rPr lang="zh-CN" altLang="en-US" dirty="0" smtClean="0"/>
              <a:t>秒手动阶段。红蓝双方一共</a:t>
            </a:r>
            <a:r>
              <a:rPr lang="en-US" altLang="zh-CN" dirty="0" smtClean="0"/>
              <a:t>8</a:t>
            </a:r>
            <a:r>
              <a:rPr lang="zh-CN" altLang="en-US" dirty="0" smtClean="0"/>
              <a:t>台机器人将在场上以</a:t>
            </a:r>
            <a:r>
              <a:rPr lang="en-US" altLang="zh-CN" dirty="0" smtClean="0"/>
              <a:t>4v4</a:t>
            </a:r>
            <a:r>
              <a:rPr lang="zh-CN" altLang="en-US" dirty="0" smtClean="0"/>
              <a:t>的形式进行对抗</a:t>
            </a:r>
            <a:endParaRPr lang="en-US" altLang="zh-CN" dirty="0" smtClean="0"/>
          </a:p>
          <a:p>
            <a:r>
              <a:rPr lang="zh-CN" altLang="en-US" dirty="0" smtClean="0"/>
              <a:t>在自动阶段，操作手的屏幕黑屏，工程机械人可进入自动模式，由黄色区域启动，即图示标红处。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2590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启动后，工程机器人可寻找路线前往位于场地中间的资源岛，获取先机，更加快速获取炸弹。此时，步兵机器人禁止离开启动区。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7617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</a:t>
            </a:r>
            <a:r>
              <a:rPr lang="en-US" altLang="zh-CN" dirty="0" smtClean="0"/>
              <a:t>30</a:t>
            </a:r>
            <a:r>
              <a:rPr lang="zh-CN" altLang="en-US" dirty="0" smtClean="0"/>
              <a:t>秒自动阶段结束时，操作界面可视，双方参赛队员可手动操作机器人，步兵机器人可以从基地旁边的启动区正式启动。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6660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步兵机器人一开始是没有子弹，所以要先去位于场地两侧的补给站获取子弹，补给站的位置如图片所示。步兵在获取子弹时，禁止任何的干扰行为。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6412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当步兵获取子弹后，就可以在荒地区内进行自由射击，去攻击敌方的步兵机器人或基地。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2213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手动阶段工程机器人亦是手动操控，在步兵机器人活动的区域以外进行活动。为了避免工程机器人和步兵机器人发生冲撞，或者跌落高台损坏，我们特意在工程机器人活动的区域增加了护栏。工程机器人活动的区域如图所示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3684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在手动阶段中，工程机器人需要进入资源岛，从弹药库上获得攻击基地的炸弹，主要位置如图所示。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5679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工程机器人攻击基地的方式为将炸弹投在轰炸区。其中轰炸区分为普通和核心，核心轰炸周围有</a:t>
            </a:r>
            <a:r>
              <a:rPr lang="en-US" altLang="zh-CN" dirty="0" smtClean="0"/>
              <a:t>250mm</a:t>
            </a:r>
            <a:r>
              <a:rPr lang="zh-CN" altLang="en-US" dirty="0" smtClean="0"/>
              <a:t>护栏，难度更大，所以伤害是普通轰炸区的</a:t>
            </a:r>
            <a:r>
              <a:rPr lang="en-US" altLang="zh-CN" dirty="0" smtClean="0"/>
              <a:t>2</a:t>
            </a:r>
            <a:r>
              <a:rPr lang="zh-CN" altLang="en-US" dirty="0" smtClean="0"/>
              <a:t>倍。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3104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以上就是对抗赛的整个流程，接下来和大家讲解一下本次比赛上值得注意的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个比赛机制。第一是我们的基地防御机制，第二是我们的机关激活机制。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9488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首先大家来看看基地的防御机制，比赛一开始，双方基地对于步兵机器人都是处于无敌状态，工程机器人可正常攻击，如果一方击毁了敌方的第一台机器人，或者用炸弹对敌方基地造成了</a:t>
            </a:r>
            <a:r>
              <a:rPr lang="en-US" altLang="zh-CN" dirty="0" smtClean="0"/>
              <a:t>5000</a:t>
            </a:r>
            <a:r>
              <a:rPr lang="zh-CN" altLang="en-US" dirty="0" smtClean="0"/>
              <a:t>点伤害，敌方的基地防御状态会解除。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9189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当比赛倒计时显示</a:t>
            </a:r>
            <a:r>
              <a:rPr lang="en-US" altLang="zh-CN" dirty="0" smtClean="0"/>
              <a:t>2:30</a:t>
            </a:r>
            <a:r>
              <a:rPr lang="zh-CN" altLang="en-US" dirty="0" smtClean="0"/>
              <a:t>时，场地内的资源岛两侧会出现能量机关，具体的位置见图示。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9439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当步兵机器人将能量机关的血条打空，可在靠近敌方的空投区获得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个炸弹，工程机械人可以搬运炸弹快速轰炸。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7692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对于对抗性可能出现的结果，我们将获胜条件列了</a:t>
            </a:r>
            <a:r>
              <a:rPr lang="en-US" altLang="zh-CN" dirty="0" smtClean="0"/>
              <a:t>4</a:t>
            </a:r>
            <a:r>
              <a:rPr lang="zh-CN" altLang="en-US" dirty="0" smtClean="0"/>
              <a:t>种可能</a:t>
            </a:r>
            <a:endParaRPr lang="en-US" altLang="zh-CN" dirty="0" smtClean="0"/>
          </a:p>
          <a:p>
            <a:r>
              <a:rPr lang="zh-CN" altLang="en-US" dirty="0" smtClean="0"/>
              <a:t>先击毁敌方基地的一方获胜</a:t>
            </a:r>
            <a:endParaRPr lang="en-US" altLang="zh-CN" dirty="0" smtClean="0"/>
          </a:p>
          <a:p>
            <a:r>
              <a:rPr lang="zh-CN" altLang="en-US" dirty="0" smtClean="0"/>
              <a:t>比赛时间结束后，双方基地存活，比基地剩余的血量</a:t>
            </a:r>
            <a:endParaRPr lang="en-US" altLang="zh-CN" dirty="0" smtClean="0"/>
          </a:p>
          <a:p>
            <a:r>
              <a:rPr lang="zh-CN" altLang="en-US" dirty="0" smtClean="0"/>
              <a:t>当比赛基地剩余血量一样时，比全队伤害</a:t>
            </a:r>
            <a:endParaRPr lang="en-US" altLang="zh-CN" dirty="0" smtClean="0"/>
          </a:p>
          <a:p>
            <a:r>
              <a:rPr lang="zh-CN" altLang="en-US" dirty="0" smtClean="0"/>
              <a:t>当全队伤害一样时，比全队总剩余血量</a:t>
            </a:r>
            <a:endParaRPr lang="en-US" altLang="zh-CN" dirty="0" smtClean="0"/>
          </a:p>
          <a:p>
            <a:r>
              <a:rPr lang="zh-CN" altLang="en-US" dirty="0" smtClean="0"/>
              <a:t>当以上数据均一致时，将视为平局，或者安排加赛。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5F98-2825-47CF-A53E-A0E57765DB4C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329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69" y="206833"/>
            <a:ext cx="512612" cy="508669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79127" y="155276"/>
            <a:ext cx="1763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600" b="1" dirty="0" smtClean="0">
                <a:solidFill>
                  <a:srgbClr val="3D3A3A"/>
                </a:solidFill>
                <a:latin typeface="Arial Black" panose="020B0A04020102020204" pitchFamily="34" charset="0"/>
                <a:ea typeface="微软雅黑 Light" panose="020B0502040204020203" pitchFamily="34" charset="-122"/>
                <a:cs typeface="Calibri" panose="020F0502020204030204" pitchFamily="34" charset="0"/>
              </a:rPr>
              <a:t>澳門</a:t>
            </a:r>
            <a:r>
              <a:rPr lang="en-US" altLang="zh-CN" sz="1600" dirty="0" smtClean="0">
                <a:solidFill>
                  <a:srgbClr val="3D3A3A"/>
                </a:solidFill>
                <a:latin typeface="Arial Black" panose="020B0A04020102020204" pitchFamily="34" charset="0"/>
                <a:ea typeface="微软雅黑 Light" panose="020B0502040204020203" pitchFamily="34" charset="-122"/>
                <a:cs typeface="Calibri" panose="020F0502020204030204" pitchFamily="34" charset="0"/>
              </a:rPr>
              <a:t>RM</a:t>
            </a:r>
          </a:p>
          <a:p>
            <a:pPr algn="ctr"/>
            <a:r>
              <a:rPr lang="en-US" altLang="zh-CN" sz="1600" dirty="0" smtClean="0">
                <a:solidFill>
                  <a:srgbClr val="3D3A3A"/>
                </a:solidFill>
                <a:latin typeface="Arial Black" panose="020B0A04020102020204" pitchFamily="34" charset="0"/>
                <a:ea typeface="微软雅黑 Light" panose="020B0502040204020203" pitchFamily="34" charset="-122"/>
                <a:cs typeface="Calibri" panose="020F0502020204030204" pitchFamily="34" charset="0"/>
              </a:rPr>
              <a:t>2 0 1 9</a:t>
            </a:r>
            <a:endParaRPr lang="zh-CN" altLang="en-US" sz="1600" dirty="0">
              <a:solidFill>
                <a:srgbClr val="3D3A3A"/>
              </a:solidFill>
              <a:latin typeface="Arial Black" panose="020B0A04020102020204" pitchFamily="34" charset="0"/>
              <a:ea typeface="微软雅黑 Light" panose="020B0502040204020203" pitchFamily="34" charset="-122"/>
              <a:cs typeface="Calibri" panose="020F050202020403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120" y="77386"/>
            <a:ext cx="943271" cy="7092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TW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618593"/>
            <a:ext cx="10515600" cy="4558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TW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B5FAA"/>
                </a:solidFill>
              </a:defRPr>
            </a:lvl1pPr>
          </a:lstStyle>
          <a:p>
            <a:fld id="{FD1FA0E6-E053-4AE2-95C4-BF1D3E715769}" type="datetimeFigureOut">
              <a:rPr lang="zh-TW" altLang="en-US" smtClean="0"/>
              <a:t>2018/12/4</a:t>
            </a:fld>
            <a:endParaRPr lang="zh-TW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B5FAA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B5FAA"/>
                </a:solidFill>
              </a:defRPr>
            </a:lvl1pPr>
          </a:lstStyle>
          <a:p>
            <a:fld id="{3948E7FE-B4FE-4464-B9F7-57BC1FFE2AA3}" type="slidenum">
              <a:rPr lang="zh-TW" altLang="en-US" smtClean="0"/>
              <a:t>‹#›</a:t>
            </a:fld>
            <a:endParaRPr lang="zh-TW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6">
            <a:alphaModFix amt="9000"/>
          </a:blip>
          <a:srcRect r="40953"/>
          <a:stretch>
            <a:fillRect/>
          </a:stretch>
        </p:blipFill>
        <p:spPr>
          <a:xfrm>
            <a:off x="6117824" y="0"/>
            <a:ext cx="6074176" cy="6858000"/>
          </a:xfrm>
          <a:prstGeom prst="rect">
            <a:avLst/>
          </a:prstGeom>
          <a:solidFill>
            <a:schemeClr val="tx1"/>
          </a:solidFill>
          <a:effectLst>
            <a:outerShdw sx="1000" sy="1000" algn="ctr" rotWithShape="0">
              <a:srgbClr val="000000"/>
            </a:outerShdw>
          </a:effec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B5FAA"/>
          </a:solidFill>
          <a:latin typeface="Dji-Bol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0B5FAA"/>
          </a:solidFill>
          <a:latin typeface="Dji-Demi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B5FAA"/>
          </a:solidFill>
          <a:latin typeface="Dji-Demi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B5FAA"/>
          </a:solidFill>
          <a:latin typeface="Dji-Demi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B5FAA"/>
          </a:solidFill>
          <a:latin typeface="Dji-Demi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B5FAA"/>
          </a:solidFill>
          <a:latin typeface="Dji-Demi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video" Target="../media/media9.mp4"/><Relationship Id="rId2" Type="http://schemas.microsoft.com/office/2007/relationships/media" Target="../media/media9.mp4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參賽機械人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00" y="1721771"/>
            <a:ext cx="4320000" cy="4320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353285" y="1646061"/>
            <a:ext cx="377571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角色</a:t>
            </a:r>
            <a:endParaRPr lang="en-US" altLang="zh-CN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發射彈丸，攻擊敵方步兵或基地</a:t>
            </a: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擊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打能量機關，獲得空投炸彈</a:t>
            </a: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endParaRPr lang="en-US" sz="18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組成</a:t>
            </a:r>
            <a:endParaRPr lang="en-US" altLang="zh-CN" b="1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全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向移動底盤、雲台、發射系統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裁判系統、圖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傳系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統</a:t>
            </a: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</a:rPr>
              <a:t>出場數量</a:t>
            </a:r>
            <a:endParaRPr lang="en-US" altLang="zh-CN" b="1" dirty="0" smtClean="0">
              <a:solidFill>
                <a:schemeClr val="bg1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台</a:t>
            </a:r>
            <a:endParaRPr lang="en-US" altLang="zh-CN" b="1" dirty="0">
              <a:solidFill>
                <a:schemeClr val="bg1"/>
              </a:solidFill>
              <a:latin typeface="+mj-ea"/>
            </a:endParaRPr>
          </a:p>
          <a:p>
            <a:pPr algn="l">
              <a:lnSpc>
                <a:spcPct val="150000"/>
              </a:lnSpc>
            </a:pP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6" name="图片 15" descr="形状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32" y="1699932"/>
            <a:ext cx="3496310" cy="840740"/>
          </a:xfrm>
          <a:prstGeom prst="rect">
            <a:avLst/>
          </a:prstGeom>
          <a:solidFill>
            <a:srgbClr val="EFF0F0"/>
          </a:solidFill>
        </p:spPr>
      </p:pic>
      <p:sp>
        <p:nvSpPr>
          <p:cNvPr id="18" name="文本框 17"/>
          <p:cNvSpPr txBox="1"/>
          <p:nvPr/>
        </p:nvSpPr>
        <p:spPr>
          <a:xfrm>
            <a:off x="1078262" y="1699932"/>
            <a:ext cx="30048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1" dirty="0" smtClean="0">
                <a:solidFill>
                  <a:schemeClr val="tx1"/>
                </a:solidFill>
                <a:latin typeface="Dji-Book"/>
                <a:sym typeface="+mn-ea"/>
              </a:rPr>
              <a:t>步兵機械人</a:t>
            </a:r>
            <a:endParaRPr lang="zh-CN" altLang="en-US" sz="2400" b="1" dirty="0">
              <a:solidFill>
                <a:schemeClr val="tx1"/>
              </a:solidFill>
              <a:latin typeface="Dji-Book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140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623">
        <p:fade/>
      </p:transition>
    </mc:Choice>
    <mc:Fallback xmlns="">
      <p:transition spd="med" advTm="606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參賽機械人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00" y="1721771"/>
            <a:ext cx="4320000" cy="4320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353285" y="1772188"/>
            <a:ext cx="37757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角色</a:t>
            </a:r>
            <a:endParaRPr lang="en-US" altLang="zh-CN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抓取搬運炸彈，轟炸敵方基地</a:t>
            </a: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endParaRPr lang="en-US" sz="18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組成</a:t>
            </a:r>
            <a:endParaRPr lang="en-US" altLang="zh-CN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底盤、機械手臂、其他任務結構</a:t>
            </a: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圖</a:t>
            </a:r>
            <a:r>
              <a:rPr lang="zh-CN" altLang="en-US" dirty="0">
                <a:solidFill>
                  <a:schemeClr val="bg1"/>
                </a:solidFill>
                <a:latin typeface="+mj-ea"/>
              </a:rPr>
              <a:t>傳系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統等</a:t>
            </a: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</a:rPr>
              <a:t>出場數量</a:t>
            </a:r>
            <a:endParaRPr lang="en-US" altLang="zh-CN" b="1" dirty="0">
              <a:solidFill>
                <a:schemeClr val="bg1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dirty="0">
                <a:solidFill>
                  <a:schemeClr val="bg1"/>
                </a:solidFill>
                <a:latin typeface="+mj-ea"/>
              </a:rPr>
              <a:t>台</a:t>
            </a:r>
            <a:endParaRPr lang="en-US" altLang="zh-CN" b="1" dirty="0">
              <a:solidFill>
                <a:schemeClr val="bg1"/>
              </a:solidFill>
              <a:latin typeface="+mj-ea"/>
            </a:endParaRPr>
          </a:p>
          <a:p>
            <a:pPr algn="l">
              <a:lnSpc>
                <a:spcPct val="150000"/>
              </a:lnSpc>
            </a:pP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6" name="图片 15" descr="形状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32" y="1699932"/>
            <a:ext cx="3496310" cy="840740"/>
          </a:xfrm>
          <a:prstGeom prst="rect">
            <a:avLst/>
          </a:prstGeom>
          <a:solidFill>
            <a:srgbClr val="EFF0F0"/>
          </a:solidFill>
        </p:spPr>
      </p:pic>
      <p:sp>
        <p:nvSpPr>
          <p:cNvPr id="18" name="文本框 17"/>
          <p:cNvSpPr txBox="1"/>
          <p:nvPr/>
        </p:nvSpPr>
        <p:spPr>
          <a:xfrm>
            <a:off x="1078262" y="1699932"/>
            <a:ext cx="30048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1" dirty="0" smtClean="0">
                <a:latin typeface="Dji-Book"/>
                <a:sym typeface="+mn-ea"/>
              </a:rPr>
              <a:t>工程</a:t>
            </a:r>
            <a:r>
              <a:rPr lang="zh-CN" altLang="en-US" sz="2400" b="1" dirty="0" smtClean="0">
                <a:solidFill>
                  <a:schemeClr val="tx1"/>
                </a:solidFill>
                <a:latin typeface="Dji-Book"/>
                <a:sym typeface="+mn-ea"/>
              </a:rPr>
              <a:t>機械人</a:t>
            </a:r>
            <a:endParaRPr lang="zh-CN" altLang="en-US" sz="2400" b="1" dirty="0">
              <a:solidFill>
                <a:schemeClr val="tx1"/>
              </a:solidFill>
              <a:latin typeface="Dji-Book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53285" y="5773597"/>
            <a:ext cx="39698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+mj-ea"/>
              </a:rPr>
              <a:t>* 始終處於無敵狀態（犯規除外）</a:t>
            </a:r>
            <a:endParaRPr lang="en-US" altLang="zh-CN" b="1" dirty="0">
              <a:solidFill>
                <a:srgbClr val="FF00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928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039">
        <p:fade/>
      </p:transition>
    </mc:Choice>
    <mc:Fallback xmlns="">
      <p:transition spd="med" advTm="7703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.工程启动区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20614" y="1163626"/>
            <a:ext cx="8960000" cy="50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83937" y="1210924"/>
            <a:ext cx="2916463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比賽時</a:t>
            </a: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長與賽制</a:t>
            </a: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總時長：</a:t>
            </a:r>
            <a:r>
              <a:rPr lang="en-US" altLang="zh-CN" dirty="0">
                <a:solidFill>
                  <a:srgbClr val="000000"/>
                </a:solidFill>
                <a:latin typeface="微软雅黑"/>
              </a:rPr>
              <a:t>5:00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自動階段：</a:t>
            </a:r>
            <a:r>
              <a:rPr lang="en-US" altLang="zh-CN" dirty="0">
                <a:solidFill>
                  <a:srgbClr val="000000"/>
                </a:solidFill>
                <a:latin typeface="微软雅黑"/>
              </a:rPr>
              <a:t>0:00-0:30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手動階段：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0:30-5:00</a:t>
            </a: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賽制：</a:t>
            </a:r>
            <a:r>
              <a:rPr lang="en-US" altLang="zh-CN" dirty="0">
                <a:solidFill>
                  <a:srgbClr val="000000"/>
                </a:solidFill>
                <a:latin typeface="微软雅黑"/>
              </a:rPr>
              <a:t> 4 VS 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4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，红蓝双方对抗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dirty="0">
              <a:solidFill>
                <a:srgbClr val="000000"/>
              </a:solidFill>
              <a:latin typeface="微软雅黑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比</a:t>
            </a: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賽開始</a:t>
            </a:r>
            <a:r>
              <a:rPr lang="en-US" altLang="zh-CN" b="1" dirty="0" smtClean="0">
                <a:solidFill>
                  <a:srgbClr val="000000"/>
                </a:solidFill>
                <a:latin typeface="微软雅黑"/>
              </a:rPr>
              <a:t>—</a:t>
            </a: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自動階段</a:t>
            </a: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操作界面黑屏，工程機械人可進入自動模式，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由黃色區域啟動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，尋找路線（引導線）前往資源島，獲取先機</a:t>
            </a:r>
            <a:endParaRPr lang="en-US" altLang="zh-CN" dirty="0">
              <a:solidFill>
                <a:srgbClr val="000000"/>
              </a:solidFill>
              <a:latin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061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452">
        <p:fade/>
      </p:transition>
    </mc:Choice>
    <mc:Fallback xmlns="">
      <p:transition spd="med" advTm="384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28361" objId="2"/>
        <p14:playEvt time="37656" objId="2"/>
        <p14:stopEvt time="38452" objId="2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.引导线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2000" y="1163626"/>
            <a:ext cx="8960000" cy="50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83937" y="1210924"/>
            <a:ext cx="293667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比賽時長</a:t>
            </a: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總時長：</a:t>
            </a:r>
            <a:r>
              <a:rPr lang="en-US" altLang="zh-CN" dirty="0">
                <a:solidFill>
                  <a:srgbClr val="000000"/>
                </a:solidFill>
                <a:latin typeface="微软雅黑"/>
              </a:rPr>
              <a:t>5:00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自動階段：</a:t>
            </a:r>
            <a:r>
              <a:rPr lang="en-US" altLang="zh-CN" dirty="0">
                <a:solidFill>
                  <a:srgbClr val="000000"/>
                </a:solidFill>
                <a:latin typeface="微软雅黑"/>
              </a:rPr>
              <a:t>0:00-0:30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手動階段：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0:30-5:00</a:t>
            </a:r>
          </a:p>
          <a:p>
            <a:pPr lvl="0">
              <a:lnSpc>
                <a:spcPct val="150000"/>
              </a:lnSpc>
            </a:pP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dirty="0">
              <a:solidFill>
                <a:srgbClr val="000000"/>
              </a:solidFill>
              <a:latin typeface="微软雅黑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比</a:t>
            </a: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賽開始</a:t>
            </a:r>
            <a:r>
              <a:rPr lang="en-US" altLang="zh-CN" b="1" dirty="0" smtClean="0">
                <a:solidFill>
                  <a:srgbClr val="000000"/>
                </a:solidFill>
                <a:latin typeface="微软雅黑"/>
              </a:rPr>
              <a:t>—</a:t>
            </a: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自動階段</a:t>
            </a: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操作介面黑屏，工程機械人可進入自動模式，由黃色區域啟動，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尋找路線（引導線）前往資源島，獲取先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</a:rPr>
              <a:t>機，步兵機械人不得離開啟動區</a:t>
            </a:r>
            <a:endParaRPr lang="en-US" altLang="zh-CN" b="1" dirty="0">
              <a:solidFill>
                <a:srgbClr val="FF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584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817">
        <p:fade/>
      </p:transition>
    </mc:Choice>
    <mc:Fallback xmlns="">
      <p:transition spd="med" advTm="348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3"/>
        <p14:playEvt time="11339" objId="3"/>
        <p14:playEvt time="22664" objId="3"/>
        <p14:playEvt time="34000" objId="3"/>
        <p14:stopEvt time="34817" objId="3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.步兵启动区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20614" y="1163626"/>
            <a:ext cx="8960000" cy="50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83937" y="1210924"/>
            <a:ext cx="2936677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30s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完結</a:t>
            </a: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—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手動階段</a:t>
            </a: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操作介面可視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步兵機械人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由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</a:rPr>
              <a:t>基地周邊啟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動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，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前往補給站獲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取子彈，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在場內荒地區進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行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射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擊對抗</a:t>
            </a:r>
            <a:endParaRPr lang="en-US" altLang="zh-CN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dirty="0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5587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860">
        <p:fade/>
      </p:transition>
    </mc:Choice>
    <mc:Fallback xmlns="">
      <p:transition spd="med" advTm="238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6" objId="3"/>
        <p14:playEvt time="5421" objId="3"/>
        <p14:playEvt time="10743" objId="3"/>
        <p14:playEvt time="16065" objId="3"/>
        <p14:playEvt time="21388" objId="3"/>
        <p14:stopEvt time="23860" objId="3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3.补给站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20613" y="1163626"/>
            <a:ext cx="8960000" cy="50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83937" y="1210924"/>
            <a:ext cx="2936677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30s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完結</a:t>
            </a: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—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手動階段</a:t>
            </a: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操作介面可視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步兵機械人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：由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基地周邊啟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動，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</a:rPr>
              <a:t>前往補給站獲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取子彈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，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在場內荒地區進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行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射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擊對抗</a:t>
            </a:r>
            <a:endParaRPr lang="en-US" altLang="zh-CN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dirty="0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083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059">
        <p:fade/>
      </p:transition>
    </mc:Choice>
    <mc:Fallback xmlns="">
      <p:transition spd="med" advTm="250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0" objId="2"/>
        <p14:playEvt time="5399" objId="2"/>
        <p14:playEvt time="10721" objId="2"/>
        <p14:playEvt time="16045" objId="2"/>
        <p14:playEvt time="21356" objId="2"/>
        <p14:stopEvt time="25059" objId="2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.步兵运行区域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20614" y="1163626"/>
            <a:ext cx="8960000" cy="50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83937" y="1210924"/>
            <a:ext cx="2936677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30s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完結</a:t>
            </a: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—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手動階段</a:t>
            </a: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操作介面可視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步兵機械人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：由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基地周邊啟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動，</a:t>
            </a:r>
            <a:r>
              <a:rPr lang="zh-TW" altLang="en-US" dirty="0">
                <a:solidFill>
                  <a:srgbClr val="000000"/>
                </a:solidFill>
                <a:latin typeface="微软雅黑"/>
              </a:rPr>
              <a:t>前往補給站獲</a:t>
            </a:r>
            <a:r>
              <a:rPr lang="zh-TW" altLang="en-US" dirty="0" smtClean="0">
                <a:solidFill>
                  <a:srgbClr val="000000"/>
                </a:solidFill>
                <a:latin typeface="微软雅黑"/>
              </a:rPr>
              <a:t>取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子彈，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</a:rPr>
              <a:t>在場內荒地區進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行射擊對抗</a:t>
            </a:r>
            <a:endParaRPr lang="en-US" altLang="zh-CN" b="1" dirty="0">
              <a:solidFill>
                <a:srgbClr val="FF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dirty="0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73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593">
        <p:fade/>
      </p:transition>
    </mc:Choice>
    <mc:Fallback xmlns="">
      <p:transition spd="med" advTm="205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86" objId="3"/>
        <p14:playEvt time="12411" objId="3"/>
        <p14:stopEvt time="20593" objId="3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.工程运行区域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2000" y="1163626"/>
            <a:ext cx="8960000" cy="50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83937" y="1210924"/>
            <a:ext cx="293667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30s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完結</a:t>
            </a: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—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手動階段</a:t>
            </a: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操作介面可視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步兵機械人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：由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基地周邊啟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動，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前往補給站獲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取子彈，</a:t>
            </a:r>
            <a:r>
              <a:rPr lang="zh-CN" altLang="en-US" dirty="0">
                <a:solidFill>
                  <a:schemeClr val="bg1"/>
                </a:solidFill>
                <a:latin typeface="微软雅黑"/>
              </a:rPr>
              <a:t>在場內荒地區進</a:t>
            </a:r>
            <a:r>
              <a:rPr lang="zh-CN" altLang="en-US" dirty="0" smtClean="0">
                <a:solidFill>
                  <a:schemeClr val="bg1"/>
                </a:solidFill>
                <a:latin typeface="微软雅黑"/>
              </a:rPr>
              <a:t>行射擊對抗</a:t>
            </a:r>
            <a:endParaRPr lang="en-US" altLang="zh-CN" dirty="0">
              <a:solidFill>
                <a:schemeClr val="bg1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工程機械人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在非荒地區進行活動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，進入資源島，在彈藥庫獲取炸彈，并前往基地的轟炸區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核心轟炸區進行轟炸</a:t>
            </a:r>
            <a:endParaRPr lang="en-US" altLang="zh-CN" dirty="0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8944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121">
        <p:fade/>
      </p:transition>
    </mc:Choice>
    <mc:Fallback xmlns="">
      <p:transition spd="med" advTm="401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playEvt time="7331" objId="2"/>
        <p14:playEvt time="14645" objId="2"/>
        <p14:playEvt time="21978" objId="2"/>
        <p14:playEvt time="29291" objId="2"/>
        <p14:playEvt time="36615" objId="2"/>
        <p14:stopEvt time="40121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.炸药库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20614" y="1163626"/>
            <a:ext cx="8960000" cy="50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83937" y="1210924"/>
            <a:ext cx="293667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30s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完結</a:t>
            </a: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—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手動階段</a:t>
            </a: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操作介面可視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步兵機械人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：由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基地周邊啟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動，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前往補給站獲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取子彈，</a:t>
            </a:r>
            <a:r>
              <a:rPr lang="zh-CN" altLang="en-US" dirty="0">
                <a:solidFill>
                  <a:schemeClr val="bg1"/>
                </a:solidFill>
                <a:latin typeface="微软雅黑"/>
              </a:rPr>
              <a:t>在場內荒地區進</a:t>
            </a:r>
            <a:r>
              <a:rPr lang="zh-CN" altLang="en-US" dirty="0" smtClean="0">
                <a:solidFill>
                  <a:schemeClr val="bg1"/>
                </a:solidFill>
                <a:latin typeface="微软雅黑"/>
              </a:rPr>
              <a:t>行射擊對抗</a:t>
            </a:r>
            <a:endParaRPr lang="en-US" altLang="zh-CN" dirty="0">
              <a:solidFill>
                <a:schemeClr val="bg1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工程機械人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</a:t>
            </a:r>
            <a:r>
              <a:rPr lang="zh-CN" altLang="en-US" dirty="0" smtClean="0">
                <a:solidFill>
                  <a:schemeClr val="bg1"/>
                </a:solidFill>
                <a:latin typeface="微软雅黑"/>
              </a:rPr>
              <a:t>在非荒地區進行活動，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進入資源島，在彈藥庫獲取炸彈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，并前往基地的轟炸區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/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核心轟炸區進行轟炸</a:t>
            </a:r>
            <a:endParaRPr lang="en-US" altLang="zh-CN" dirty="0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8899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331">
        <p:fade/>
      </p:transition>
    </mc:Choice>
    <mc:Fallback xmlns="">
      <p:transition spd="med" advTm="363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90" objId="3"/>
        <p14:playEvt time="5409" objId="3"/>
        <p14:playEvt time="10730" objId="3"/>
        <p14:playEvt time="16074" objId="3"/>
        <p14:playEvt time="21386" objId="3"/>
        <p14:playEvt time="26709" objId="3"/>
        <p14:playEvt time="32042" objId="3"/>
        <p14:stopEvt time="36331" objId="3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0.核心轰炸区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20614" y="1163626"/>
            <a:ext cx="8960000" cy="50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83937" y="1210924"/>
            <a:ext cx="293667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30s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完結</a:t>
            </a:r>
            <a:r>
              <a:rPr lang="en-US" altLang="zh-CN" b="1" dirty="0">
                <a:solidFill>
                  <a:srgbClr val="000000"/>
                </a:solidFill>
                <a:latin typeface="微软雅黑"/>
              </a:rPr>
              <a:t>—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手動階段</a:t>
            </a: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操作界面可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視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步兵機械人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：由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基地周邊啟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動，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前往補給站獲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取子彈，</a:t>
            </a:r>
            <a:r>
              <a:rPr lang="zh-CN" altLang="en-US" dirty="0">
                <a:solidFill>
                  <a:schemeClr val="bg1"/>
                </a:solidFill>
                <a:latin typeface="微软雅黑"/>
              </a:rPr>
              <a:t>在場內荒地區進</a:t>
            </a:r>
            <a:r>
              <a:rPr lang="zh-CN" altLang="en-US" dirty="0" smtClean="0">
                <a:solidFill>
                  <a:schemeClr val="bg1"/>
                </a:solidFill>
                <a:latin typeface="微软雅黑"/>
              </a:rPr>
              <a:t>行射擊對抗</a:t>
            </a:r>
            <a:endParaRPr lang="en-US" altLang="zh-CN" dirty="0">
              <a:solidFill>
                <a:schemeClr val="bg1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工程機械人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</a:t>
            </a:r>
            <a:r>
              <a:rPr lang="zh-CN" altLang="en-US" dirty="0" smtClean="0">
                <a:solidFill>
                  <a:schemeClr val="bg1"/>
                </a:solidFill>
                <a:latin typeface="微软雅黑"/>
              </a:rPr>
              <a:t>在非荒地區進行活動，進入資源島，在炸藥庫獲取炸藥，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并前往基地的轟炸區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</a:rPr>
              <a:t>/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核心轟炸區進行轟炸</a:t>
            </a:r>
            <a:endParaRPr lang="en-US" altLang="zh-CN" b="1" dirty="0" smtClean="0">
              <a:solidFill>
                <a:srgbClr val="FF0000"/>
              </a:solidFill>
              <a:latin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3937" y="6205647"/>
            <a:ext cx="478207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/>
              </a:rPr>
              <a:t>*核心轟炸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區傷害值為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</a:rPr>
              <a:t>2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倍，有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</a:rPr>
              <a:t>250mm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的護欄</a:t>
            </a:r>
            <a:endParaRPr lang="en-US" altLang="zh-CN" b="1" dirty="0">
              <a:solidFill>
                <a:srgbClr val="FF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624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1130">
        <p:fade/>
      </p:transition>
    </mc:Choice>
    <mc:Fallback xmlns="">
      <p:transition spd="med" advTm="511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842" objId="3"/>
        <p14:playEvt time="5536" objId="3"/>
        <p14:playEvt time="14886" objId="3"/>
        <p14:playEvt time="24201" objId="3"/>
        <p14:playEvt time="33545" objId="3"/>
        <p14:playEvt time="42889" objId="3"/>
        <p14:stopEvt time="51130" objId="3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1.基地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2001" y="1163626"/>
            <a:ext cx="8959999" cy="5040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3937" y="1210924"/>
            <a:ext cx="29366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機制</a:t>
            </a: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與</a:t>
            </a:r>
            <a:r>
              <a:rPr lang="en-US" altLang="zh-CN" b="1" dirty="0" smtClean="0">
                <a:solidFill>
                  <a:srgbClr val="000000"/>
                </a:solidFill>
                <a:latin typeface="微软雅黑"/>
              </a:rPr>
              <a:t>BUFF</a:t>
            </a: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機關</a:t>
            </a: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基地防禦</a:t>
            </a:r>
            <a:r>
              <a:rPr lang="en-US" altLang="zh-CN" b="1" dirty="0" smtClean="0">
                <a:solidFill>
                  <a:srgbClr val="000000"/>
                </a:solidFill>
                <a:latin typeface="微软雅黑"/>
              </a:rPr>
              <a:t>/First Blood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：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擊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潰對方第一台步兵或轟炸對方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5000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點血量，對方基地對步兵的無敵狀態才解除</a:t>
            </a: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3937" y="4019690"/>
            <a:ext cx="271192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 dirty="0">
                <a:solidFill>
                  <a:srgbClr val="000000"/>
                </a:solidFill>
                <a:latin typeface="微软雅黑"/>
              </a:rPr>
              <a:t>能量機關（步兵）：</a:t>
            </a:r>
            <a:endParaRPr lang="en-US" altLang="zh-CN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激活能量機關，獲得空投炸彈增益。</a:t>
            </a:r>
            <a:endParaRPr lang="en-US" altLang="zh-CN" dirty="0">
              <a:solidFill>
                <a:schemeClr val="bg1"/>
              </a:solidFill>
              <a:latin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207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230">
        <p:fade/>
      </p:transition>
    </mc:Choice>
    <mc:Fallback xmlns="">
      <p:transition spd="med" advTm="232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5368" objId="2"/>
        <p14:playEvt time="21649" objId="2"/>
        <p14:stopEvt time="23230" objId="2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725013" y="206833"/>
            <a:ext cx="3147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規則解讀（注意）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77413" y="1233010"/>
            <a:ext cx="1180981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基地防御</a:t>
            </a:r>
            <a:r>
              <a:rPr lang="en-US" altLang="zh-CN" b="1" dirty="0" smtClean="0">
                <a:solidFill>
                  <a:schemeClr val="bg1"/>
                </a:solidFill>
                <a:latin typeface="+mj-ea"/>
                <a:ea typeface="+mj-ea"/>
              </a:rPr>
              <a:t>/First Blood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機制</a:t>
            </a:r>
            <a:endParaRPr lang="en-US" altLang="zh-CN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bg1"/>
                </a:solidFill>
                <a:latin typeface="+mj-ea"/>
                <a:ea typeface="+mj-ea"/>
              </a:rPr>
              <a:t>比賽一開始，雙方基地對</a:t>
            </a:r>
            <a:r>
              <a:rPr lang="zh-TW" altLang="en-US" b="1" dirty="0">
                <a:solidFill>
                  <a:schemeClr val="bg1"/>
                </a:solidFill>
                <a:latin typeface="+mj-ea"/>
                <a:ea typeface="+mj-ea"/>
              </a:rPr>
              <a:t>步兵機械</a:t>
            </a:r>
            <a:r>
              <a:rPr lang="zh-TW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人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為無敵狀態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  <a:ea typeface="+mj-ea"/>
              </a:rPr>
              <a:t>（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工程機械人炸彈可正常攻擊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  <a:ea typeface="+mj-ea"/>
              </a:rPr>
              <a:t>），</a:t>
            </a:r>
            <a:r>
              <a:rPr lang="zh-TW" altLang="en-US" dirty="0">
                <a:solidFill>
                  <a:schemeClr val="bg1"/>
                </a:solidFill>
                <a:latin typeface="+mj-ea"/>
                <a:ea typeface="+mj-ea"/>
              </a:rPr>
              <a:t>若一方出現第一台步兵機械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  <a:ea typeface="+mj-ea"/>
              </a:rPr>
              <a:t>人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陣亡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  <a:ea typeface="+mj-ea"/>
              </a:rPr>
              <a:t>，</a:t>
            </a:r>
            <a:r>
              <a:rPr lang="zh-TW" altLang="en-US" dirty="0">
                <a:solidFill>
                  <a:schemeClr val="bg1"/>
                </a:solidFill>
                <a:latin typeface="+mj-ea"/>
                <a:ea typeface="+mj-ea"/>
              </a:rPr>
              <a:t>或敵方炸彈對基地造成的血量傷害滿</a:t>
            </a:r>
            <a:r>
              <a:rPr lang="en-US" altLang="zh-TW" dirty="0">
                <a:solidFill>
                  <a:schemeClr val="bg1"/>
                </a:solidFill>
                <a:latin typeface="+mj-ea"/>
                <a:ea typeface="+mj-ea"/>
              </a:rPr>
              <a:t>5000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  <a:ea typeface="+mj-ea"/>
              </a:rPr>
              <a:t>，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造成</a:t>
            </a:r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血</a:t>
            </a:r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/First Blood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，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  <a:ea typeface="+mj-ea"/>
              </a:rPr>
              <a:t>則</a:t>
            </a:r>
            <a:r>
              <a:rPr lang="zh-TW" altLang="en-US" dirty="0">
                <a:solidFill>
                  <a:schemeClr val="bg1"/>
                </a:solidFill>
                <a:latin typeface="+mj-ea"/>
                <a:ea typeface="+mj-ea"/>
              </a:rPr>
              <a:t>該方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  <a:ea typeface="+mj-ea"/>
              </a:rPr>
              <a:t>基地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對步兵的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  <a:ea typeface="+mj-ea"/>
              </a:rPr>
              <a:t>防</a:t>
            </a:r>
            <a:r>
              <a:rPr lang="zh-TW" altLang="en-US" dirty="0">
                <a:solidFill>
                  <a:schemeClr val="bg1"/>
                </a:solidFill>
                <a:latin typeface="+mj-ea"/>
                <a:ea typeface="+mj-ea"/>
              </a:rPr>
              <a:t>禦狀態解除。</a:t>
            </a: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411" y="3018165"/>
            <a:ext cx="2730627" cy="252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450" y="3018165"/>
            <a:ext cx="3069818" cy="2520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952726" y="5538165"/>
            <a:ext cx="1210588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j-ea"/>
              </a:rPr>
              <a:t>防禦狀態</a:t>
            </a:r>
            <a:endParaRPr lang="en-US" altLang="zh-CN" sz="20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49529" y="5513703"/>
            <a:ext cx="1723549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j-ea"/>
              </a:rPr>
              <a:t>防禦狀態解除</a:t>
            </a:r>
            <a:endParaRPr lang="en-US" altLang="zh-CN" sz="20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3903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1215">
        <p:fade/>
      </p:transition>
    </mc:Choice>
    <mc:Fallback xmlns="">
      <p:transition spd="med" advTm="512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.能量机关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20613" y="1163626"/>
            <a:ext cx="8960000" cy="50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83937" y="1210924"/>
            <a:ext cx="293667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00"/>
                </a:solidFill>
                <a:latin typeface="微软雅黑"/>
              </a:rPr>
              <a:t>BUFF</a:t>
            </a: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機關</a:t>
            </a: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能量機關（步兵）：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比賽剩餘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2:30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時，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場內出現能量機關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，盡快打空能量機關血條（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5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塊裝甲板聯排）的一方</a:t>
            </a:r>
            <a:r>
              <a:rPr lang="zh-CN" altLang="en-US" dirty="0">
                <a:solidFill>
                  <a:schemeClr val="bg1"/>
                </a:solidFill>
                <a:latin typeface="微软雅黑"/>
              </a:rPr>
              <a:t>可在敵方空投區獲得</a:t>
            </a:r>
            <a:r>
              <a:rPr lang="en-US" altLang="zh-CN" dirty="0">
                <a:solidFill>
                  <a:schemeClr val="bg1"/>
                </a:solidFill>
                <a:latin typeface="微软雅黑"/>
              </a:rPr>
              <a:t>4</a:t>
            </a:r>
            <a:r>
              <a:rPr lang="zh-CN" altLang="en-US" dirty="0">
                <a:solidFill>
                  <a:schemeClr val="bg1"/>
                </a:solidFill>
                <a:latin typeface="微软雅黑"/>
              </a:rPr>
              <a:t>個炸彈的獎勵，以</a:t>
            </a:r>
            <a:r>
              <a:rPr lang="zh-CN" altLang="en-US" dirty="0" smtClean="0">
                <a:solidFill>
                  <a:schemeClr val="bg1"/>
                </a:solidFill>
                <a:latin typeface="微软雅黑"/>
              </a:rPr>
              <a:t>進</a:t>
            </a:r>
            <a:r>
              <a:rPr lang="zh-CN" altLang="en-US" dirty="0">
                <a:solidFill>
                  <a:schemeClr val="bg1"/>
                </a:solidFill>
                <a:latin typeface="微软雅黑"/>
              </a:rPr>
              <a:t>行快速轟炸</a:t>
            </a:r>
            <a:r>
              <a:rPr lang="zh-CN" altLang="en-US" dirty="0" smtClean="0">
                <a:solidFill>
                  <a:schemeClr val="bg1"/>
                </a:solidFill>
                <a:latin typeface="微软雅黑"/>
              </a:rPr>
              <a:t>。</a:t>
            </a:r>
            <a:endParaRPr lang="en-US" altLang="zh-CN" dirty="0" smtClean="0">
              <a:solidFill>
                <a:schemeClr val="bg1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7431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043">
        <p:fade/>
      </p:transition>
    </mc:Choice>
    <mc:Fallback xmlns="">
      <p:transition spd="med" advTm="160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2"/>
        <p14:playEvt time="13193" objId="2"/>
        <p14:stopEvt time="16043" objId="2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2.空投区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20613" y="1163626"/>
            <a:ext cx="8960000" cy="5040000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  <a:ea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83937" y="1210924"/>
            <a:ext cx="293667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00"/>
                </a:solidFill>
                <a:latin typeface="微软雅黑"/>
              </a:rPr>
              <a:t>BUFF</a:t>
            </a: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機關</a:t>
            </a: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endParaRPr lang="en-US" altLang="zh-CN" b="1" dirty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00"/>
                </a:solidFill>
                <a:latin typeface="微软雅黑"/>
              </a:rPr>
              <a:t>能量機關（步兵）：</a:t>
            </a:r>
            <a:endParaRPr lang="en-US" altLang="zh-CN" dirty="0" smtClean="0">
              <a:solidFill>
                <a:srgbClr val="000000"/>
              </a:solidFill>
              <a:latin typeface="微软雅黑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比賽剩餘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2:30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時，</a:t>
            </a:r>
            <a:r>
              <a:rPr lang="zh-CN" altLang="en-US" dirty="0" smtClean="0">
                <a:solidFill>
                  <a:schemeClr val="bg1"/>
                </a:solidFill>
                <a:latin typeface="微软雅黑"/>
              </a:rPr>
              <a:t>場內出現能量機關，盡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快打空能量機關血條（</a:t>
            </a:r>
            <a:r>
              <a:rPr lang="en-US" altLang="zh-CN" dirty="0" smtClean="0">
                <a:solidFill>
                  <a:srgbClr val="000000"/>
                </a:solidFill>
                <a:latin typeface="微软雅黑"/>
              </a:rPr>
              <a:t>5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塊裝甲板聯排）的一方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可在靠近敵方的空投區獲得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</a:rPr>
              <a:t>4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</a:rPr>
              <a:t>個炸彈的獎勵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，以進</a:t>
            </a:r>
            <a:r>
              <a:rPr lang="zh-CN" altLang="en-US" dirty="0">
                <a:solidFill>
                  <a:srgbClr val="000000"/>
                </a:solidFill>
                <a:latin typeface="微软雅黑"/>
              </a:rPr>
              <a:t>行快速轟炸</a:t>
            </a:r>
            <a:r>
              <a:rPr lang="zh-CN" altLang="en-US" dirty="0" smtClean="0">
                <a:solidFill>
                  <a:srgbClr val="000000"/>
                </a:solidFill>
                <a:latin typeface="微软雅黑"/>
              </a:rPr>
              <a:t>。</a:t>
            </a:r>
            <a:endParaRPr lang="en-US" altLang="zh-CN" b="1" dirty="0" smtClean="0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2768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037">
        <p:fade/>
      </p:transition>
    </mc:Choice>
    <mc:Fallback xmlns="">
      <p:transition spd="med" advTm="210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playEvt time="9319" objId="3"/>
        <p14:playEvt time="18653" objId="3"/>
        <p14:stopEvt time="21037" objId="3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725013" y="206833"/>
            <a:ext cx="2261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 smtClean="0">
                <a:solidFill>
                  <a:srgbClr val="3D3A3A"/>
                </a:solidFill>
                <a:latin typeface="微软雅黑" panose="020B0503020204020204" charset="-122"/>
              </a:rPr>
              <a:t>規則解讀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59046" y="786682"/>
            <a:ext cx="5640404" cy="0"/>
          </a:xfrm>
          <a:prstGeom prst="line">
            <a:avLst/>
          </a:prstGeom>
          <a:ln w="25400">
            <a:solidFill>
              <a:srgbClr val="3D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77412" y="1233010"/>
            <a:ext cx="72423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</a:rPr>
              <a:t>獲勝條件</a:t>
            </a:r>
            <a:endParaRPr lang="en-US" altLang="zh-CN" b="1" dirty="0" smtClean="0">
              <a:solidFill>
                <a:schemeClr val="bg1"/>
              </a:solidFill>
              <a:latin typeface="+mj-ea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先擊敗對方基地的一方獲得勝利；</a:t>
            </a:r>
            <a:endParaRPr lang="en-US" altLang="zh-CN" dirty="0" smtClean="0">
              <a:solidFill>
                <a:schemeClr val="bg1"/>
              </a:solidFill>
              <a:latin typeface="+mj-ea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dirty="0">
                <a:solidFill>
                  <a:schemeClr val="bg1"/>
                </a:solidFill>
                <a:latin typeface="+mj-ea"/>
              </a:rPr>
              <a:t>比賽時間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到，雙方基地均未被擊毀，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</a:rPr>
              <a:t>基地</a:t>
            </a:r>
            <a:r>
              <a:rPr lang="zh-TW" altLang="en-US" dirty="0">
                <a:solidFill>
                  <a:schemeClr val="bg1"/>
                </a:solidFill>
                <a:latin typeface="+mj-ea"/>
              </a:rPr>
              <a:t>剩餘血量高的一方獲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</a:rPr>
              <a:t>勝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；</a:t>
            </a:r>
            <a:endParaRPr lang="en-US" altLang="zh-CN" dirty="0" smtClean="0">
              <a:solidFill>
                <a:schemeClr val="bg1"/>
              </a:solidFill>
              <a:latin typeface="+mj-ea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雙方剩餘血量仍一樣時，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</a:rPr>
              <a:t>全</a:t>
            </a:r>
            <a:r>
              <a:rPr lang="zh-TW" altLang="en-US" dirty="0">
                <a:solidFill>
                  <a:schemeClr val="bg1"/>
                </a:solidFill>
                <a:latin typeface="+mj-ea"/>
              </a:rPr>
              <a:t>隊傷害血量高的一方獲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</a:rPr>
              <a:t>勝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；</a:t>
            </a:r>
            <a:endParaRPr lang="en-US" altLang="zh-TW" dirty="0">
              <a:solidFill>
                <a:schemeClr val="bg1"/>
              </a:solidFill>
              <a:latin typeface="+mj-ea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雙方傷害血量仍一樣時，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</a:rPr>
              <a:t>全隊總</a:t>
            </a:r>
            <a:r>
              <a:rPr lang="zh-TW" altLang="en-US" dirty="0">
                <a:solidFill>
                  <a:schemeClr val="bg1"/>
                </a:solidFill>
                <a:latin typeface="+mj-ea"/>
              </a:rPr>
              <a:t>剩餘血量高的一方獲勝</a:t>
            </a:r>
            <a:r>
              <a:rPr lang="zh-TW" altLang="en-US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TW" dirty="0" smtClean="0">
              <a:solidFill>
                <a:schemeClr val="bg1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j-ea"/>
              </a:rPr>
              <a:t>當以上数据均一致時，將視為平局，或安排加賽。</a:t>
            </a:r>
            <a:endParaRPr lang="zh-TW" altLang="en-US" dirty="0">
              <a:solidFill>
                <a:schemeClr val="bg1"/>
              </a:solidFill>
              <a:latin typeface="+mj-ea"/>
            </a:endParaRPr>
          </a:p>
          <a:p>
            <a:pPr algn="l">
              <a:lnSpc>
                <a:spcPct val="150000"/>
              </a:lnSpc>
            </a:pPr>
            <a:endParaRPr lang="en-US" sz="1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113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9881">
        <p:fade/>
      </p:transition>
    </mc:Choice>
    <mc:Fallback xmlns="">
      <p:transition spd="med" advTm="798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3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定制">
      <a:majorFont>
        <a:latin typeface="Segoe UI"/>
        <a:ea typeface="微软雅黑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1875</Words>
  <Application>Microsoft Office PowerPoint</Application>
  <PresentationFormat>宽屏</PresentationFormat>
  <Paragraphs>148</Paragraphs>
  <Slides>15</Slides>
  <Notes>15</Notes>
  <HiddenSlides>0</HiddenSlides>
  <MMClips>11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宋体</vt:lpstr>
      <vt:lpstr>微软雅黑</vt:lpstr>
      <vt:lpstr>微软雅黑 Light</vt:lpstr>
      <vt:lpstr>Arial</vt:lpstr>
      <vt:lpstr>Arial Black</vt:lpstr>
      <vt:lpstr>Calibri</vt:lpstr>
      <vt:lpstr>Dji-Bold</vt:lpstr>
      <vt:lpstr>Dji-Book</vt:lpstr>
      <vt:lpstr>Dji-Demi</vt:lpstr>
      <vt:lpstr>Segoe UI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Ryan Lee</dc:creator>
  <cp:lastModifiedBy>Raymond Wang</cp:lastModifiedBy>
  <cp:revision>572</cp:revision>
  <cp:lastPrinted>2018-09-13T13:33:00Z</cp:lastPrinted>
  <dcterms:created xsi:type="dcterms:W3CDTF">2014-05-23T07:15:00Z</dcterms:created>
  <dcterms:modified xsi:type="dcterms:W3CDTF">2018-12-04T09:50:44Z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