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5"/>
  </p:notesMasterIdLst>
  <p:handoutMasterIdLst>
    <p:handoutMasterId r:id="rId26"/>
  </p:handoutMasterIdLst>
  <p:sldIdLst>
    <p:sldId id="257" r:id="rId3"/>
    <p:sldId id="259" r:id="rId4"/>
    <p:sldId id="296" r:id="rId5"/>
    <p:sldId id="321" r:id="rId6"/>
    <p:sldId id="365" r:id="rId7"/>
    <p:sldId id="366" r:id="rId8"/>
    <p:sldId id="359" r:id="rId9"/>
    <p:sldId id="360" r:id="rId10"/>
    <p:sldId id="367" r:id="rId11"/>
    <p:sldId id="368" r:id="rId12"/>
    <p:sldId id="369" r:id="rId13"/>
    <p:sldId id="283" r:id="rId14"/>
    <p:sldId id="298" r:id="rId15"/>
    <p:sldId id="361" r:id="rId16"/>
    <p:sldId id="301" r:id="rId17"/>
    <p:sldId id="364" r:id="rId18"/>
    <p:sldId id="318" r:id="rId19"/>
    <p:sldId id="267" r:id="rId20"/>
    <p:sldId id="285" r:id="rId21"/>
    <p:sldId id="280" r:id="rId22"/>
    <p:sldId id="352" r:id="rId23"/>
    <p:sldId id="319" r:id="rId2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095489-A911-423A-9A70-8E1CE92107A2}">
          <p14:sldIdLst>
            <p14:sldId id="257"/>
            <p14:sldId id="259"/>
            <p14:sldId id="296"/>
            <p14:sldId id="321"/>
            <p14:sldId id="365"/>
            <p14:sldId id="366"/>
            <p14:sldId id="359"/>
            <p14:sldId id="360"/>
            <p14:sldId id="367"/>
            <p14:sldId id="368"/>
            <p14:sldId id="369"/>
            <p14:sldId id="283"/>
            <p14:sldId id="298"/>
            <p14:sldId id="361"/>
            <p14:sldId id="301"/>
            <p14:sldId id="364"/>
            <p14:sldId id="318"/>
            <p14:sldId id="267"/>
            <p14:sldId id="285"/>
            <p14:sldId id="280"/>
            <p14:sldId id="352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B5FAA"/>
    <a:srgbClr val="CACACA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4" autoAdjust="0"/>
    <p:restoredTop sz="95559" autoAdjust="0"/>
  </p:normalViewPr>
  <p:slideViewPr>
    <p:cSldViewPr snapToGrid="0" showGuides="1">
      <p:cViewPr varScale="1">
        <p:scale>
          <a:sx n="70" d="100"/>
          <a:sy n="70" d="100"/>
        </p:scale>
        <p:origin x="67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41" d="100"/>
          <a:sy n="141" d="100"/>
        </p:scale>
        <p:origin x="-420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5B3BA-C2A5-664D-A64D-8A3926E80C5E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4BEE1-972B-1341-92F7-88741188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2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75D93-F347-41DF-8B7E-E69B6891E2F8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F5F98-2825-47CF-A53E-A0E57765DB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6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http://pixabay.com/static/uploads/photo/2014/01/04/13/34/taxi-238478_640.jpg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F5F98-2825-47CF-A53E-A0E57765DB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31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9787" y="1658178"/>
            <a:ext cx="10512425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rgbClr val="0B5FAA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9788" y="4137853"/>
            <a:ext cx="1051242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TW" altLang="en-US" dirty="0"/>
          </a:p>
        </p:txBody>
      </p:sp>
      <p:pic>
        <p:nvPicPr>
          <p:cNvPr id="9" name="Picture 8" descr="dji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581" y="1774303"/>
            <a:ext cx="1982838" cy="114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3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TW" altLang="en-US" dirty="0"/>
          </a:p>
        </p:txBody>
      </p:sp>
      <p:pic>
        <p:nvPicPr>
          <p:cNvPr id="5" name="Picture 4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7F7F7F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4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7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1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8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6095999" cy="68580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7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7512000" y="0"/>
            <a:ext cx="4680000" cy="68580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6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0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1629000"/>
            <a:ext cx="6096000" cy="360000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30" y="6371913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4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TW" altLang="en-US" dirty="0"/>
          </a:p>
        </p:txBody>
      </p:sp>
      <p:pic>
        <p:nvPicPr>
          <p:cNvPr id="5" name="Picture 4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2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7F7F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4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2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2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5999" cy="68580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5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7512000" y="0"/>
            <a:ext cx="4680000" cy="68580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4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3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1629000"/>
            <a:ext cx="6096000" cy="360000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Picture 3" descr="dji-gre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28" y="6371912"/>
            <a:ext cx="470191" cy="27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5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9789" y="1658179"/>
            <a:ext cx="10512425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rgbClr val="0B5FAA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9788" y="4137853"/>
            <a:ext cx="10512424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TW" altLang="en-US" dirty="0"/>
          </a:p>
        </p:txBody>
      </p:sp>
      <p:pic>
        <p:nvPicPr>
          <p:cNvPr id="9" name="Picture 8" descr="dji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582" y="1774303"/>
            <a:ext cx="1982839" cy="114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5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18593"/>
            <a:ext cx="10515600" cy="4558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TW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B5FAA"/>
                </a:solidFill>
              </a:defRPr>
            </a:lvl1pPr>
          </a:lstStyle>
          <a:p>
            <a:fld id="{FD1FA0E6-E053-4AE2-95C4-BF1D3E715769}" type="datetimeFigureOut">
              <a:rPr lang="zh-TW" altLang="en-US" smtClean="0"/>
              <a:pPr/>
              <a:t>2018/7/13</a:t>
            </a:fld>
            <a:endParaRPr lang="zh-TW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B5FAA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B5FAA"/>
                </a:solidFill>
              </a:defRPr>
            </a:lvl1pPr>
          </a:lstStyle>
          <a:p>
            <a:fld id="{3948E7FE-B4FE-4464-B9F7-57BC1FFE2AA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0201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8" r:id="rId6"/>
    <p:sldLayoutId id="2147483657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B5FAA"/>
          </a:solidFill>
          <a:latin typeface="Dji-Bold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B5FAA"/>
          </a:solidFill>
          <a:latin typeface="Dji-Demi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B5FAA"/>
          </a:solidFill>
          <a:latin typeface="Dji-Demi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B5FAA"/>
          </a:solidFill>
          <a:latin typeface="Dji-Demi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B5FAA"/>
          </a:solidFill>
          <a:latin typeface="Dji-Demi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B5FAA"/>
          </a:solidFill>
          <a:latin typeface="Dji-Demi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29" userDrawn="1">
          <p15:clr>
            <a:srgbClr val="F26B43"/>
          </p15:clr>
        </p15:guide>
        <p15:guide id="4" pos="715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TW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618593"/>
            <a:ext cx="10515600" cy="4558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TW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B5FAA"/>
                </a:solidFill>
              </a:defRPr>
            </a:lvl1pPr>
          </a:lstStyle>
          <a:p>
            <a:pPr defTabSz="914377"/>
            <a:fld id="{FD1FA0E6-E053-4AE2-95C4-BF1D3E715769}" type="datetimeFigureOut">
              <a:rPr lang="zh-TW" altLang="en-US" smtClean="0"/>
              <a:pPr defTabSz="914377"/>
              <a:t>2018/7/13</a:t>
            </a:fld>
            <a:endParaRPr lang="zh-TW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B5FAA"/>
                </a:solidFill>
              </a:defRPr>
            </a:lvl1pPr>
          </a:lstStyle>
          <a:p>
            <a:pPr defTabSz="914377"/>
            <a:endParaRPr lang="zh-TW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B5FAA"/>
                </a:solidFill>
              </a:defRPr>
            </a:lvl1pPr>
          </a:lstStyle>
          <a:p>
            <a:pPr defTabSz="914377"/>
            <a:fld id="{3948E7FE-B4FE-4464-B9F7-57BC1FFE2AA3}" type="slidenum">
              <a:rPr lang="zh-TW" altLang="en-US" smtClean="0"/>
              <a:pPr defTabSz="914377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3666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B5FAA"/>
          </a:solidFill>
          <a:latin typeface="Dji-Bold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B5FAA"/>
          </a:solidFill>
          <a:latin typeface="Dji-Demi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B5FAA"/>
          </a:solidFill>
          <a:latin typeface="Dji-Demi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B5FAA"/>
          </a:solidFill>
          <a:latin typeface="Dji-Demi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B5FAA"/>
          </a:solidFill>
          <a:latin typeface="Dji-Demi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B5FAA"/>
          </a:solidFill>
          <a:latin typeface="Dji-Demi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5.jp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0953"/>
          <a:stretch/>
        </p:blipFill>
        <p:spPr>
          <a:xfrm>
            <a:off x="6117824" y="0"/>
            <a:ext cx="607417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9787" y="1349085"/>
            <a:ext cx="10512425" cy="2387600"/>
          </a:xfrm>
        </p:spPr>
        <p:txBody>
          <a:bodyPr/>
          <a:lstStyle/>
          <a:p>
            <a:r>
              <a:rPr lang="zh-CN" altLang="en-US" smtClean="0"/>
              <a:t>机器人的组成部分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711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" y="0"/>
            <a:ext cx="12185983" cy="6858000"/>
            <a:chOff x="0" y="0"/>
            <a:chExt cx="12185982" cy="685800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1313639" y="195187"/>
              <a:ext cx="2273699" cy="507962"/>
            </a:xfrm>
            <a:prstGeom prst="rect">
              <a:avLst/>
            </a:prstGeom>
            <a:noFill/>
          </p:spPr>
          <p:txBody>
            <a:bodyPr wrap="none" lIns="68580" tIns="34291" rIns="68580" bIns="34291">
              <a:spAutoFit/>
            </a:bodyPr>
            <a:lstStyle/>
            <a:p>
              <a:pPr algn="ctr"/>
              <a:r>
                <a:rPr lang="en-US" altLang="zh-CN" sz="2851" dirty="0" err="1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</a:rPr>
                <a:t>RoboMaster</a:t>
              </a:r>
              <a:endParaRPr lang="zh-CN" altLang="en-US" sz="2851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773" y="1734093"/>
            <a:ext cx="5644617" cy="3175097"/>
          </a:xfrm>
          <a:prstGeom prst="rect">
            <a:avLst/>
          </a:prstGeom>
        </p:spPr>
      </p:pic>
      <p:sp>
        <p:nvSpPr>
          <p:cNvPr id="34" name="标题 1"/>
          <p:cNvSpPr txBox="1">
            <a:spLocks/>
          </p:cNvSpPr>
          <p:nvPr/>
        </p:nvSpPr>
        <p:spPr>
          <a:xfrm>
            <a:off x="4414438" y="517656"/>
            <a:ext cx="3357105" cy="7906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B5FAA"/>
                </a:solidFill>
                <a:latin typeface="Dji-Bold"/>
                <a:ea typeface="+mj-ea"/>
                <a:cs typeface="+mj-cs"/>
              </a:defRPr>
            </a:lvl1pPr>
          </a:lstStyle>
          <a:p>
            <a:r>
              <a:rPr kumimoji="1" lang="zh-CN" altLang="en-US" b="1" dirty="0"/>
              <a:t>那实际上呢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516" y="1733467"/>
            <a:ext cx="6550675" cy="40941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517" y="1308323"/>
            <a:ext cx="6689193" cy="501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" y="0"/>
            <a:ext cx="12185983" cy="6858000"/>
            <a:chOff x="0" y="0"/>
            <a:chExt cx="12185982" cy="685800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1313639" y="195187"/>
              <a:ext cx="2273699" cy="507962"/>
            </a:xfrm>
            <a:prstGeom prst="rect">
              <a:avLst/>
            </a:prstGeom>
            <a:noFill/>
          </p:spPr>
          <p:txBody>
            <a:bodyPr wrap="none" lIns="68580" tIns="34291" rIns="68580" bIns="34291">
              <a:spAutoFit/>
            </a:bodyPr>
            <a:lstStyle/>
            <a:p>
              <a:pPr algn="ctr"/>
              <a:r>
                <a:rPr lang="en-US" altLang="zh-CN" sz="2851" dirty="0" err="1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</a:rPr>
                <a:t>RoboMaster</a:t>
              </a:r>
              <a:endParaRPr lang="zh-CN" altLang="en-US" sz="2851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标题 1"/>
          <p:cNvSpPr txBox="1">
            <a:spLocks/>
          </p:cNvSpPr>
          <p:nvPr/>
        </p:nvSpPr>
        <p:spPr>
          <a:xfrm>
            <a:off x="4414438" y="461352"/>
            <a:ext cx="3357105" cy="7906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B5FAA"/>
                </a:solidFill>
                <a:latin typeface="Dji-Bold"/>
                <a:ea typeface="+mj-ea"/>
                <a:cs typeface="+mj-cs"/>
              </a:defRPr>
            </a:lvl1pPr>
          </a:lstStyle>
          <a:p>
            <a:r>
              <a:rPr kumimoji="1" lang="zh-CN" altLang="en-US" b="1" dirty="0"/>
              <a:t>什么是机器人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1692168" y="2091104"/>
            <a:ext cx="8503391" cy="39988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25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50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机器人是一种由计算机控制，可以协助或取代人类完成一系列复杂动作、可编程的自动机械</a:t>
            </a:r>
            <a:endParaRPr lang="en-US" altLang="zh-CN" sz="2800" dirty="0"/>
          </a:p>
          <a:p>
            <a:r>
              <a:rPr lang="zh-CN" altLang="en-US" sz="2800" dirty="0"/>
              <a:t>机器人具有两个特点</a:t>
            </a:r>
            <a:endParaRPr lang="en-US" altLang="zh-CN" sz="2800" dirty="0"/>
          </a:p>
          <a:p>
            <a:pPr lvl="1"/>
            <a:r>
              <a:rPr lang="zh-CN" altLang="en-US" sz="2400" dirty="0"/>
              <a:t>一是它具有类人的能力，比如感知环境的能力和作业能力</a:t>
            </a:r>
            <a:endParaRPr lang="en-US" altLang="zh-CN" sz="2400" dirty="0"/>
          </a:p>
          <a:p>
            <a:pPr lvl="1"/>
            <a:r>
              <a:rPr lang="zh-CN" altLang="en-US" sz="2400" dirty="0"/>
              <a:t>二是它可以通过编程后自动地工作。</a:t>
            </a:r>
            <a:endParaRPr lang="en-US" altLang="zh-CN" sz="2400" dirty="0"/>
          </a:p>
          <a:p>
            <a:pPr lvl="2"/>
            <a:r>
              <a:rPr lang="zh-CN" altLang="en-US" sz="2000" dirty="0"/>
              <a:t>机器人被定义为易于再编程的机器或电子装置，但从完整的更为深远的机器认定义来看，应更强调机器人的智能。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09292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412619" y="1125021"/>
            <a:ext cx="403514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rgbClr val="0B5FAA"/>
                </a:solidFill>
              </a:rPr>
              <a:t>机器人的组成部分</a:t>
            </a:r>
            <a:endParaRPr lang="zh-CN" altLang="en-US" sz="3600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63" y="2487902"/>
            <a:ext cx="4986968" cy="3007217"/>
          </a:xfrm>
          <a:prstGeom prst="rect">
            <a:avLst/>
          </a:prstGeom>
        </p:spPr>
      </p:pic>
      <p:sp>
        <p:nvSpPr>
          <p:cNvPr id="12" name="内容占位符 2"/>
          <p:cNvSpPr txBox="1">
            <a:spLocks/>
          </p:cNvSpPr>
          <p:nvPr/>
        </p:nvSpPr>
        <p:spPr>
          <a:xfrm>
            <a:off x="6793992" y="2790870"/>
            <a:ext cx="2240280" cy="257665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25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50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0" kern="1200">
                <a:solidFill>
                  <a:srgbClr val="0B5FAA"/>
                </a:solidFill>
                <a:latin typeface="Dji-Demi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/>
              <a:t>控制器</a:t>
            </a:r>
            <a:endParaRPr lang="en-US" altLang="zh-CN" sz="3600" dirty="0" smtClean="0"/>
          </a:p>
          <a:p>
            <a:r>
              <a:rPr lang="zh-CN" altLang="en-US" sz="3600" dirty="0" smtClean="0"/>
              <a:t>执行器</a:t>
            </a:r>
            <a:endParaRPr lang="en-US" altLang="zh-CN" sz="3600" dirty="0" smtClean="0"/>
          </a:p>
          <a:p>
            <a:r>
              <a:rPr lang="zh-CN" altLang="en-US" sz="3600" dirty="0"/>
              <a:t>传感器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12085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018" y="0"/>
            <a:ext cx="12185982" cy="6858000"/>
            <a:chOff x="0" y="0"/>
            <a:chExt cx="12185982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623187" y="219598"/>
            <a:ext cx="241998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b="1" dirty="0" smtClean="0">
                <a:solidFill>
                  <a:srgbClr val="0B5FAA"/>
                </a:solidFill>
                <a:latin typeface="Dji-Book"/>
              </a:rPr>
              <a:t>主控板</a:t>
            </a:r>
            <a:endParaRPr lang="zh-CN" altLang="en-US" sz="4000" b="1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5155" y="5894208"/>
            <a:ext cx="80160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所有命令的发起单元、所有信号的处理单元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11" name="Picture 2" descr="E:\Genius\config\users\screenshot\@@15314674488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155" y="1058915"/>
            <a:ext cx="8467725" cy="4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19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178470" y="354513"/>
            <a:ext cx="182904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b="1" dirty="0">
                <a:solidFill>
                  <a:srgbClr val="0B5FAA"/>
                </a:solidFill>
                <a:latin typeface="Dji-Book"/>
              </a:rPr>
              <a:t>主控板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142" y="1334720"/>
            <a:ext cx="7356544" cy="532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37805" y="196073"/>
              <a:ext cx="2966197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373041" y="353921"/>
            <a:ext cx="143989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b="1" dirty="0" smtClean="0">
                <a:solidFill>
                  <a:srgbClr val="0B5FAA"/>
                </a:solidFill>
                <a:latin typeface="Dji-Book"/>
              </a:rPr>
              <a:t>电机</a:t>
            </a:r>
            <a:endParaRPr lang="zh-CN" altLang="en-US" sz="4400" b="1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46" y="1575757"/>
            <a:ext cx="5374017" cy="27710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866" y="1550699"/>
            <a:ext cx="5008042" cy="2821197"/>
          </a:xfrm>
          <a:prstGeom prst="rect">
            <a:avLst/>
          </a:prstGeom>
        </p:spPr>
      </p:pic>
      <p:pic>
        <p:nvPicPr>
          <p:cNvPr id="10" name="Picture 4" descr="C:\Users\xavier.fan\AppData\Local\Temp\_dji_screenshot_149726018698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242" y="1575757"/>
            <a:ext cx="3754639" cy="279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144405" y="4851334"/>
            <a:ext cx="1041218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rgbClr val="0B5FAA"/>
                </a:solidFill>
                <a:latin typeface="Dji-Book"/>
              </a:rPr>
              <a:t>步兵机器人的底盘电机为带减速箱的无刷直流电机</a:t>
            </a:r>
            <a:endParaRPr lang="zh-CN" altLang="en-US" sz="3600" dirty="0">
              <a:solidFill>
                <a:srgbClr val="0B5FAA"/>
              </a:solidFill>
              <a:latin typeface="Dji-Book"/>
            </a:endParaRPr>
          </a:p>
        </p:txBody>
      </p:sp>
    </p:spTree>
    <p:extLst>
      <p:ext uri="{BB962C8B-B14F-4D97-AF65-F5344CB8AC3E}">
        <p14:creationId xmlns:p14="http://schemas.microsoft.com/office/powerpoint/2010/main" val="26334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37805" y="196073"/>
              <a:ext cx="2966197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041807" y="586923"/>
            <a:ext cx="317182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b="1" dirty="0" smtClean="0">
                <a:solidFill>
                  <a:srgbClr val="0B5FAA"/>
                </a:solidFill>
                <a:latin typeface="Dji-Book"/>
              </a:rPr>
              <a:t>电子调速器</a:t>
            </a:r>
            <a:endParaRPr lang="zh-CN" altLang="en-US" sz="4400" b="1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16" y="1411789"/>
            <a:ext cx="5961602" cy="4058686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" b="3727"/>
          <a:stretch/>
        </p:blipFill>
        <p:spPr bwMode="auto">
          <a:xfrm>
            <a:off x="7386057" y="1449079"/>
            <a:ext cx="3741513" cy="40586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矩形 13"/>
          <p:cNvSpPr/>
          <p:nvPr/>
        </p:nvSpPr>
        <p:spPr>
          <a:xfrm>
            <a:off x="5558078" y="5458343"/>
            <a:ext cx="21392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0B5FAA"/>
                </a:solidFill>
                <a:latin typeface="Dji-Book"/>
              </a:rPr>
              <a:t>取下</a:t>
            </a:r>
            <a:r>
              <a:rPr lang="en-US" altLang="zh-CN" sz="3200" dirty="0" smtClean="0">
                <a:solidFill>
                  <a:srgbClr val="0B5FAA"/>
                </a:solidFill>
                <a:latin typeface="Dji-Book"/>
              </a:rPr>
              <a:t>CAN</a:t>
            </a:r>
            <a:r>
              <a:rPr lang="zh-CN" altLang="en-US" sz="3200" dirty="0">
                <a:solidFill>
                  <a:srgbClr val="0B5FAA"/>
                </a:solidFill>
                <a:latin typeface="Dji-Book"/>
              </a:rPr>
              <a:t>线</a:t>
            </a:r>
          </a:p>
        </p:txBody>
      </p:sp>
      <p:sp>
        <p:nvSpPr>
          <p:cNvPr id="15" name="矩形 14"/>
          <p:cNvSpPr/>
          <p:nvPr/>
        </p:nvSpPr>
        <p:spPr>
          <a:xfrm>
            <a:off x="5504895" y="6008574"/>
            <a:ext cx="6071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点击②</a:t>
            </a:r>
            <a:r>
              <a:rPr lang="en-US" altLang="zh-CN" sz="3200" dirty="0" smtClean="0">
                <a:solidFill>
                  <a:srgbClr val="0B5FAA"/>
                </a:solidFill>
                <a:latin typeface="Dji-Book"/>
              </a:rPr>
              <a:t>set</a:t>
            </a: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键，再点几下就是几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8438" y="5507765"/>
            <a:ext cx="2139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调节转速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35944" y="5489120"/>
            <a:ext cx="2139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电子换向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</p:spTree>
    <p:extLst>
      <p:ext uri="{BB962C8B-B14F-4D97-AF65-F5344CB8AC3E}">
        <p14:creationId xmlns:p14="http://schemas.microsoft.com/office/powerpoint/2010/main" val="252750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037807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82497" y="5596116"/>
            <a:ext cx="84490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0B5FAA"/>
                </a:solidFill>
                <a:latin typeface="Dji-Book"/>
              </a:rPr>
              <a:t>舵</a:t>
            </a: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机：能够精准控制位置移动的设备普遍运用需要角度精准控制的器件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65" y="1226267"/>
            <a:ext cx="2881884" cy="38425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66482" y="449988"/>
            <a:ext cx="145301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b="1" dirty="0" smtClean="0">
                <a:solidFill>
                  <a:srgbClr val="0B5FAA"/>
                </a:solidFill>
                <a:latin typeface="Dji-Book"/>
              </a:rPr>
              <a:t>舵机</a:t>
            </a:r>
            <a:endParaRPr lang="zh-CN" altLang="en-US" sz="4400" b="1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14" name="image7.png"/>
          <p:cNvPicPr/>
          <p:nvPr/>
        </p:nvPicPr>
        <p:blipFill>
          <a:blip r:embed="rId5"/>
          <a:srcRect r="1794"/>
          <a:stretch>
            <a:fillRect/>
          </a:stretch>
        </p:blipFill>
        <p:spPr>
          <a:xfrm>
            <a:off x="180420" y="1406708"/>
            <a:ext cx="4497134" cy="3134733"/>
          </a:xfrm>
          <a:prstGeom prst="rect">
            <a:avLst/>
          </a:prstGeom>
          <a:ln/>
        </p:spPr>
      </p:pic>
      <p:pic>
        <p:nvPicPr>
          <p:cNvPr id="2050" name="Picture 2" descr="âèµæºâçå¾çæç´¢ç»æ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5" t="19835" r="15752" b="6412"/>
          <a:stretch/>
        </p:blipFill>
        <p:spPr bwMode="auto">
          <a:xfrm>
            <a:off x="4818786" y="1388707"/>
            <a:ext cx="4066466" cy="258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26.png"/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4818786" y="3560882"/>
            <a:ext cx="4127285" cy="211808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75736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056340" y="703104"/>
            <a:ext cx="4374427" cy="861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造机器人第三步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7961" y="5582952"/>
            <a:ext cx="863006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solidFill>
                  <a:srgbClr val="0B5FAA"/>
                </a:solidFill>
                <a:latin typeface="Dji-Book"/>
              </a:rPr>
              <a:t>给我一个杠杆，我能撬动整个地球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79" y="1842382"/>
            <a:ext cx="6137224" cy="34042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070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955958" y="1072081"/>
            <a:ext cx="171001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 smtClean="0">
                <a:solidFill>
                  <a:srgbClr val="0B5FAA"/>
                </a:solidFill>
                <a:latin typeface="Dji-Book"/>
              </a:rPr>
              <a:t>软件</a:t>
            </a:r>
            <a:endParaRPr lang="zh-CN" altLang="en-US" sz="5400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4098" name="Picture 2" descr="“solidworks”的图片搜索结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19" y="2723277"/>
            <a:ext cx="66579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611" y="3005936"/>
            <a:ext cx="4556565" cy="154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" b="529"/>
          <a:stretch/>
        </p:blipFill>
        <p:spPr>
          <a:xfrm>
            <a:off x="-10762" y="0"/>
            <a:ext cx="12192000" cy="68305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6313" y="5067540"/>
            <a:ext cx="3157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 smtClean="0">
                <a:solidFill>
                  <a:srgbClr val="0B5FAA"/>
                </a:solidFill>
                <a:latin typeface="Dji-Bold"/>
              </a:rPr>
              <a:t>项目设计思路</a:t>
            </a:r>
            <a:endParaRPr lang="zh-CN" altLang="en-US" sz="3600" spc="200" dirty="0">
              <a:solidFill>
                <a:srgbClr val="0B5FAA"/>
              </a:solidFill>
              <a:latin typeface="Dji-Bold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3917" y="2389054"/>
            <a:ext cx="4083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200" dirty="0" smtClean="0">
                <a:solidFill>
                  <a:srgbClr val="0B5FAA"/>
                </a:solidFill>
                <a:latin typeface="Dji-Bold"/>
              </a:rPr>
              <a:t>基础软件开发知识</a:t>
            </a:r>
            <a:endParaRPr lang="zh-CN" altLang="en-US" sz="3600" spc="200" dirty="0">
              <a:solidFill>
                <a:srgbClr val="0B5FAA"/>
              </a:solidFill>
              <a:latin typeface="Dji-Bold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7844" y="3719153"/>
            <a:ext cx="5629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 smtClean="0">
                <a:solidFill>
                  <a:srgbClr val="0B5FAA"/>
                </a:solidFill>
                <a:latin typeface="+mn-ea"/>
              </a:rPr>
              <a:t>各模块的功能与控制技术</a:t>
            </a:r>
            <a:endParaRPr lang="zh-CN" altLang="en-US" sz="3600" spc="200" dirty="0">
              <a:solidFill>
                <a:srgbClr val="0B5FAA"/>
              </a:solidFill>
              <a:latin typeface="Dji-Bold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4462" y="602102"/>
            <a:ext cx="3724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200" dirty="0" smtClean="0">
                <a:solidFill>
                  <a:schemeClr val="bg1"/>
                </a:solidFill>
                <a:latin typeface="Dji-Bold"/>
              </a:rPr>
              <a:t>培训课程总述</a:t>
            </a:r>
            <a:endParaRPr lang="zh-CN" altLang="en-US" sz="4400" b="1" spc="200" dirty="0">
              <a:solidFill>
                <a:schemeClr val="bg1"/>
              </a:solidFill>
              <a:latin typeface="Dji-Bold"/>
            </a:endParaRPr>
          </a:p>
        </p:txBody>
      </p:sp>
    </p:spTree>
    <p:extLst>
      <p:ext uri="{BB962C8B-B14F-4D97-AF65-F5344CB8AC3E}">
        <p14:creationId xmlns:p14="http://schemas.microsoft.com/office/powerpoint/2010/main" val="394263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037807" y="196073"/>
              <a:ext cx="2966197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848166" y="2805752"/>
            <a:ext cx="648965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6000" b="1" dirty="0" err="1" smtClean="0">
                <a:solidFill>
                  <a:srgbClr val="0B5FAA"/>
                </a:solidFill>
                <a:latin typeface="+mn-ea"/>
              </a:rPr>
              <a:t>Keil</a:t>
            </a:r>
            <a:r>
              <a:rPr lang="zh-CN" altLang="en-US" sz="6000" b="1" dirty="0" smtClean="0">
                <a:solidFill>
                  <a:srgbClr val="0B5FAA"/>
                </a:solidFill>
                <a:latin typeface="+mn-ea"/>
              </a:rPr>
              <a:t>软件使用讲解</a:t>
            </a:r>
            <a:endParaRPr lang="zh-CN" altLang="en-US" sz="6000" b="1" dirty="0">
              <a:solidFill>
                <a:srgbClr val="0B5FAA"/>
              </a:solidFill>
              <a:latin typeface="Dji-Book"/>
            </a:endParaRPr>
          </a:p>
        </p:txBody>
      </p:sp>
    </p:spTree>
    <p:extLst>
      <p:ext uri="{BB962C8B-B14F-4D97-AF65-F5344CB8AC3E}">
        <p14:creationId xmlns:p14="http://schemas.microsoft.com/office/powerpoint/2010/main" val="143558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5982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2583" y="982024"/>
            <a:ext cx="38331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 smtClean="0">
                <a:solidFill>
                  <a:srgbClr val="0B5FAA"/>
                </a:solidFill>
                <a:latin typeface="Dji-Book"/>
              </a:rPr>
              <a:t>队伍构成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7377" y="5039414"/>
            <a:ext cx="29798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Dji-Book"/>
              </a:rPr>
              <a:t>软件编写调试</a:t>
            </a:r>
            <a:endParaRPr lang="zh-CN" altLang="en-US" sz="3600" dirty="0">
              <a:solidFill>
                <a:schemeClr val="bg1"/>
              </a:solidFill>
              <a:latin typeface="Dji-Boo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34623" y="5039414"/>
            <a:ext cx="30895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Dji-Book"/>
              </a:rPr>
              <a:t>机械设计开发</a:t>
            </a:r>
            <a:endParaRPr lang="zh-CN" altLang="en-US" sz="3600" dirty="0">
              <a:solidFill>
                <a:schemeClr val="bg1"/>
              </a:solidFill>
              <a:latin typeface="Dji-Book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09480" y="5039414"/>
            <a:ext cx="12946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Dji-Book"/>
              </a:rPr>
              <a:t>算法</a:t>
            </a:r>
            <a:endParaRPr lang="zh-CN" altLang="en-US" sz="3600" dirty="0">
              <a:solidFill>
                <a:schemeClr val="bg1"/>
              </a:solidFill>
              <a:latin typeface="Dji-Book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27" y="2223804"/>
            <a:ext cx="4345493" cy="24103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607" y="2099802"/>
            <a:ext cx="2484828" cy="2435132"/>
          </a:xfrm>
          <a:prstGeom prst="rect">
            <a:avLst/>
          </a:prstGeom>
        </p:spPr>
      </p:pic>
      <p:pic>
        <p:nvPicPr>
          <p:cNvPr id="1026" name="Picture 2" descr="“背锅表情包”的图片搜索结果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566" y="2146017"/>
            <a:ext cx="3128195" cy="234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927377" y="155743"/>
            <a:ext cx="2966198" cy="50783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850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SUMMER CAMP</a:t>
            </a:r>
            <a:endParaRPr lang="zh-CN" altLang="en-US" sz="2850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1"/>
          <a:stretch/>
        </p:blipFill>
        <p:spPr>
          <a:xfrm>
            <a:off x="0" y="219598"/>
            <a:ext cx="1318020" cy="48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7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515359" y="2748044"/>
            <a:ext cx="3012599" cy="102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 smtClean="0">
                <a:solidFill>
                  <a:srgbClr val="0B5FAA"/>
                </a:solidFill>
                <a:latin typeface="Dji-Book"/>
              </a:rPr>
              <a:t>谢谢聆听</a:t>
            </a:r>
            <a:endParaRPr lang="zh-CN" altLang="en-US" sz="3600" dirty="0">
              <a:solidFill>
                <a:srgbClr val="0B5FAA"/>
              </a:solidFill>
              <a:latin typeface="Dji-Book"/>
            </a:endParaRPr>
          </a:p>
        </p:txBody>
      </p:sp>
    </p:spTree>
    <p:extLst>
      <p:ext uri="{BB962C8B-B14F-4D97-AF65-F5344CB8AC3E}">
        <p14:creationId xmlns:p14="http://schemas.microsoft.com/office/powerpoint/2010/main" val="64583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-167137"/>
            <a:ext cx="12185982" cy="6858000"/>
            <a:chOff x="0" y="0"/>
            <a:chExt cx="12185982" cy="6858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3"/>
          <a:stretch/>
        </p:blipFill>
        <p:spPr>
          <a:xfrm>
            <a:off x="2779775" y="1702153"/>
            <a:ext cx="6949441" cy="35654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802512" y="5442789"/>
            <a:ext cx="251311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 smtClean="0">
                <a:solidFill>
                  <a:srgbClr val="0B5FAA"/>
                </a:solidFill>
                <a:latin typeface="Dji-Book"/>
              </a:rPr>
              <a:t>需求分析</a:t>
            </a:r>
            <a:endParaRPr lang="zh-CN" altLang="en-US" sz="4400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15389" y="594636"/>
            <a:ext cx="4487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造机器人</a:t>
            </a:r>
            <a:r>
              <a:rPr lang="zh-CN" altLang="en-US" sz="4800" dirty="0" smtClean="0">
                <a:solidFill>
                  <a:schemeClr val="bg1"/>
                </a:solidFill>
                <a:latin typeface="Dji-Book"/>
              </a:rPr>
              <a:t>第一步</a:t>
            </a:r>
            <a:endParaRPr lang="zh-CN" altLang="en-US" sz="4800" dirty="0">
              <a:solidFill>
                <a:schemeClr val="bg1"/>
              </a:solidFill>
              <a:latin typeface="Dji-Book"/>
            </a:endParaRPr>
          </a:p>
        </p:txBody>
      </p:sp>
    </p:spTree>
    <p:extLst>
      <p:ext uri="{BB962C8B-B14F-4D97-AF65-F5344CB8AC3E}">
        <p14:creationId xmlns:p14="http://schemas.microsoft.com/office/powerpoint/2010/main" val="302183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232" y="1997733"/>
            <a:ext cx="5447919" cy="38432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53703" y="1997733"/>
            <a:ext cx="4102872" cy="523220"/>
            <a:chOff x="3054379" y="1751014"/>
            <a:chExt cx="4258234" cy="52322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553984" y="2034916"/>
              <a:ext cx="2758629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054379" y="1751014"/>
              <a:ext cx="16753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Camera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07550" y="2336539"/>
            <a:ext cx="4116025" cy="523220"/>
            <a:chOff x="4789970" y="1808279"/>
            <a:chExt cx="3704806" cy="52322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789970" y="2039112"/>
              <a:ext cx="2357779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7147749" y="1808279"/>
              <a:ext cx="13470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MCU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44521" y="3042477"/>
            <a:ext cx="4369527" cy="523220"/>
            <a:chOff x="4389120" y="1808279"/>
            <a:chExt cx="3364160" cy="523220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4389120" y="2039111"/>
              <a:ext cx="1044489" cy="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453535" y="1808279"/>
              <a:ext cx="2299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Referee system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152" y="4943333"/>
            <a:ext cx="3445270" cy="954107"/>
            <a:chOff x="5293307" y="1808279"/>
            <a:chExt cx="1803280" cy="954107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928733" y="2039109"/>
              <a:ext cx="167854" cy="2292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5293307" y="1808279"/>
              <a:ext cx="16660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 smtClean="0">
                  <a:solidFill>
                    <a:schemeClr val="bg1"/>
                  </a:solidFill>
                </a:rPr>
                <a:t>Mecanum</a:t>
              </a:r>
              <a:r>
                <a:rPr lang="en-US" altLang="zh-CN" sz="2800" b="1" dirty="0" smtClean="0">
                  <a:solidFill>
                    <a:schemeClr val="bg1"/>
                  </a:solidFill>
                </a:rPr>
                <a:t> system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78351" y="3202532"/>
            <a:ext cx="4271734" cy="523220"/>
            <a:chOff x="3054379" y="1751014"/>
            <a:chExt cx="5134540" cy="523220"/>
          </a:xfrm>
        </p:grpSpPr>
        <p:cxnSp>
          <p:nvCxnSpPr>
            <p:cNvPr id="26" name="直接连接符 25"/>
            <p:cNvCxnSpPr>
              <a:stCxn id="27" idx="3"/>
            </p:cNvCxnSpPr>
            <p:nvPr/>
          </p:nvCxnSpPr>
          <p:spPr>
            <a:xfrm>
              <a:off x="4729750" y="2012624"/>
              <a:ext cx="3459169" cy="22292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054379" y="1751014"/>
              <a:ext cx="16753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Gimbal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1792" y="4124019"/>
            <a:ext cx="4494133" cy="523220"/>
            <a:chOff x="3054378" y="1751014"/>
            <a:chExt cx="2791692" cy="52322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588911" y="2034916"/>
              <a:ext cx="1257159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3054378" y="1751014"/>
              <a:ext cx="27916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Armor module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34434" y="3673544"/>
            <a:ext cx="5447919" cy="523220"/>
            <a:chOff x="4029944" y="1847571"/>
            <a:chExt cx="3795831" cy="523220"/>
          </a:xfrm>
        </p:grpSpPr>
        <p:cxnSp>
          <p:nvCxnSpPr>
            <p:cNvPr id="36" name="直接连接符 35"/>
            <p:cNvCxnSpPr>
              <a:endCxn id="41" idx="3"/>
            </p:cNvCxnSpPr>
            <p:nvPr/>
          </p:nvCxnSpPr>
          <p:spPr>
            <a:xfrm>
              <a:off x="4029944" y="2039112"/>
              <a:ext cx="1370308" cy="54253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5423462" y="1847571"/>
              <a:ext cx="24023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 smtClean="0">
                  <a:solidFill>
                    <a:schemeClr val="bg1"/>
                  </a:solidFill>
                </a:rPr>
                <a:t>Projiectle</a:t>
              </a:r>
              <a:r>
                <a:rPr lang="en-US" altLang="zh-CN" sz="2800" b="1" dirty="0" smtClean="0">
                  <a:solidFill>
                    <a:schemeClr val="bg1"/>
                  </a:solidFill>
                </a:rPr>
                <a:t> container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7792" y="4631328"/>
            <a:ext cx="3714799" cy="523220"/>
            <a:chOff x="4029944" y="1808279"/>
            <a:chExt cx="2588282" cy="52322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029944" y="2039112"/>
              <a:ext cx="685154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4715098" y="1808279"/>
              <a:ext cx="1903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Chassis motor</a:t>
              </a:r>
            </a:p>
          </p:txBody>
        </p:sp>
      </p:grpSp>
      <p:sp>
        <p:nvSpPr>
          <p:cNvPr id="54" name="标题 1"/>
          <p:cNvSpPr txBox="1">
            <a:spLocks/>
          </p:cNvSpPr>
          <p:nvPr/>
        </p:nvSpPr>
        <p:spPr>
          <a:xfrm>
            <a:off x="4870593" y="853383"/>
            <a:ext cx="2413195" cy="7906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B5FAA"/>
                </a:solidFill>
                <a:latin typeface="Dji-Bold"/>
                <a:ea typeface="+mj-ea"/>
                <a:cs typeface="+mj-cs"/>
              </a:defRPr>
            </a:lvl1pPr>
          </a:lstStyle>
          <a:p>
            <a:r>
              <a:rPr kumimoji="1" lang="zh-CN" altLang="en-US" dirty="0" smtClean="0"/>
              <a:t>硬件</a:t>
            </a:r>
            <a:r>
              <a:rPr kumimoji="1" lang="zh-CN" altLang="en-US" dirty="0"/>
              <a:t>结构</a:t>
            </a:r>
          </a:p>
        </p:txBody>
      </p:sp>
    </p:spTree>
    <p:extLst>
      <p:ext uri="{BB962C8B-B14F-4D97-AF65-F5344CB8AC3E}">
        <p14:creationId xmlns:p14="http://schemas.microsoft.com/office/powerpoint/2010/main" val="68289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" y="-45577"/>
            <a:ext cx="12185983" cy="6858000"/>
            <a:chOff x="0" y="0"/>
            <a:chExt cx="12185982" cy="685800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5012272" y="417153"/>
            <a:ext cx="191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zh-CN" altLang="en-US" sz="3200" dirty="0">
                <a:solidFill>
                  <a:srgbClr val="0B5FAA"/>
                </a:solidFill>
                <a:latin typeface="Dji-Book"/>
              </a:rPr>
              <a:t>硬件结构</a:t>
            </a:r>
          </a:p>
        </p:txBody>
      </p:sp>
      <p:pic>
        <p:nvPicPr>
          <p:cNvPr id="33" name="图片 32" descr="C:\Users\richard.luo\Desktop\1111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04" y="1193556"/>
            <a:ext cx="5335688" cy="542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991" y="1190585"/>
            <a:ext cx="5176147" cy="54297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37806" y="196073"/>
            <a:ext cx="2966198" cy="50783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850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SUMMER CAMP</a:t>
            </a:r>
            <a:endParaRPr lang="zh-CN" altLang="en-US" sz="2850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78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" y="0"/>
            <a:ext cx="12185983" cy="6858000"/>
            <a:chOff x="0" y="0"/>
            <a:chExt cx="12185982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5041807" y="333774"/>
            <a:ext cx="2786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0B5FAA"/>
                </a:solidFill>
                <a:latin typeface="Dji-Book"/>
              </a:rPr>
              <a:t>硬件系统框图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169" y="898548"/>
            <a:ext cx="9906886" cy="57640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54480" y="1376754"/>
            <a:ext cx="3121568" cy="335500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1037805" y="151614"/>
            <a:ext cx="2966198" cy="50783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850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SUMMER CAMP</a:t>
            </a:r>
            <a:endParaRPr lang="zh-CN" altLang="en-US" sz="2850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38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85982" cy="6858000"/>
            <a:chOff x="0" y="0"/>
            <a:chExt cx="12185982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097780" y="323374"/>
            <a:ext cx="1930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B5FAA"/>
                </a:solidFill>
                <a:latin typeface="Dji-Book"/>
              </a:rPr>
              <a:t>软件框图</a:t>
            </a:r>
            <a:endParaRPr lang="zh-CN" altLang="en-US" sz="3200" dirty="0">
              <a:solidFill>
                <a:srgbClr val="0B5FAA"/>
              </a:solidFill>
              <a:latin typeface="Dji-Book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5" y="387970"/>
            <a:ext cx="11547552" cy="608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9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6930" y="-80944"/>
            <a:ext cx="12185982" cy="6858000"/>
            <a:chOff x="0" y="0"/>
            <a:chExt cx="12185982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037806" y="196073"/>
              <a:ext cx="2966198" cy="5078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2850" dirty="0" smtClean="0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SUMMER CAMP</a:t>
              </a:r>
              <a:endParaRPr lang="zh-CN" altLang="en-US" sz="2850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43266" y="5505703"/>
            <a:ext cx="27999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dirty="0" smtClean="0">
                <a:solidFill>
                  <a:srgbClr val="0B5FAA"/>
                </a:solidFill>
                <a:latin typeface="Dji-Book"/>
              </a:rPr>
              <a:t>先装一杯水</a:t>
            </a:r>
            <a:endParaRPr lang="zh-CN" altLang="en-US" sz="4000" dirty="0">
              <a:solidFill>
                <a:srgbClr val="0B5FAA"/>
              </a:solidFill>
              <a:latin typeface="Dji-Boo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7074" y="380407"/>
            <a:ext cx="4487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造机器人</a:t>
            </a:r>
            <a:r>
              <a:rPr lang="zh-CN" altLang="en-US" sz="4800" dirty="0" smtClean="0">
                <a:solidFill>
                  <a:schemeClr val="bg1"/>
                </a:solidFill>
                <a:latin typeface="Dji-Book"/>
              </a:rPr>
              <a:t>第二步</a:t>
            </a:r>
            <a:endParaRPr lang="zh-CN" altLang="en-US" sz="4800" dirty="0">
              <a:solidFill>
                <a:schemeClr val="bg1"/>
              </a:solidFill>
              <a:latin typeface="Dji-Book"/>
            </a:endParaRPr>
          </a:p>
        </p:txBody>
      </p:sp>
      <p:pic>
        <p:nvPicPr>
          <p:cNvPr id="14" name="内容占位符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3526" y="1500846"/>
            <a:ext cx="7019430" cy="3947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252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" y="0"/>
            <a:ext cx="12185983" cy="6858000"/>
            <a:chOff x="0" y="0"/>
            <a:chExt cx="12185982" cy="685800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5982" cy="68580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131"/>
            <a:stretch/>
          </p:blipFill>
          <p:spPr>
            <a:xfrm>
              <a:off x="0" y="219598"/>
              <a:ext cx="1318020" cy="483506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1313639" y="195187"/>
              <a:ext cx="2273699" cy="507962"/>
            </a:xfrm>
            <a:prstGeom prst="rect">
              <a:avLst/>
            </a:prstGeom>
            <a:noFill/>
          </p:spPr>
          <p:txBody>
            <a:bodyPr wrap="none" lIns="68580" tIns="34291" rIns="68580" bIns="34291">
              <a:spAutoFit/>
            </a:bodyPr>
            <a:lstStyle/>
            <a:p>
              <a:pPr algn="ctr"/>
              <a:r>
                <a:rPr lang="en-US" altLang="zh-CN" sz="2851" dirty="0" err="1">
                  <a:ln w="0"/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</a:rPr>
                <a:t>RoboMaster</a:t>
              </a:r>
              <a:endParaRPr lang="zh-CN" altLang="en-US" sz="2851" dirty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标题 1"/>
          <p:cNvSpPr txBox="1">
            <a:spLocks/>
          </p:cNvSpPr>
          <p:nvPr/>
        </p:nvSpPr>
        <p:spPr>
          <a:xfrm>
            <a:off x="4414438" y="517656"/>
            <a:ext cx="5381204" cy="7906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B5FAA"/>
                </a:solidFill>
                <a:latin typeface="Dji-Bold"/>
                <a:ea typeface="+mj-ea"/>
                <a:cs typeface="+mj-cs"/>
              </a:defRPr>
            </a:lvl1pPr>
          </a:lstStyle>
          <a:p>
            <a:r>
              <a:rPr kumimoji="1" lang="zh-CN" altLang="en-US" b="1" dirty="0"/>
              <a:t>现在当我们谈到机器人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72" y="1434410"/>
            <a:ext cx="7581371" cy="42645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763" y="1434410"/>
            <a:ext cx="4318000" cy="242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252" y="4079231"/>
            <a:ext cx="4321021" cy="243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定制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定制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9725</TotalTime>
  <Words>302</Words>
  <Application>Microsoft Office PowerPoint</Application>
  <PresentationFormat>宽屏</PresentationFormat>
  <Paragraphs>76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Dji-Bold</vt:lpstr>
      <vt:lpstr>Dji-Book</vt:lpstr>
      <vt:lpstr>Dji-Demi</vt:lpstr>
      <vt:lpstr>宋体</vt:lpstr>
      <vt:lpstr>微软雅黑</vt:lpstr>
      <vt:lpstr>Arial</vt:lpstr>
      <vt:lpstr>Calibri</vt:lpstr>
      <vt:lpstr>Segoe UI</vt:lpstr>
      <vt:lpstr>Office 主题</vt:lpstr>
      <vt:lpstr>5_Office 主题</vt:lpstr>
      <vt:lpstr>机器人的组成部分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Ryan Lee</dc:creator>
  <cp:lastModifiedBy>Xavier Fan</cp:lastModifiedBy>
  <cp:revision>291</cp:revision>
  <cp:lastPrinted>2015-02-11T09:50:15Z</cp:lastPrinted>
  <dcterms:created xsi:type="dcterms:W3CDTF">2014-05-23T07:15:45Z</dcterms:created>
  <dcterms:modified xsi:type="dcterms:W3CDTF">2018-07-13T13:39:33Z</dcterms:modified>
</cp:coreProperties>
</file>