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362" r:id="rId2"/>
    <p:sldId id="259" r:id="rId3"/>
    <p:sldId id="297" r:id="rId4"/>
    <p:sldId id="261" r:id="rId5"/>
    <p:sldId id="380" r:id="rId6"/>
    <p:sldId id="381" r:id="rId7"/>
    <p:sldId id="382" r:id="rId8"/>
    <p:sldId id="383" r:id="rId9"/>
    <p:sldId id="384" r:id="rId10"/>
    <p:sldId id="385" r:id="rId11"/>
    <p:sldId id="387" r:id="rId12"/>
    <p:sldId id="394" r:id="rId13"/>
    <p:sldId id="389" r:id="rId14"/>
    <p:sldId id="390" r:id="rId15"/>
    <p:sldId id="393" r:id="rId16"/>
    <p:sldId id="391" r:id="rId17"/>
    <p:sldId id="392" r:id="rId18"/>
    <p:sldId id="37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C580F853-FC76-4E9B-B855-39F99129B066}">
          <p14:sldIdLst>
            <p14:sldId id="362"/>
            <p14:sldId id="259"/>
            <p14:sldId id="297"/>
            <p14:sldId id="261"/>
            <p14:sldId id="380"/>
            <p14:sldId id="381"/>
            <p14:sldId id="382"/>
            <p14:sldId id="383"/>
            <p14:sldId id="384"/>
            <p14:sldId id="385"/>
            <p14:sldId id="387"/>
            <p14:sldId id="394"/>
            <p14:sldId id="389"/>
            <p14:sldId id="390"/>
            <p14:sldId id="393"/>
            <p14:sldId id="391"/>
            <p14:sldId id="392"/>
            <p14:sldId id="373"/>
          </p14:sldIdLst>
        </p14:section>
        <p14:section name="默认节" id="{7D017095-81AB-46E0-B762-14C5C09E348F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2E64FE-CCD4-445C-AACE-75BDAC6E59B7}" type="datetimeFigureOut">
              <a:rPr lang="zh-CN" altLang="en-US" smtClean="0"/>
              <a:t>2021/1/8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1CB6C6-947D-4BC7-BD2D-5DF59F1161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755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65433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1796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0112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6655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2798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9708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3011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0125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5505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0900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5190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39915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6518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5207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13774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1104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BC734F-69D7-47BD-9832-ACBD82B156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8D55634-2A81-4CC7-B557-9825E3E56F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CC8E264-636E-4D5E-9115-8889162178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020D5-FEA2-425C-82C8-8309748378B0}" type="datetimeFigureOut">
              <a:rPr lang="zh-CN" altLang="en-US" smtClean="0"/>
              <a:t>2021/1/8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882FBB0-E69D-40C2-AC9E-74B5787314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4D2DB56-C751-475C-8B4B-4DDA809925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94126-EA86-490E-BF9A-5CE0374911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8399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C07F36-137A-40BE-8842-B92A24C1A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FD6432C-5E03-4AB7-A6FD-3D61A57873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B9EC299-578F-44D2-A854-23AD419528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020D5-FEA2-425C-82C8-8309748378B0}" type="datetimeFigureOut">
              <a:rPr lang="zh-CN" altLang="en-US" smtClean="0"/>
              <a:t>2021/1/8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B669314-1769-4E42-9B24-3883E7AE9E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187AF04-2747-42BB-B2D0-740C07DF62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94126-EA86-490E-BF9A-5CE0374911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382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17FDB88E-6F02-4408-A4B9-CA2167557BA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09B91BF-60A6-4CC5-8C6B-18D12ABBA1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AFCA594-E2E5-4606-A15F-08B867FC9B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020D5-FEA2-425C-82C8-8309748378B0}" type="datetimeFigureOut">
              <a:rPr lang="zh-CN" altLang="en-US" smtClean="0"/>
              <a:t>2021/1/8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B815AB7-3488-43CD-A872-029318E7A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09AE462-5C21-4E00-95FE-0588EF8AC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94126-EA86-490E-BF9A-5CE0374911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669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FBBF13-CC4C-4C33-84CC-F1EEF5C684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C56D568-DB5B-48D1-B38D-002D24F591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7DB471A-13AF-411C-BBFA-7447DFE72D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020D5-FEA2-425C-82C8-8309748378B0}" type="datetimeFigureOut">
              <a:rPr lang="zh-CN" altLang="en-US" smtClean="0"/>
              <a:t>2021/1/8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6222842-F6DB-47B4-8ABE-3DD300E295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62E8F69-7928-4C87-906E-FA7859AE00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94126-EA86-490E-BF9A-5CE0374911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839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0EC0A5B-2C6D-48C4-A38B-7223C18B74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0813F0C-9DA2-4E17-8FCE-5FCB986ED8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82F8548-B640-4413-AFE1-7E40FD369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020D5-FEA2-425C-82C8-8309748378B0}" type="datetimeFigureOut">
              <a:rPr lang="zh-CN" altLang="en-US" smtClean="0"/>
              <a:t>2021/1/8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8BA8CD-59F3-412C-99D5-F3CEFC33C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B0A7C0F-68F7-4AF7-8F74-C28D1EE1A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94126-EA86-490E-BF9A-5CE0374911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3883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160649-1B97-4C12-9D60-9E593C089C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467CED5-B721-441F-9620-944FE41EDD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29680BD-1748-4E15-96C0-00FD5BCFCD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78B2E37-1F36-470E-9865-00B28420F3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020D5-FEA2-425C-82C8-8309748378B0}" type="datetimeFigureOut">
              <a:rPr lang="zh-CN" altLang="en-US" smtClean="0"/>
              <a:t>2021/1/8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06F1985-02E3-418A-9832-F5BD2A353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BB47EB9-F650-4615-AE4E-F53D2EFF97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94126-EA86-490E-BF9A-5CE0374911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217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226BE1F-4C7A-4648-BEED-81D021138F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5EBAB48-CB0C-4DC2-A559-40CA149DF6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10D4F31-5F1A-4137-8CE3-B5823AAF6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85C8D91-B62F-45F6-AABE-38433232879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5DCCCFD-E505-4EA6-BDBF-1BB1B9DF42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B3D43236-681A-4D86-ADC0-F15A74DB1C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020D5-FEA2-425C-82C8-8309748378B0}" type="datetimeFigureOut">
              <a:rPr lang="zh-CN" altLang="en-US" smtClean="0"/>
              <a:t>2021/1/8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628060D-B8C8-4340-AC4F-AE1C4BF8B7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3CB42FB-C0F7-42BB-B229-25DF0E658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94126-EA86-490E-BF9A-5CE0374911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2576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FED510-2ACF-466F-8057-9A5456955D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DB536F1-8044-4FD7-B5B6-544D4DC01F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020D5-FEA2-425C-82C8-8309748378B0}" type="datetimeFigureOut">
              <a:rPr lang="zh-CN" altLang="en-US" smtClean="0"/>
              <a:t>2021/1/8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BDD24A6-8940-49E4-93FC-783860CB0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FC5CC00-E794-41D3-9931-B9821891DA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94126-EA86-490E-BF9A-5CE0374911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4451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656BCAC-8555-435A-869B-EB8D0308FE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020D5-FEA2-425C-82C8-8309748378B0}" type="datetimeFigureOut">
              <a:rPr lang="zh-CN" altLang="en-US" smtClean="0"/>
              <a:t>2021/1/8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260B70E-422F-4670-A91A-0862A35034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949DEBA-FE13-442D-B26F-2E84BB491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94126-EA86-490E-BF9A-5CE0374911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188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0B6817-D4BD-4780-935B-7CEBC9CF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F17860E-992D-4BE6-8EBD-742515EA39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EBFEC9E-378A-41D8-B7DB-F1738E4695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892B6AF-DE45-4FD7-93AF-0E11888762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020D5-FEA2-425C-82C8-8309748378B0}" type="datetimeFigureOut">
              <a:rPr lang="zh-CN" altLang="en-US" smtClean="0"/>
              <a:t>2021/1/8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0A060AD-5031-4E92-9B76-50C6BEE1A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B2EDFDD-7B22-46C9-B9DE-754A52E6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94126-EA86-490E-BF9A-5CE0374911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312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8E609F4-2837-4DE0-BB46-827F2A9314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1718A9D9-4FCB-4A6C-8E5C-0DA266A7FEE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CC784BC-97E8-4F32-8358-677E4496B4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1ABE64B-1142-4431-9520-A864A3635A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020D5-FEA2-425C-82C8-8309748378B0}" type="datetimeFigureOut">
              <a:rPr lang="zh-CN" altLang="en-US" smtClean="0"/>
              <a:t>2021/1/8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96B8C5C-C952-49B9-807B-39221864A5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3F10C41-4D14-4E00-AD9B-6B2B0CC34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94126-EA86-490E-BF9A-5CE0374911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032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15A9678-9DE3-4DA9-A849-634112B85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2509F0E-0CA1-4446-B333-83D6B22CC6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2BE6B31-9493-4FDF-8F92-13101FECF3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020D5-FEA2-425C-82C8-8309748378B0}" type="datetimeFigureOut">
              <a:rPr lang="zh-CN" altLang="en-US" smtClean="0"/>
              <a:t>2021/1/8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7C2E04F-63C3-40C4-A381-97D00E62E1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AA9B0F9-9DC8-4D0B-A544-E458D2FCBF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A94126-EA86-490E-BF9A-5CE0374911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1763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5411013" y="3794704"/>
            <a:ext cx="70519" cy="3780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6699" tIns="43349" rIns="86699" bIns="43349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95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4730515" y="3516248"/>
            <a:ext cx="7373619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69630" r="95109">
                        <a14:foregroundMark x1="85097" y1="50554" x2="85097" y2="50554"/>
                        <a14:foregroundMark x1="72354" y1="71956" x2="72354" y2="71956"/>
                        <a14:foregroundMark x1="71382" y1="72325" x2="71382" y2="72325"/>
                        <a14:foregroundMark x1="74190" y1="71587" x2="74190" y2="71587"/>
                        <a14:foregroundMark x1="79374" y1="75277" x2="79374" y2="75277"/>
                        <a14:foregroundMark x1="74298" y1="83395" x2="74298" y2="83395"/>
                        <a14:foregroundMark x1="76458" y1="83026" x2="76458" y2="83026"/>
                        <a14:foregroundMark x1="80562" y1="82657" x2="80562" y2="82657"/>
                        <a14:foregroundMark x1="84773" y1="82288" x2="84773" y2="82288"/>
                        <a14:foregroundMark x1="86609" y1="83764" x2="86609" y2="83764"/>
                        <a14:foregroundMark x1="89957" y1="83764" x2="89957" y2="83764"/>
                        <a14:foregroundMark x1="92765" y1="74539" x2="92765" y2="74539"/>
                        <a14:foregroundMark x1="90065" y1="71956" x2="90065" y2="71956"/>
                        <a14:foregroundMark x1="89201" y1="72325" x2="89201" y2="72325"/>
                        <a14:foregroundMark x1="86825" y1="69373" x2="86825" y2="69373"/>
                        <a14:backgroundMark x1="70194" y1="44649" x2="70194" y2="44649"/>
                        <a14:backgroundMark x1="93737" y1="42066" x2="93737" y2="420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445" r="1706"/>
          <a:stretch>
            <a:fillRect/>
          </a:stretch>
        </p:blipFill>
        <p:spPr>
          <a:xfrm>
            <a:off x="10790652" y="0"/>
            <a:ext cx="1401348" cy="1089932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39EE47A7-DA4A-4560-92C6-F1BBFE339CE1}"/>
              </a:ext>
            </a:extLst>
          </p:cNvPr>
          <p:cNvSpPr txBox="1"/>
          <p:nvPr/>
        </p:nvSpPr>
        <p:spPr>
          <a:xfrm>
            <a:off x="5370109" y="1578699"/>
            <a:ext cx="6094428" cy="10012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  <a:sym typeface="华文细黑" panose="02010600040101010101" pitchFamily="2" charset="-122"/>
              </a:rPr>
              <a:t>沈阳理工大学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  <a:sym typeface="华文细黑" panose="02010600040101010101" pitchFamily="2" charset="-122"/>
              </a:rPr>
              <a:t> Ambition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  <a:sym typeface="华文细黑" panose="02010600040101010101" pitchFamily="2" charset="-122"/>
              </a:rPr>
              <a:t>战队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  <a:sym typeface="华文细黑" panose="02010600040101010101" pitchFamily="2" charset="-122"/>
              </a:rPr>
              <a:t> 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04951E9-A164-44DE-80FB-227111DE7231}"/>
              </a:ext>
            </a:extLst>
          </p:cNvPr>
          <p:cNvSpPr txBox="1"/>
          <p:nvPr/>
        </p:nvSpPr>
        <p:spPr>
          <a:xfrm>
            <a:off x="5026690" y="2797782"/>
            <a:ext cx="6781266" cy="1973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社团体制下的战队运营逻辑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校内赛保姆级教程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200000"/>
              </a:lnSpc>
            </a:pPr>
            <a:r>
              <a:rPr lang="en-US" altLang="zh-CN" sz="1600" dirty="0">
                <a:latin typeface="黑体" panose="02010609060101010101" pitchFamily="49" charset="-122"/>
                <a:ea typeface="黑体" panose="02010609060101010101" pitchFamily="49" charset="-122"/>
              </a:rPr>
              <a:t>                       —</a:t>
            </a:r>
            <a:r>
              <a:rPr lang="zh-CN" altLang="en-US" sz="1600" dirty="0">
                <a:latin typeface="黑体" panose="02010609060101010101" pitchFamily="49" charset="-122"/>
                <a:ea typeface="黑体" panose="02010609060101010101" pitchFamily="49" charset="-122"/>
              </a:rPr>
              <a:t>以沈理电协为例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524BB1A-C68E-4093-B49E-AB99801BDC26}"/>
              </a:ext>
            </a:extLst>
          </p:cNvPr>
          <p:cNvSpPr txBox="1"/>
          <p:nvPr/>
        </p:nvSpPr>
        <p:spPr>
          <a:xfrm>
            <a:off x="5370017" y="5251833"/>
            <a:ext cx="6094520" cy="4962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600" dirty="0">
                <a:latin typeface="黑体" panose="02010609060101010101" pitchFamily="49" charset="-122"/>
                <a:ea typeface="黑体" panose="02010609060101010101" pitchFamily="49" charset="-122"/>
              </a:rPr>
              <a:t>分享人：</a:t>
            </a:r>
            <a:r>
              <a:rPr lang="en-US" altLang="zh-CN" sz="1600" dirty="0">
                <a:latin typeface="黑体" panose="02010609060101010101" pitchFamily="49" charset="-122"/>
                <a:ea typeface="黑体" panose="02010609060101010101" pitchFamily="49" charset="-122"/>
              </a:rPr>
              <a:t>Ambition</a:t>
            </a:r>
            <a:r>
              <a:rPr lang="zh-CN" altLang="en-US" sz="1600" strike="sngStrike" dirty="0">
                <a:latin typeface="黑体" panose="02010609060101010101" pitchFamily="49" charset="-122"/>
                <a:ea typeface="黑体" panose="02010609060101010101" pitchFamily="49" charset="-122"/>
              </a:rPr>
              <a:t>老油子</a:t>
            </a:r>
            <a:r>
              <a:rPr lang="zh-CN" altLang="en-US" sz="1600" dirty="0">
                <a:latin typeface="黑体" panose="02010609060101010101" pitchFamily="49" charset="-122"/>
                <a:ea typeface="黑体" panose="02010609060101010101" pitchFamily="49" charset="-122"/>
              </a:rPr>
              <a:t>前队长</a:t>
            </a:r>
            <a:r>
              <a:rPr lang="en-US" altLang="zh-CN" sz="1600" dirty="0">
                <a:latin typeface="黑体" panose="02010609060101010101" pitchFamily="49" charset="-122"/>
                <a:ea typeface="黑体" panose="02010609060101010101" pitchFamily="49" charset="-122"/>
              </a:rPr>
              <a:t>_</a:t>
            </a:r>
            <a:r>
              <a:rPr lang="zh-CN" altLang="en-US" sz="1600" dirty="0">
                <a:latin typeface="黑体" panose="02010609060101010101" pitchFamily="49" charset="-122"/>
                <a:ea typeface="黑体" panose="02010609060101010101" pitchFamily="49" charset="-122"/>
              </a:rPr>
              <a:t>曹李钧</a:t>
            </a:r>
          </a:p>
        </p:txBody>
      </p:sp>
    </p:spTree>
    <p:extLst>
      <p:ext uri="{BB962C8B-B14F-4D97-AF65-F5344CB8AC3E}">
        <p14:creationId xmlns:p14="http://schemas.microsoft.com/office/powerpoint/2010/main" val="298911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221"/>
    </mc:Choice>
    <mc:Fallback xmlns="">
      <p:transition advTm="422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 Placeholder 3"/>
          <p:cNvSpPr txBox="1"/>
          <p:nvPr/>
        </p:nvSpPr>
        <p:spPr>
          <a:xfrm>
            <a:off x="3504565" y="4973320"/>
            <a:ext cx="161290" cy="420370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05854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27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69630" r="95109">
                        <a14:foregroundMark x1="85097" y1="50554" x2="85097" y2="50554"/>
                        <a14:foregroundMark x1="72354" y1="71956" x2="72354" y2="71956"/>
                        <a14:foregroundMark x1="71382" y1="72325" x2="71382" y2="72325"/>
                        <a14:foregroundMark x1="74190" y1="71587" x2="74190" y2="71587"/>
                        <a14:foregroundMark x1="79374" y1="75277" x2="79374" y2="75277"/>
                        <a14:foregroundMark x1="74298" y1="83395" x2="74298" y2="83395"/>
                        <a14:foregroundMark x1="76458" y1="83026" x2="76458" y2="83026"/>
                        <a14:foregroundMark x1="80562" y1="82657" x2="80562" y2="82657"/>
                        <a14:foregroundMark x1="84773" y1="82288" x2="84773" y2="82288"/>
                        <a14:foregroundMark x1="86609" y1="83764" x2="86609" y2="83764"/>
                        <a14:foregroundMark x1="89957" y1="83764" x2="89957" y2="83764"/>
                        <a14:foregroundMark x1="92765" y1="74539" x2="92765" y2="74539"/>
                        <a14:foregroundMark x1="90065" y1="71956" x2="90065" y2="71956"/>
                        <a14:foregroundMark x1="89201" y1="72325" x2="89201" y2="72325"/>
                        <a14:foregroundMark x1="86825" y1="69373" x2="86825" y2="69373"/>
                        <a14:backgroundMark x1="70194" y1="44649" x2="70194" y2="44649"/>
                        <a14:backgroundMark x1="93737" y1="42066" x2="93737" y2="420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445" r="1706"/>
          <a:stretch>
            <a:fillRect/>
          </a:stretch>
        </p:blipFill>
        <p:spPr>
          <a:xfrm>
            <a:off x="10647777" y="-71188"/>
            <a:ext cx="1401348" cy="108993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09623" y="339235"/>
            <a:ext cx="91296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2.6 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运营逻辑</a:t>
            </a:r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—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我的脑洞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6174AC0-E928-471D-BE86-400788E019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762" y="1464310"/>
            <a:ext cx="10990476" cy="41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123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5243"/>
    </mc:Choice>
    <mc:Fallback xmlns="">
      <p:transition advTm="5243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 Placeholder 3"/>
          <p:cNvSpPr txBox="1"/>
          <p:nvPr/>
        </p:nvSpPr>
        <p:spPr>
          <a:xfrm>
            <a:off x="3504565" y="4973320"/>
            <a:ext cx="161290" cy="420370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05854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27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69630" r="95109">
                        <a14:foregroundMark x1="85097" y1="50554" x2="85097" y2="50554"/>
                        <a14:foregroundMark x1="72354" y1="71956" x2="72354" y2="71956"/>
                        <a14:foregroundMark x1="71382" y1="72325" x2="71382" y2="72325"/>
                        <a14:foregroundMark x1="74190" y1="71587" x2="74190" y2="71587"/>
                        <a14:foregroundMark x1="79374" y1="75277" x2="79374" y2="75277"/>
                        <a14:foregroundMark x1="74298" y1="83395" x2="74298" y2="83395"/>
                        <a14:foregroundMark x1="76458" y1="83026" x2="76458" y2="83026"/>
                        <a14:foregroundMark x1="80562" y1="82657" x2="80562" y2="82657"/>
                        <a14:foregroundMark x1="84773" y1="82288" x2="84773" y2="82288"/>
                        <a14:foregroundMark x1="86609" y1="83764" x2="86609" y2="83764"/>
                        <a14:foregroundMark x1="89957" y1="83764" x2="89957" y2="83764"/>
                        <a14:foregroundMark x1="92765" y1="74539" x2="92765" y2="74539"/>
                        <a14:foregroundMark x1="90065" y1="71956" x2="90065" y2="71956"/>
                        <a14:foregroundMark x1="89201" y1="72325" x2="89201" y2="72325"/>
                        <a14:foregroundMark x1="86825" y1="69373" x2="86825" y2="69373"/>
                        <a14:backgroundMark x1="70194" y1="44649" x2="70194" y2="44649"/>
                        <a14:backgroundMark x1="93737" y1="42066" x2="93737" y2="420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445" r="1706"/>
          <a:stretch>
            <a:fillRect/>
          </a:stretch>
        </p:blipFill>
        <p:spPr>
          <a:xfrm>
            <a:off x="10647777" y="-71188"/>
            <a:ext cx="1401348" cy="108993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09623" y="339235"/>
            <a:ext cx="91296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3.1 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校内赛保姆级教程</a:t>
            </a:r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-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概述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B3B6535-CF3F-41FF-9C59-53EB827A5D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9623" y="1297442"/>
            <a:ext cx="7795936" cy="2065199"/>
          </a:xfrm>
          <a:prstGeom prst="rect">
            <a:avLst/>
          </a:prstGeom>
        </p:spPr>
      </p:pic>
      <p:pic>
        <p:nvPicPr>
          <p:cNvPr id="7" name="图片 6" descr="图片包含 天花板, 室内, 黑暗, 房间&#10;&#10;描述已自动生成">
            <a:extLst>
              <a:ext uri="{FF2B5EF4-FFF2-40B4-BE49-F238E27FC236}">
                <a16:creationId xmlns:a16="http://schemas.microsoft.com/office/drawing/2014/main" id="{F43E3211-AC54-416D-958F-DDB97FB46FD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9427" y="3550908"/>
            <a:ext cx="4021123" cy="301584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23BA8E9F-4B5C-4711-86A6-DA3EF22564A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83119" y="136358"/>
            <a:ext cx="2128996" cy="321167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9849F76-267F-4403-A1F8-EC1C24D9DA3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6570" y="3565518"/>
            <a:ext cx="7342857" cy="28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785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5243"/>
    </mc:Choice>
    <mc:Fallback xmlns="">
      <p:transition advTm="5243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 Placeholder 3"/>
          <p:cNvSpPr txBox="1"/>
          <p:nvPr/>
        </p:nvSpPr>
        <p:spPr>
          <a:xfrm>
            <a:off x="3504565" y="4973320"/>
            <a:ext cx="161290" cy="420370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05854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27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69630" r="95109">
                        <a14:foregroundMark x1="85097" y1="50554" x2="85097" y2="50554"/>
                        <a14:foregroundMark x1="72354" y1="71956" x2="72354" y2="71956"/>
                        <a14:foregroundMark x1="71382" y1="72325" x2="71382" y2="72325"/>
                        <a14:foregroundMark x1="74190" y1="71587" x2="74190" y2="71587"/>
                        <a14:foregroundMark x1="79374" y1="75277" x2="79374" y2="75277"/>
                        <a14:foregroundMark x1="74298" y1="83395" x2="74298" y2="83395"/>
                        <a14:foregroundMark x1="76458" y1="83026" x2="76458" y2="83026"/>
                        <a14:foregroundMark x1="80562" y1="82657" x2="80562" y2="82657"/>
                        <a14:foregroundMark x1="84773" y1="82288" x2="84773" y2="82288"/>
                        <a14:foregroundMark x1="86609" y1="83764" x2="86609" y2="83764"/>
                        <a14:foregroundMark x1="89957" y1="83764" x2="89957" y2="83764"/>
                        <a14:foregroundMark x1="92765" y1="74539" x2="92765" y2="74539"/>
                        <a14:foregroundMark x1="90065" y1="71956" x2="90065" y2="71956"/>
                        <a14:foregroundMark x1="89201" y1="72325" x2="89201" y2="72325"/>
                        <a14:foregroundMark x1="86825" y1="69373" x2="86825" y2="69373"/>
                        <a14:backgroundMark x1="70194" y1="44649" x2="70194" y2="44649"/>
                        <a14:backgroundMark x1="93737" y1="42066" x2="93737" y2="420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445" r="1706"/>
          <a:stretch>
            <a:fillRect/>
          </a:stretch>
        </p:blipFill>
        <p:spPr>
          <a:xfrm>
            <a:off x="10647777" y="-71188"/>
            <a:ext cx="1401348" cy="108993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09623" y="339235"/>
            <a:ext cx="91296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3.1 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校内赛保姆级教程</a:t>
            </a:r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-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概述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E9878DD7-93AB-4E60-8DD5-717242DA19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9623" y="1464310"/>
            <a:ext cx="6958818" cy="4395043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C6DEFA96-BB52-4EC4-971E-69DF1F2E45B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03251" y="3650918"/>
            <a:ext cx="1902110" cy="2867847"/>
          </a:xfrm>
          <a:prstGeom prst="rect">
            <a:avLst/>
          </a:prstGeom>
        </p:spPr>
      </p:pic>
      <p:pic>
        <p:nvPicPr>
          <p:cNvPr id="15" name="图片 14" descr="图片包含 图形用户界面&#10;&#10;描述已自动生成">
            <a:extLst>
              <a:ext uri="{FF2B5EF4-FFF2-40B4-BE49-F238E27FC236}">
                <a16:creationId xmlns:a16="http://schemas.microsoft.com/office/drawing/2014/main" id="{4DE28929-92F8-4FE4-B2BB-2D246A1FFD4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3176" y="1569070"/>
            <a:ext cx="3115275" cy="4404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047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5243"/>
    </mc:Choice>
    <mc:Fallback xmlns="">
      <p:transition advTm="5243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 Placeholder 3"/>
          <p:cNvSpPr txBox="1"/>
          <p:nvPr/>
        </p:nvSpPr>
        <p:spPr>
          <a:xfrm>
            <a:off x="3504565" y="4973320"/>
            <a:ext cx="161290" cy="420370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05854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27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69630" r="95109">
                        <a14:foregroundMark x1="85097" y1="50554" x2="85097" y2="50554"/>
                        <a14:foregroundMark x1="72354" y1="71956" x2="72354" y2="71956"/>
                        <a14:foregroundMark x1="71382" y1="72325" x2="71382" y2="72325"/>
                        <a14:foregroundMark x1="74190" y1="71587" x2="74190" y2="71587"/>
                        <a14:foregroundMark x1="79374" y1="75277" x2="79374" y2="75277"/>
                        <a14:foregroundMark x1="74298" y1="83395" x2="74298" y2="83395"/>
                        <a14:foregroundMark x1="76458" y1="83026" x2="76458" y2="83026"/>
                        <a14:foregroundMark x1="80562" y1="82657" x2="80562" y2="82657"/>
                        <a14:foregroundMark x1="84773" y1="82288" x2="84773" y2="82288"/>
                        <a14:foregroundMark x1="86609" y1="83764" x2="86609" y2="83764"/>
                        <a14:foregroundMark x1="89957" y1="83764" x2="89957" y2="83764"/>
                        <a14:foregroundMark x1="92765" y1="74539" x2="92765" y2="74539"/>
                        <a14:foregroundMark x1="90065" y1="71956" x2="90065" y2="71956"/>
                        <a14:foregroundMark x1="89201" y1="72325" x2="89201" y2="72325"/>
                        <a14:foregroundMark x1="86825" y1="69373" x2="86825" y2="69373"/>
                        <a14:backgroundMark x1="70194" y1="44649" x2="70194" y2="44649"/>
                        <a14:backgroundMark x1="93737" y1="42066" x2="93737" y2="420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445" r="1706"/>
          <a:stretch>
            <a:fillRect/>
          </a:stretch>
        </p:blipFill>
        <p:spPr>
          <a:xfrm>
            <a:off x="10647777" y="-71188"/>
            <a:ext cx="1401348" cy="108993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09623" y="339235"/>
            <a:ext cx="91296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3.1 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校内赛保姆级教程</a:t>
            </a:r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-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配套培训（细节在文件中）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780E9E6-EA28-4FD5-B2AD-2555D62215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2104" y="1018744"/>
            <a:ext cx="4412362" cy="574597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CF715CD-3732-4025-8278-2873593264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74323" y="980641"/>
            <a:ext cx="3048264" cy="5784081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C9D9498D-1F2D-469D-B283-EA48DEB6CAE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16927" y="1018744"/>
            <a:ext cx="4100184" cy="5533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31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5243"/>
    </mc:Choice>
    <mc:Fallback xmlns="">
      <p:transition advTm="5243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 Placeholder 3"/>
          <p:cNvSpPr txBox="1"/>
          <p:nvPr/>
        </p:nvSpPr>
        <p:spPr>
          <a:xfrm>
            <a:off x="3504565" y="4973320"/>
            <a:ext cx="161290" cy="420370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05854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27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69630" r="95109">
                        <a14:foregroundMark x1="85097" y1="50554" x2="85097" y2="50554"/>
                        <a14:foregroundMark x1="72354" y1="71956" x2="72354" y2="71956"/>
                        <a14:foregroundMark x1="71382" y1="72325" x2="71382" y2="72325"/>
                        <a14:foregroundMark x1="74190" y1="71587" x2="74190" y2="71587"/>
                        <a14:foregroundMark x1="79374" y1="75277" x2="79374" y2="75277"/>
                        <a14:foregroundMark x1="74298" y1="83395" x2="74298" y2="83395"/>
                        <a14:foregroundMark x1="76458" y1="83026" x2="76458" y2="83026"/>
                        <a14:foregroundMark x1="80562" y1="82657" x2="80562" y2="82657"/>
                        <a14:foregroundMark x1="84773" y1="82288" x2="84773" y2="82288"/>
                        <a14:foregroundMark x1="86609" y1="83764" x2="86609" y2="83764"/>
                        <a14:foregroundMark x1="89957" y1="83764" x2="89957" y2="83764"/>
                        <a14:foregroundMark x1="92765" y1="74539" x2="92765" y2="74539"/>
                        <a14:foregroundMark x1="90065" y1="71956" x2="90065" y2="71956"/>
                        <a14:foregroundMark x1="89201" y1="72325" x2="89201" y2="72325"/>
                        <a14:foregroundMark x1="86825" y1="69373" x2="86825" y2="69373"/>
                        <a14:backgroundMark x1="70194" y1="44649" x2="70194" y2="44649"/>
                        <a14:backgroundMark x1="93737" y1="42066" x2="93737" y2="420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445" r="1706"/>
          <a:stretch>
            <a:fillRect/>
          </a:stretch>
        </p:blipFill>
        <p:spPr>
          <a:xfrm>
            <a:off x="10647777" y="-71188"/>
            <a:ext cx="1401348" cy="108993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09623" y="339235"/>
            <a:ext cx="91296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3.1 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校内赛保姆级教程</a:t>
            </a:r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-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配套培训（细节在文件中）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1246B2E-4138-4891-96AF-8DDBC85642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703" y="1115337"/>
            <a:ext cx="3800519" cy="550355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48EB9BE-4A40-439B-BE9E-DB386EADD75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42337" y="1096462"/>
            <a:ext cx="6416596" cy="401608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45F8C59E-09B5-4A99-8370-39F5EB8B464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37972" y="3397597"/>
            <a:ext cx="2219610" cy="3151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438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5243"/>
    </mc:Choice>
    <mc:Fallback xmlns="">
      <p:transition advTm="5243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 Placeholder 3"/>
          <p:cNvSpPr txBox="1"/>
          <p:nvPr/>
        </p:nvSpPr>
        <p:spPr>
          <a:xfrm>
            <a:off x="3504565" y="4973320"/>
            <a:ext cx="161290" cy="420370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05854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27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69630" r="95109">
                        <a14:foregroundMark x1="85097" y1="50554" x2="85097" y2="50554"/>
                        <a14:foregroundMark x1="72354" y1="71956" x2="72354" y2="71956"/>
                        <a14:foregroundMark x1="71382" y1="72325" x2="71382" y2="72325"/>
                        <a14:foregroundMark x1="74190" y1="71587" x2="74190" y2="71587"/>
                        <a14:foregroundMark x1="79374" y1="75277" x2="79374" y2="75277"/>
                        <a14:foregroundMark x1="74298" y1="83395" x2="74298" y2="83395"/>
                        <a14:foregroundMark x1="76458" y1="83026" x2="76458" y2="83026"/>
                        <a14:foregroundMark x1="80562" y1="82657" x2="80562" y2="82657"/>
                        <a14:foregroundMark x1="84773" y1="82288" x2="84773" y2="82288"/>
                        <a14:foregroundMark x1="86609" y1="83764" x2="86609" y2="83764"/>
                        <a14:foregroundMark x1="89957" y1="83764" x2="89957" y2="83764"/>
                        <a14:foregroundMark x1="92765" y1="74539" x2="92765" y2="74539"/>
                        <a14:foregroundMark x1="90065" y1="71956" x2="90065" y2="71956"/>
                        <a14:foregroundMark x1="89201" y1="72325" x2="89201" y2="72325"/>
                        <a14:foregroundMark x1="86825" y1="69373" x2="86825" y2="69373"/>
                        <a14:backgroundMark x1="70194" y1="44649" x2="70194" y2="44649"/>
                        <a14:backgroundMark x1="93737" y1="42066" x2="93737" y2="420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445" r="1706"/>
          <a:stretch>
            <a:fillRect/>
          </a:stretch>
        </p:blipFill>
        <p:spPr>
          <a:xfrm>
            <a:off x="10647777" y="-71188"/>
            <a:ext cx="1401348" cy="108993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09623" y="339235"/>
            <a:ext cx="91296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3.1 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校内赛保姆级教程</a:t>
            </a:r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-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整体流程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DA0A8F85-0F01-4F7F-9175-044F0F647C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0654" y="4201122"/>
            <a:ext cx="4937649" cy="238513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4754960A-B5F4-42EA-BBD2-DFADB3C45A5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9623" y="1099717"/>
            <a:ext cx="6114286" cy="5419048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CC8E7C6E-841A-4195-94BD-FDF439D8E35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11658" y="1099590"/>
            <a:ext cx="5903391" cy="2846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441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5243"/>
    </mc:Choice>
    <mc:Fallback xmlns="">
      <p:transition advTm="5243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 Placeholder 3"/>
          <p:cNvSpPr txBox="1"/>
          <p:nvPr/>
        </p:nvSpPr>
        <p:spPr>
          <a:xfrm>
            <a:off x="3504565" y="4973320"/>
            <a:ext cx="161290" cy="420370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05854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27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69630" r="95109">
                        <a14:foregroundMark x1="85097" y1="50554" x2="85097" y2="50554"/>
                        <a14:foregroundMark x1="72354" y1="71956" x2="72354" y2="71956"/>
                        <a14:foregroundMark x1="71382" y1="72325" x2="71382" y2="72325"/>
                        <a14:foregroundMark x1="74190" y1="71587" x2="74190" y2="71587"/>
                        <a14:foregroundMark x1="79374" y1="75277" x2="79374" y2="75277"/>
                        <a14:foregroundMark x1="74298" y1="83395" x2="74298" y2="83395"/>
                        <a14:foregroundMark x1="76458" y1="83026" x2="76458" y2="83026"/>
                        <a14:foregroundMark x1="80562" y1="82657" x2="80562" y2="82657"/>
                        <a14:foregroundMark x1="84773" y1="82288" x2="84773" y2="82288"/>
                        <a14:foregroundMark x1="86609" y1="83764" x2="86609" y2="83764"/>
                        <a14:foregroundMark x1="89957" y1="83764" x2="89957" y2="83764"/>
                        <a14:foregroundMark x1="92765" y1="74539" x2="92765" y2="74539"/>
                        <a14:foregroundMark x1="90065" y1="71956" x2="90065" y2="71956"/>
                        <a14:foregroundMark x1="89201" y1="72325" x2="89201" y2="72325"/>
                        <a14:foregroundMark x1="86825" y1="69373" x2="86825" y2="69373"/>
                        <a14:backgroundMark x1="70194" y1="44649" x2="70194" y2="44649"/>
                        <a14:backgroundMark x1="93737" y1="42066" x2="93737" y2="420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445" r="1706"/>
          <a:stretch>
            <a:fillRect/>
          </a:stretch>
        </p:blipFill>
        <p:spPr>
          <a:xfrm>
            <a:off x="10647777" y="-71188"/>
            <a:ext cx="1401348" cy="108993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09623" y="339235"/>
            <a:ext cx="91296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3.1 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校内赛保姆级教程</a:t>
            </a:r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-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具体事务（细节在文件中）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30412EA-8CAA-49CB-BFF7-1C53E1D7AD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9623" y="1250479"/>
            <a:ext cx="4326873" cy="526828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F904F47-1C65-4D48-8D3B-C18A84A5D94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08197" y="1250479"/>
            <a:ext cx="2975103" cy="526828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4A584B8-E501-447A-92D5-2AD144DAB24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16614" y="2004993"/>
            <a:ext cx="3832511" cy="2848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693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5243"/>
    </mc:Choice>
    <mc:Fallback xmlns="">
      <p:transition advTm="5243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 Placeholder 3"/>
          <p:cNvSpPr txBox="1"/>
          <p:nvPr/>
        </p:nvSpPr>
        <p:spPr>
          <a:xfrm>
            <a:off x="3504565" y="4973320"/>
            <a:ext cx="161290" cy="420370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05854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27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69630" r="95109">
                        <a14:foregroundMark x1="85097" y1="50554" x2="85097" y2="50554"/>
                        <a14:foregroundMark x1="72354" y1="71956" x2="72354" y2="71956"/>
                        <a14:foregroundMark x1="71382" y1="72325" x2="71382" y2="72325"/>
                        <a14:foregroundMark x1="74190" y1="71587" x2="74190" y2="71587"/>
                        <a14:foregroundMark x1="79374" y1="75277" x2="79374" y2="75277"/>
                        <a14:foregroundMark x1="74298" y1="83395" x2="74298" y2="83395"/>
                        <a14:foregroundMark x1="76458" y1="83026" x2="76458" y2="83026"/>
                        <a14:foregroundMark x1="80562" y1="82657" x2="80562" y2="82657"/>
                        <a14:foregroundMark x1="84773" y1="82288" x2="84773" y2="82288"/>
                        <a14:foregroundMark x1="86609" y1="83764" x2="86609" y2="83764"/>
                        <a14:foregroundMark x1="89957" y1="83764" x2="89957" y2="83764"/>
                        <a14:foregroundMark x1="92765" y1="74539" x2="92765" y2="74539"/>
                        <a14:foregroundMark x1="90065" y1="71956" x2="90065" y2="71956"/>
                        <a14:foregroundMark x1="89201" y1="72325" x2="89201" y2="72325"/>
                        <a14:foregroundMark x1="86825" y1="69373" x2="86825" y2="69373"/>
                        <a14:backgroundMark x1="70194" y1="44649" x2="70194" y2="44649"/>
                        <a14:backgroundMark x1="93737" y1="42066" x2="93737" y2="420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445" r="1706"/>
          <a:stretch>
            <a:fillRect/>
          </a:stretch>
        </p:blipFill>
        <p:spPr>
          <a:xfrm>
            <a:off x="10647777" y="-71188"/>
            <a:ext cx="1401348" cy="108993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09623" y="339235"/>
            <a:ext cx="91296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3.1 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校内赛保姆级教程</a:t>
            </a:r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-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赛后总结（细节在文件中）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FA40E2A-4CFE-4824-9904-B9DADFC7F5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9623" y="1189544"/>
            <a:ext cx="9556308" cy="516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234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5243"/>
    </mc:Choice>
    <mc:Fallback xmlns="">
      <p:transition advTm="5243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5335897" y="1199076"/>
            <a:ext cx="5613883" cy="88024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5120" spc="284" dirty="0">
                <a:latin typeface="黑体" panose="02010609060101010101" pitchFamily="49" charset="-122"/>
                <a:ea typeface="黑体" panose="02010609060101010101" pitchFamily="49" charset="-122"/>
                <a:cs typeface="Open Sans" panose="020B0606030504020204" pitchFamily="34" charset="0"/>
              </a:rPr>
              <a:t>感谢聆听</a:t>
            </a:r>
          </a:p>
        </p:txBody>
      </p:sp>
      <p:sp>
        <p:nvSpPr>
          <p:cNvPr id="14" name="矩形 13"/>
          <p:cNvSpPr/>
          <p:nvPr/>
        </p:nvSpPr>
        <p:spPr>
          <a:xfrm>
            <a:off x="5411013" y="3794704"/>
            <a:ext cx="70519" cy="3780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6699" tIns="43349" rIns="86699" bIns="4334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896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4730515" y="3516248"/>
            <a:ext cx="7373619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>
            <a:extLst>
              <a:ext uri="{FF2B5EF4-FFF2-40B4-BE49-F238E27FC236}">
                <a16:creationId xmlns:a16="http://schemas.microsoft.com/office/drawing/2014/main" id="{028FABE0-7735-4976-8501-5AE2D0193041}"/>
              </a:ext>
            </a:extLst>
          </p:cNvPr>
          <p:cNvSpPr txBox="1"/>
          <p:nvPr/>
        </p:nvSpPr>
        <p:spPr>
          <a:xfrm>
            <a:off x="5373455" y="2448648"/>
            <a:ext cx="5538768" cy="698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华文细黑" panose="02010600040101010101" pitchFamily="2" charset="-122"/>
              </a:rPr>
              <a:t>沈阳理工大学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sym typeface="华文细黑" panose="02010600040101010101" pitchFamily="2" charset="-122"/>
              </a:rPr>
              <a:t> Ambition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华文细黑" panose="02010600040101010101" pitchFamily="2" charset="-122"/>
              </a:rPr>
              <a:t>战队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sym typeface="华文细黑" panose="02010600040101010101" pitchFamily="2" charset="-122"/>
              </a:rPr>
              <a:t>_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华文细黑" panose="02010600040101010101" pitchFamily="2" charset="-122"/>
              </a:rPr>
              <a:t>雨落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sym typeface="华文细黑" panose="02010600040101010101" pitchFamily="2" charset="-122"/>
              </a:rPr>
              <a:t> 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97969E5-BC1F-4806-A459-A0795EB880F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69630" r="95109">
                        <a14:foregroundMark x1="85097" y1="50554" x2="85097" y2="50554"/>
                        <a14:foregroundMark x1="72354" y1="71956" x2="72354" y2="71956"/>
                        <a14:foregroundMark x1="71382" y1="72325" x2="71382" y2="72325"/>
                        <a14:foregroundMark x1="74190" y1="71587" x2="74190" y2="71587"/>
                        <a14:foregroundMark x1="79374" y1="75277" x2="79374" y2="75277"/>
                        <a14:foregroundMark x1="74298" y1="83395" x2="74298" y2="83395"/>
                        <a14:foregroundMark x1="76458" y1="83026" x2="76458" y2="83026"/>
                        <a14:foregroundMark x1="80562" y1="82657" x2="80562" y2="82657"/>
                        <a14:foregroundMark x1="84773" y1="82288" x2="84773" y2="82288"/>
                        <a14:foregroundMark x1="86609" y1="83764" x2="86609" y2="83764"/>
                        <a14:foregroundMark x1="89957" y1="83764" x2="89957" y2="83764"/>
                        <a14:foregroundMark x1="92765" y1="74539" x2="92765" y2="74539"/>
                        <a14:foregroundMark x1="90065" y1="71956" x2="90065" y2="71956"/>
                        <a14:foregroundMark x1="89201" y1="72325" x2="89201" y2="72325"/>
                        <a14:foregroundMark x1="86825" y1="69373" x2="86825" y2="69373"/>
                        <a14:backgroundMark x1="70194" y1="44649" x2="70194" y2="44649"/>
                        <a14:backgroundMark x1="93737" y1="42066" x2="93737" y2="420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445" r="1706"/>
          <a:stretch>
            <a:fillRect/>
          </a:stretch>
        </p:blipFill>
        <p:spPr>
          <a:xfrm>
            <a:off x="10661084" y="-13113"/>
            <a:ext cx="1401348" cy="1089932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61EFF545-C2D0-4AB9-9B10-C3E7C4FE1B52}"/>
              </a:ext>
            </a:extLst>
          </p:cNvPr>
          <p:cNvSpPr txBox="1"/>
          <p:nvPr/>
        </p:nvSpPr>
        <p:spPr>
          <a:xfrm>
            <a:off x="5373455" y="3429000"/>
            <a:ext cx="5538768" cy="3652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华文细黑" panose="02010600040101010101" pitchFamily="2" charset="-122"/>
              </a:rPr>
              <a:t>祝山河飞度后 热爱不减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  <a:sym typeface="华文细黑" panose="02010600040101010101" pitchFamily="2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华文细黑" panose="02010600040101010101" pitchFamily="2" charset="-122"/>
              </a:rPr>
              <a:t>愿峰回路转处 我心如初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  <a:sym typeface="华文细黑" panose="02010600040101010101" pitchFamily="2" charset="-122"/>
            </a:endParaRPr>
          </a:p>
          <a:p>
            <a:pPr algn="ctr">
              <a:lnSpc>
                <a:spcPct val="200000"/>
              </a:lnSpc>
            </a:pP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sym typeface="华文细黑" panose="02010600040101010101" pitchFamily="2" charset="-122"/>
              </a:rPr>
              <a:t>2021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sym typeface="华文细黑" panose="02010600040101010101" pitchFamily="2" charset="-122"/>
              </a:rPr>
              <a:t>年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sym typeface="华文细黑" panose="02010600040101010101" pitchFamily="2" charset="-122"/>
              </a:rPr>
              <a:t>1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sym typeface="华文细黑" panose="02010600040101010101" pitchFamily="2" charset="-122"/>
              </a:rPr>
              <a:t>月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  <a:sym typeface="华文细黑" panose="02010600040101010101" pitchFamily="2" charset="-122"/>
            </a:endParaRPr>
          </a:p>
          <a:p>
            <a:pPr algn="ctr">
              <a:lnSpc>
                <a:spcPct val="200000"/>
              </a:lnSpc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sym typeface="华文细黑" panose="02010600040101010101" pitchFamily="2" charset="-122"/>
              </a:rPr>
              <a:t> </a:t>
            </a:r>
          </a:p>
          <a:p>
            <a:pPr algn="r">
              <a:lnSpc>
                <a:spcPct val="200000"/>
              </a:lnSpc>
            </a:pP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  <a:sym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0912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26"/>
    </mc:Choice>
    <mc:Fallback xmlns="">
      <p:transition advTm="126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343705" y="1677880"/>
            <a:ext cx="372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   </a:t>
            </a:r>
            <a:endParaRPr lang="en-US" altLang="zh-CN" dirty="0"/>
          </a:p>
        </p:txBody>
      </p:sp>
      <p:sp>
        <p:nvSpPr>
          <p:cNvPr id="11" name="矩形 10"/>
          <p:cNvSpPr/>
          <p:nvPr/>
        </p:nvSpPr>
        <p:spPr>
          <a:xfrm>
            <a:off x="3388184" y="1239740"/>
            <a:ext cx="9412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    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384905" y="1167078"/>
            <a:ext cx="11422185" cy="1137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所谓“分享会”：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在某种程度上，是让经历过和思考过某些相似问题的人，不那么孤独的东西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29568" y="271190"/>
            <a:ext cx="301119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1.1 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前言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635166" y="2977306"/>
            <a:ext cx="9474835" cy="1691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能让大家不觉得仅仅是自己一支队伍正面对某些问题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能让大家在现有若干问题的处理方法上得到一些印证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能在某些意见分歧中得到一些思考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60756DA6-983B-4DA0-9755-55FC9AD1DF7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69630" r="95109">
                        <a14:foregroundMark x1="85097" y1="50554" x2="85097" y2="50554"/>
                        <a14:foregroundMark x1="72354" y1="71956" x2="72354" y2="71956"/>
                        <a14:foregroundMark x1="71382" y1="72325" x2="71382" y2="72325"/>
                        <a14:foregroundMark x1="74190" y1="71587" x2="74190" y2="71587"/>
                        <a14:foregroundMark x1="79374" y1="75277" x2="79374" y2="75277"/>
                        <a14:foregroundMark x1="74298" y1="83395" x2="74298" y2="83395"/>
                        <a14:foregroundMark x1="76458" y1="83026" x2="76458" y2="83026"/>
                        <a14:foregroundMark x1="80562" y1="82657" x2="80562" y2="82657"/>
                        <a14:foregroundMark x1="84773" y1="82288" x2="84773" y2="82288"/>
                        <a14:foregroundMark x1="86609" y1="83764" x2="86609" y2="83764"/>
                        <a14:foregroundMark x1="89957" y1="83764" x2="89957" y2="83764"/>
                        <a14:foregroundMark x1="92765" y1="74539" x2="92765" y2="74539"/>
                        <a14:foregroundMark x1="90065" y1="71956" x2="90065" y2="71956"/>
                        <a14:foregroundMark x1="89201" y1="72325" x2="89201" y2="72325"/>
                        <a14:foregroundMark x1="86825" y1="69373" x2="86825" y2="69373"/>
                        <a14:backgroundMark x1="70194" y1="44649" x2="70194" y2="44649"/>
                        <a14:backgroundMark x1="93737" y1="42066" x2="93737" y2="420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445" r="1706"/>
          <a:stretch>
            <a:fillRect/>
          </a:stretch>
        </p:blipFill>
        <p:spPr>
          <a:xfrm>
            <a:off x="10661084" y="-13113"/>
            <a:ext cx="1401348" cy="10899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2"/>
    </mc:Choice>
    <mc:Fallback xmlns="">
      <p:transition spd="slow" advTm="1152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 Placeholder 3"/>
          <p:cNvSpPr txBox="1"/>
          <p:nvPr/>
        </p:nvSpPr>
        <p:spPr>
          <a:xfrm>
            <a:off x="3504565" y="4973320"/>
            <a:ext cx="161290" cy="420370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05854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27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</a:t>
            </a:r>
          </a:p>
        </p:txBody>
      </p:sp>
      <p:sp>
        <p:nvSpPr>
          <p:cNvPr id="47" name="TextBox 23"/>
          <p:cNvSpPr txBox="1"/>
          <p:nvPr/>
        </p:nvSpPr>
        <p:spPr>
          <a:xfrm>
            <a:off x="1487561" y="3603297"/>
            <a:ext cx="1899402" cy="220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76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76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8742486" y="4427801"/>
            <a:ext cx="1899402" cy="220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76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76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69630" r="95109">
                        <a14:foregroundMark x1="85097" y1="50554" x2="85097" y2="50554"/>
                        <a14:foregroundMark x1="72354" y1="71956" x2="72354" y2="71956"/>
                        <a14:foregroundMark x1="71382" y1="72325" x2="71382" y2="72325"/>
                        <a14:foregroundMark x1="74190" y1="71587" x2="74190" y2="71587"/>
                        <a14:foregroundMark x1="79374" y1="75277" x2="79374" y2="75277"/>
                        <a14:foregroundMark x1="74298" y1="83395" x2="74298" y2="83395"/>
                        <a14:foregroundMark x1="76458" y1="83026" x2="76458" y2="83026"/>
                        <a14:foregroundMark x1="80562" y1="82657" x2="80562" y2="82657"/>
                        <a14:foregroundMark x1="84773" y1="82288" x2="84773" y2="82288"/>
                        <a14:foregroundMark x1="86609" y1="83764" x2="86609" y2="83764"/>
                        <a14:foregroundMark x1="89957" y1="83764" x2="89957" y2="83764"/>
                        <a14:foregroundMark x1="92765" y1="74539" x2="92765" y2="74539"/>
                        <a14:foregroundMark x1="90065" y1="71956" x2="90065" y2="71956"/>
                        <a14:foregroundMark x1="89201" y1="72325" x2="89201" y2="72325"/>
                        <a14:foregroundMark x1="86825" y1="69373" x2="86825" y2="69373"/>
                        <a14:backgroundMark x1="70194" y1="44649" x2="70194" y2="44649"/>
                        <a14:backgroundMark x1="93737" y1="42066" x2="93737" y2="420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445" r="1706"/>
          <a:stretch>
            <a:fillRect/>
          </a:stretch>
        </p:blipFill>
        <p:spPr>
          <a:xfrm>
            <a:off x="10647777" y="-71188"/>
            <a:ext cx="1401348" cy="108993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09622" y="339235"/>
            <a:ext cx="88189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2.1 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运营逻辑</a:t>
            </a:r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—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电协社团背景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09622" y="1098304"/>
            <a:ext cx="5776341" cy="1735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校级社团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隶属于社联旗下，不属于某个单独的学院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对战队人员来源没有硬性要求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举办活动受到社联监督，但也受到社联帮助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09622" y="3254691"/>
            <a:ext cx="5247862" cy="2982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招人策略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广撒网，多筛选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8572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好处：影响力广泛、人多、人员分流之后，如果有资源，可以留下来，扩充比赛池（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懂得都懂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8572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代价：人员投入多、筛选标准无法形成硬性体系（学生素质，现实要求）、必须要消除“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一听就很难的错觉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 descr="一群人站在路上&#10;&#10;描述已自动生成">
            <a:extLst>
              <a:ext uri="{FF2B5EF4-FFF2-40B4-BE49-F238E27FC236}">
                <a16:creationId xmlns:a16="http://schemas.microsoft.com/office/drawing/2014/main" id="{52E283AB-393A-4CB6-A9E8-7566FB972EB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165" y="893809"/>
            <a:ext cx="4059723" cy="2709488"/>
          </a:xfrm>
          <a:prstGeom prst="rect">
            <a:avLst/>
          </a:prstGeom>
        </p:spPr>
      </p:pic>
      <p:pic>
        <p:nvPicPr>
          <p:cNvPr id="11" name="图片 10" descr="一群人站在建筑外面&#10;&#10;描述已自动生成">
            <a:extLst>
              <a:ext uri="{FF2B5EF4-FFF2-40B4-BE49-F238E27FC236}">
                <a16:creationId xmlns:a16="http://schemas.microsoft.com/office/drawing/2014/main" id="{26BC9AF3-A457-42B7-B171-1517B45D86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4429" y="3843194"/>
            <a:ext cx="4057459" cy="2709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83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73"/>
    </mc:Choice>
    <mc:Fallback xmlns="">
      <p:transition advTm="773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 Placeholder 3"/>
          <p:cNvSpPr txBox="1"/>
          <p:nvPr/>
        </p:nvSpPr>
        <p:spPr>
          <a:xfrm>
            <a:off x="3504565" y="4973320"/>
            <a:ext cx="161290" cy="420370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05854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27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69630" r="95109">
                        <a14:foregroundMark x1="85097" y1="50554" x2="85097" y2="50554"/>
                        <a14:foregroundMark x1="72354" y1="71956" x2="72354" y2="71956"/>
                        <a14:foregroundMark x1="71382" y1="72325" x2="71382" y2="72325"/>
                        <a14:foregroundMark x1="74190" y1="71587" x2="74190" y2="71587"/>
                        <a14:foregroundMark x1="79374" y1="75277" x2="79374" y2="75277"/>
                        <a14:foregroundMark x1="74298" y1="83395" x2="74298" y2="83395"/>
                        <a14:foregroundMark x1="76458" y1="83026" x2="76458" y2="83026"/>
                        <a14:foregroundMark x1="80562" y1="82657" x2="80562" y2="82657"/>
                        <a14:foregroundMark x1="84773" y1="82288" x2="84773" y2="82288"/>
                        <a14:foregroundMark x1="86609" y1="83764" x2="86609" y2="83764"/>
                        <a14:foregroundMark x1="89957" y1="83764" x2="89957" y2="83764"/>
                        <a14:foregroundMark x1="92765" y1="74539" x2="92765" y2="74539"/>
                        <a14:foregroundMark x1="90065" y1="71956" x2="90065" y2="71956"/>
                        <a14:foregroundMark x1="89201" y1="72325" x2="89201" y2="72325"/>
                        <a14:foregroundMark x1="86825" y1="69373" x2="86825" y2="69373"/>
                        <a14:backgroundMark x1="70194" y1="44649" x2="70194" y2="44649"/>
                        <a14:backgroundMark x1="93737" y1="42066" x2="93737" y2="420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445" r="1706"/>
          <a:stretch>
            <a:fillRect/>
          </a:stretch>
        </p:blipFill>
        <p:spPr>
          <a:xfrm>
            <a:off x="10647777" y="-71188"/>
            <a:ext cx="1401348" cy="108993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09623" y="339235"/>
            <a:ext cx="91296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2.2 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运营逻辑</a:t>
            </a:r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—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电协社团部门概览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A896CAF-E68E-4CF4-BA3B-0DF1DB25839E}"/>
              </a:ext>
            </a:extLst>
          </p:cNvPr>
          <p:cNvSpPr txBox="1"/>
          <p:nvPr/>
        </p:nvSpPr>
        <p:spPr>
          <a:xfrm>
            <a:off x="6195015" y="4250076"/>
            <a:ext cx="5247862" cy="1866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备注：这里面指的省赛，是辽宁省本科大学生机器人竞赛，不是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RM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省赛，各位可以根据时间来参加自己省份的比赛，用于练兵筛选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EA2C467-1B33-44F6-BA22-EAEE6309EC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9623" y="1623384"/>
            <a:ext cx="6218133" cy="334993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FAD09B9-D306-405D-9830-952954F59A3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60963" y="1177357"/>
            <a:ext cx="6595798" cy="23544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5243"/>
    </mc:Choice>
    <mc:Fallback xmlns="">
      <p:transition advTm="5243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 Placeholder 3"/>
          <p:cNvSpPr txBox="1"/>
          <p:nvPr/>
        </p:nvSpPr>
        <p:spPr>
          <a:xfrm>
            <a:off x="3504565" y="4973320"/>
            <a:ext cx="161290" cy="420370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05854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27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69630" r="95109">
                        <a14:foregroundMark x1="85097" y1="50554" x2="85097" y2="50554"/>
                        <a14:foregroundMark x1="72354" y1="71956" x2="72354" y2="71956"/>
                        <a14:foregroundMark x1="71382" y1="72325" x2="71382" y2="72325"/>
                        <a14:foregroundMark x1="74190" y1="71587" x2="74190" y2="71587"/>
                        <a14:foregroundMark x1="79374" y1="75277" x2="79374" y2="75277"/>
                        <a14:foregroundMark x1="74298" y1="83395" x2="74298" y2="83395"/>
                        <a14:foregroundMark x1="76458" y1="83026" x2="76458" y2="83026"/>
                        <a14:foregroundMark x1="80562" y1="82657" x2="80562" y2="82657"/>
                        <a14:foregroundMark x1="84773" y1="82288" x2="84773" y2="82288"/>
                        <a14:foregroundMark x1="86609" y1="83764" x2="86609" y2="83764"/>
                        <a14:foregroundMark x1="89957" y1="83764" x2="89957" y2="83764"/>
                        <a14:foregroundMark x1="92765" y1="74539" x2="92765" y2="74539"/>
                        <a14:foregroundMark x1="90065" y1="71956" x2="90065" y2="71956"/>
                        <a14:foregroundMark x1="89201" y1="72325" x2="89201" y2="72325"/>
                        <a14:foregroundMark x1="86825" y1="69373" x2="86825" y2="69373"/>
                        <a14:backgroundMark x1="70194" y1="44649" x2="70194" y2="44649"/>
                        <a14:backgroundMark x1="93737" y1="42066" x2="93737" y2="420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445" r="1706"/>
          <a:stretch>
            <a:fillRect/>
          </a:stretch>
        </p:blipFill>
        <p:spPr>
          <a:xfrm>
            <a:off x="10505734" y="257286"/>
            <a:ext cx="1401348" cy="108993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09623" y="339235"/>
            <a:ext cx="91296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2.3 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运营逻辑</a:t>
            </a:r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—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社团战队混合时间轴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240753B1-6B30-43C1-8730-CB4F9F6CF1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4037" y="5574588"/>
            <a:ext cx="3672412" cy="121789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546DC3B-0FB5-4240-86DA-1296F1CC4E9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4918" y="956960"/>
            <a:ext cx="9129686" cy="4584678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2DA618D-8AB6-4E33-8DF8-DDC1B9F60B1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8161" y="1447061"/>
            <a:ext cx="3178921" cy="212116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77D03BB-551B-4C77-9706-B3445EB297E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64253" y="1969503"/>
            <a:ext cx="3433191" cy="1371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434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5243"/>
    </mc:Choice>
    <mc:Fallback xmlns="">
      <p:transition advTm="5243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 Placeholder 3"/>
          <p:cNvSpPr txBox="1"/>
          <p:nvPr/>
        </p:nvSpPr>
        <p:spPr>
          <a:xfrm>
            <a:off x="3504565" y="4973320"/>
            <a:ext cx="161290" cy="420370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05854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27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69630" r="95109">
                        <a14:foregroundMark x1="85097" y1="50554" x2="85097" y2="50554"/>
                        <a14:foregroundMark x1="72354" y1="71956" x2="72354" y2="71956"/>
                        <a14:foregroundMark x1="71382" y1="72325" x2="71382" y2="72325"/>
                        <a14:foregroundMark x1="74190" y1="71587" x2="74190" y2="71587"/>
                        <a14:foregroundMark x1="79374" y1="75277" x2="79374" y2="75277"/>
                        <a14:foregroundMark x1="74298" y1="83395" x2="74298" y2="83395"/>
                        <a14:foregroundMark x1="76458" y1="83026" x2="76458" y2="83026"/>
                        <a14:foregroundMark x1="80562" y1="82657" x2="80562" y2="82657"/>
                        <a14:foregroundMark x1="84773" y1="82288" x2="84773" y2="82288"/>
                        <a14:foregroundMark x1="86609" y1="83764" x2="86609" y2="83764"/>
                        <a14:foregroundMark x1="89957" y1="83764" x2="89957" y2="83764"/>
                        <a14:foregroundMark x1="92765" y1="74539" x2="92765" y2="74539"/>
                        <a14:foregroundMark x1="90065" y1="71956" x2="90065" y2="71956"/>
                        <a14:foregroundMark x1="89201" y1="72325" x2="89201" y2="72325"/>
                        <a14:foregroundMark x1="86825" y1="69373" x2="86825" y2="69373"/>
                        <a14:backgroundMark x1="70194" y1="44649" x2="70194" y2="44649"/>
                        <a14:backgroundMark x1="93737" y1="42066" x2="93737" y2="420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445" r="1706"/>
          <a:stretch>
            <a:fillRect/>
          </a:stretch>
        </p:blipFill>
        <p:spPr>
          <a:xfrm>
            <a:off x="10647777" y="-71188"/>
            <a:ext cx="1401348" cy="108993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09623" y="339235"/>
            <a:ext cx="91296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2.3 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运营逻辑</a:t>
            </a:r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—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社团战队混合时间轴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EEC1B04-7F61-4D7D-B65F-59794C2DE924}"/>
              </a:ext>
            </a:extLst>
          </p:cNvPr>
          <p:cNvSpPr txBox="1"/>
          <p:nvPr/>
        </p:nvSpPr>
        <p:spPr>
          <a:xfrm>
            <a:off x="298068" y="1314735"/>
            <a:ext cx="9415100" cy="4228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常见问题：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8572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中期视频和考试周的冲突问题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1314450" lvl="2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通过在第一周确认好队员的考试时间（大致），提前制定计划，在考试周来临前，完成必要的工作和设计，在完成后，安心考试。类似的限制，还有学校封账，各位自行把握。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8572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中期视频前后队员情绪问题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1314450" lvl="2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期末考试的压力和中期视频的压力之下，若是进度拖延过多，因为队员之间的考试时间不同，会出现出勤不稳定，进而导致小组内分歧，建议找时间在队长或核心的主持下，进行小范围的队员交流，互相批评，互相“对喷”，最终找到解决问题的方案，谨记，交流问题，宜疏不宜堵！！！！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2376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5243"/>
    </mc:Choice>
    <mc:Fallback xmlns="">
      <p:transition advTm="5243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 Placeholder 3"/>
          <p:cNvSpPr txBox="1"/>
          <p:nvPr/>
        </p:nvSpPr>
        <p:spPr>
          <a:xfrm>
            <a:off x="3504565" y="4973320"/>
            <a:ext cx="161290" cy="420370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05854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27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69630" r="95109">
                        <a14:foregroundMark x1="85097" y1="50554" x2="85097" y2="50554"/>
                        <a14:foregroundMark x1="72354" y1="71956" x2="72354" y2="71956"/>
                        <a14:foregroundMark x1="71382" y1="72325" x2="71382" y2="72325"/>
                        <a14:foregroundMark x1="74190" y1="71587" x2="74190" y2="71587"/>
                        <a14:foregroundMark x1="79374" y1="75277" x2="79374" y2="75277"/>
                        <a14:foregroundMark x1="74298" y1="83395" x2="74298" y2="83395"/>
                        <a14:foregroundMark x1="76458" y1="83026" x2="76458" y2="83026"/>
                        <a14:foregroundMark x1="80562" y1="82657" x2="80562" y2="82657"/>
                        <a14:foregroundMark x1="84773" y1="82288" x2="84773" y2="82288"/>
                        <a14:foregroundMark x1="86609" y1="83764" x2="86609" y2="83764"/>
                        <a14:foregroundMark x1="89957" y1="83764" x2="89957" y2="83764"/>
                        <a14:foregroundMark x1="92765" y1="74539" x2="92765" y2="74539"/>
                        <a14:foregroundMark x1="90065" y1="71956" x2="90065" y2="71956"/>
                        <a14:foregroundMark x1="89201" y1="72325" x2="89201" y2="72325"/>
                        <a14:foregroundMark x1="86825" y1="69373" x2="86825" y2="69373"/>
                        <a14:backgroundMark x1="70194" y1="44649" x2="70194" y2="44649"/>
                        <a14:backgroundMark x1="93737" y1="42066" x2="93737" y2="420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445" r="1706"/>
          <a:stretch>
            <a:fillRect/>
          </a:stretch>
        </p:blipFill>
        <p:spPr>
          <a:xfrm>
            <a:off x="10647777" y="-71188"/>
            <a:ext cx="1401348" cy="108993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09623" y="339235"/>
            <a:ext cx="91296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2.3 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运营逻辑</a:t>
            </a:r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—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社团战队混合时间轴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471CB81-138D-426B-89CD-B1CA149B064A}"/>
              </a:ext>
            </a:extLst>
          </p:cNvPr>
          <p:cNvSpPr txBox="1"/>
          <p:nvPr/>
        </p:nvSpPr>
        <p:spPr>
          <a:xfrm>
            <a:off x="7856738" y="5329354"/>
            <a:ext cx="40570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本次分享幕布文档链接：</a:t>
            </a:r>
            <a:endParaRPr lang="en-US" altLang="zh-CN" dirty="0">
              <a:solidFill>
                <a:srgbClr val="FF0000"/>
              </a:solidFill>
            </a:endParaRPr>
          </a:p>
          <a:p>
            <a:r>
              <a:rPr lang="en-US" altLang="zh-CN" b="0" i="0" dirty="0">
                <a:solidFill>
                  <a:srgbClr val="FF0000"/>
                </a:solidFill>
                <a:effectLst/>
                <a:latin typeface="SourceSansPro"/>
              </a:rPr>
              <a:t>https://mubu.com/doc/ac7eSSCaxw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BFCC6516-0AAD-4931-B0AA-974EB632C6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9623" y="1125075"/>
            <a:ext cx="7142995" cy="539369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16D071D5-7673-4A43-B0AE-765902E96D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45719" y="1125075"/>
            <a:ext cx="4387180" cy="3755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320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5243"/>
    </mc:Choice>
    <mc:Fallback xmlns="">
      <p:transition advTm="5243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 Placeholder 3"/>
          <p:cNvSpPr txBox="1"/>
          <p:nvPr/>
        </p:nvSpPr>
        <p:spPr>
          <a:xfrm>
            <a:off x="3504565" y="4973320"/>
            <a:ext cx="161290" cy="420370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05854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27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69630" r="95109">
                        <a14:foregroundMark x1="85097" y1="50554" x2="85097" y2="50554"/>
                        <a14:foregroundMark x1="72354" y1="71956" x2="72354" y2="71956"/>
                        <a14:foregroundMark x1="71382" y1="72325" x2="71382" y2="72325"/>
                        <a14:foregroundMark x1="74190" y1="71587" x2="74190" y2="71587"/>
                        <a14:foregroundMark x1="79374" y1="75277" x2="79374" y2="75277"/>
                        <a14:foregroundMark x1="74298" y1="83395" x2="74298" y2="83395"/>
                        <a14:foregroundMark x1="76458" y1="83026" x2="76458" y2="83026"/>
                        <a14:foregroundMark x1="80562" y1="82657" x2="80562" y2="82657"/>
                        <a14:foregroundMark x1="84773" y1="82288" x2="84773" y2="82288"/>
                        <a14:foregroundMark x1="86609" y1="83764" x2="86609" y2="83764"/>
                        <a14:foregroundMark x1="89957" y1="83764" x2="89957" y2="83764"/>
                        <a14:foregroundMark x1="92765" y1="74539" x2="92765" y2="74539"/>
                        <a14:foregroundMark x1="90065" y1="71956" x2="90065" y2="71956"/>
                        <a14:foregroundMark x1="89201" y1="72325" x2="89201" y2="72325"/>
                        <a14:foregroundMark x1="86825" y1="69373" x2="86825" y2="69373"/>
                        <a14:backgroundMark x1="70194" y1="44649" x2="70194" y2="44649"/>
                        <a14:backgroundMark x1="93737" y1="42066" x2="93737" y2="420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445" r="1706"/>
          <a:stretch>
            <a:fillRect/>
          </a:stretch>
        </p:blipFill>
        <p:spPr>
          <a:xfrm>
            <a:off x="10647777" y="-71188"/>
            <a:ext cx="1401348" cy="108993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09623" y="339235"/>
            <a:ext cx="91296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2.4 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运营逻辑</a:t>
            </a:r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—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宣传要点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B20F018-47EC-4452-8DCE-2B104C16B3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0928" y="1501199"/>
            <a:ext cx="8978381" cy="410887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01D2D74-EC3C-44C7-9D77-67B650EC0A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12451" y="631622"/>
            <a:ext cx="1567098" cy="235898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A2A406D-0AF6-4672-AFBB-729BBAC6A8F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98571" y="631622"/>
            <a:ext cx="3371002" cy="235898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CC21930-DF5A-4F3D-A5E9-E1B32113925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43494" y="3694430"/>
            <a:ext cx="4204957" cy="272459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2907B5C-AA2D-47BD-A704-9BF1DFEFF4B0}"/>
              </a:ext>
            </a:extLst>
          </p:cNvPr>
          <p:cNvSpPr txBox="1"/>
          <p:nvPr/>
        </p:nvSpPr>
        <p:spPr>
          <a:xfrm>
            <a:off x="10469461" y="1921079"/>
            <a:ext cx="136161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00" dirty="0"/>
              <a:t>这些瓶子大概只有四分之一，剩下的因为占地方被收走了。。。</a:t>
            </a:r>
          </a:p>
        </p:txBody>
      </p:sp>
    </p:spTree>
    <p:extLst>
      <p:ext uri="{BB962C8B-B14F-4D97-AF65-F5344CB8AC3E}">
        <p14:creationId xmlns:p14="http://schemas.microsoft.com/office/powerpoint/2010/main" val="3806767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5243"/>
    </mc:Choice>
    <mc:Fallback xmlns="">
      <p:transition advTm="5243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 Placeholder 3"/>
          <p:cNvSpPr txBox="1"/>
          <p:nvPr/>
        </p:nvSpPr>
        <p:spPr>
          <a:xfrm>
            <a:off x="3504565" y="4973320"/>
            <a:ext cx="161290" cy="420370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05854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27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69630" r="95109">
                        <a14:foregroundMark x1="85097" y1="50554" x2="85097" y2="50554"/>
                        <a14:foregroundMark x1="72354" y1="71956" x2="72354" y2="71956"/>
                        <a14:foregroundMark x1="71382" y1="72325" x2="71382" y2="72325"/>
                        <a14:foregroundMark x1="74190" y1="71587" x2="74190" y2="71587"/>
                        <a14:foregroundMark x1="79374" y1="75277" x2="79374" y2="75277"/>
                        <a14:foregroundMark x1="74298" y1="83395" x2="74298" y2="83395"/>
                        <a14:foregroundMark x1="76458" y1="83026" x2="76458" y2="83026"/>
                        <a14:foregroundMark x1="80562" y1="82657" x2="80562" y2="82657"/>
                        <a14:foregroundMark x1="84773" y1="82288" x2="84773" y2="82288"/>
                        <a14:foregroundMark x1="86609" y1="83764" x2="86609" y2="83764"/>
                        <a14:foregroundMark x1="89957" y1="83764" x2="89957" y2="83764"/>
                        <a14:foregroundMark x1="92765" y1="74539" x2="92765" y2="74539"/>
                        <a14:foregroundMark x1="90065" y1="71956" x2="90065" y2="71956"/>
                        <a14:foregroundMark x1="89201" y1="72325" x2="89201" y2="72325"/>
                        <a14:foregroundMark x1="86825" y1="69373" x2="86825" y2="69373"/>
                        <a14:backgroundMark x1="70194" y1="44649" x2="70194" y2="44649"/>
                        <a14:backgroundMark x1="93737" y1="42066" x2="93737" y2="420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445" r="1706"/>
          <a:stretch>
            <a:fillRect/>
          </a:stretch>
        </p:blipFill>
        <p:spPr>
          <a:xfrm>
            <a:off x="10647777" y="-71188"/>
            <a:ext cx="1401348" cy="108993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09623" y="339235"/>
            <a:ext cx="91296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2.5 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运营逻辑</a:t>
            </a:r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—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组织关系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91DC086-B932-4444-8A4F-EC100ABA68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857" y="1464310"/>
            <a:ext cx="12114286" cy="446666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08C21B9-B3A9-4864-B062-5448860A584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57713" y="4044621"/>
            <a:ext cx="2560542" cy="233192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09AD7A0-41F6-4979-BACC-FA23BFF53FB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68970" y="4572799"/>
            <a:ext cx="2621996" cy="1275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299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5243"/>
    </mc:Choice>
    <mc:Fallback xmlns="">
      <p:transition advTm="5243"/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1128</TotalTime>
  <Words>633</Words>
  <Application>Microsoft Office PowerPoint</Application>
  <PresentationFormat>宽屏</PresentationFormat>
  <Paragraphs>85</Paragraphs>
  <Slides>18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SourceSansPro</vt:lpstr>
      <vt:lpstr>等线</vt:lpstr>
      <vt:lpstr>等线 Light</vt:lpstr>
      <vt:lpstr>黑体</vt:lpstr>
      <vt:lpstr>华文细黑</vt:lpstr>
      <vt:lpstr>隶书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曹 李钧</dc:creator>
  <cp:lastModifiedBy>曹 李钧</cp:lastModifiedBy>
  <cp:revision>53</cp:revision>
  <dcterms:created xsi:type="dcterms:W3CDTF">2020-08-02T11:15:18Z</dcterms:created>
  <dcterms:modified xsi:type="dcterms:W3CDTF">2021-01-08T12:42:52Z</dcterms:modified>
</cp:coreProperties>
</file>