
<file path=[Content_Types].xml><?xml version="1.0" encoding="utf-8"?>
<Types xmlns="http://schemas.openxmlformats.org/package/2006/content-types">
  <Default Extension="bin" ContentType="application/vnd.openxmlformats-officedocument.oleObject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2"/>
    <p:sldId id="411" r:id="rId3"/>
    <p:sldId id="512" r:id="rId4"/>
    <p:sldId id="560" r:id="rId5"/>
    <p:sldId id="561" r:id="rId6"/>
    <p:sldId id="562" r:id="rId7"/>
    <p:sldId id="563" r:id="rId8"/>
    <p:sldId id="564" r:id="rId9"/>
    <p:sldId id="565" r:id="rId10"/>
    <p:sldId id="566" r:id="rId11"/>
    <p:sldId id="567" r:id="rId12"/>
    <p:sldId id="568" r:id="rId13"/>
    <p:sldId id="569" r:id="rId14"/>
    <p:sldId id="603" r:id="rId15"/>
    <p:sldId id="605" r:id="rId16"/>
    <p:sldId id="518" r:id="rId17"/>
    <p:sldId id="571" r:id="rId18"/>
    <p:sldId id="606" r:id="rId19"/>
    <p:sldId id="572" r:id="rId20"/>
    <p:sldId id="573" r:id="rId21"/>
    <p:sldId id="574" r:id="rId22"/>
    <p:sldId id="575" r:id="rId23"/>
    <p:sldId id="576" r:id="rId24"/>
    <p:sldId id="577" r:id="rId25"/>
    <p:sldId id="578" r:id="rId26"/>
    <p:sldId id="579" r:id="rId27"/>
    <p:sldId id="580" r:id="rId28"/>
    <p:sldId id="581" r:id="rId29"/>
    <p:sldId id="582" r:id="rId30"/>
    <p:sldId id="583" r:id="rId31"/>
    <p:sldId id="584" r:id="rId32"/>
    <p:sldId id="585" r:id="rId33"/>
    <p:sldId id="586" r:id="rId34"/>
    <p:sldId id="587" r:id="rId35"/>
    <p:sldId id="588" r:id="rId36"/>
    <p:sldId id="589" r:id="rId37"/>
    <p:sldId id="590" r:id="rId38"/>
    <p:sldId id="591" r:id="rId39"/>
    <p:sldId id="592" r:id="rId40"/>
    <p:sldId id="593" r:id="rId41"/>
    <p:sldId id="594" r:id="rId42"/>
    <p:sldId id="595" r:id="rId43"/>
    <p:sldId id="596" r:id="rId44"/>
    <p:sldId id="597" r:id="rId45"/>
    <p:sldId id="598" r:id="rId46"/>
    <p:sldId id="599" r:id="rId47"/>
    <p:sldId id="600" r:id="rId48"/>
    <p:sldId id="601" r:id="rId49"/>
    <p:sldId id="475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d Auditore" initials="J" lastIdx="1" clrIdx="0"/>
  <p:cmAuthor id="2" name="立旋" initials="立旋" lastIdx="1" clrIdx="1">
    <p:extLst>
      <p:ext uri="{19B8F6BF-5375-455C-9EA6-DF929625EA0E}">
        <p15:presenceInfo xmlns:p15="http://schemas.microsoft.com/office/powerpoint/2012/main" userId="ec95ee73fdf4f64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CEF5"/>
    <a:srgbClr val="7B7B7B"/>
    <a:srgbClr val="8E8E8E"/>
    <a:srgbClr val="00AEEF"/>
    <a:srgbClr val="4D4D4D"/>
    <a:srgbClr val="D9D9D9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614" y="62"/>
      </p:cViewPr>
      <p:guideLst>
        <p:guide orient="horz" pos="2160"/>
        <p:guide pos="38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1.xml"/><Relationship Id="rId5" Type="http://schemas.openxmlformats.org/officeDocument/2006/relationships/image" Target="../media/image47.png"/><Relationship Id="rId4" Type="http://schemas.openxmlformats.org/officeDocument/2006/relationships/image" Target="../media/image45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3.xml"/><Relationship Id="rId4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4.xml"/><Relationship Id="rId4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image" Target="../media/image50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6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76579" y="2741295"/>
            <a:ext cx="9799200" cy="1562100"/>
          </a:xfrm>
        </p:spPr>
        <p:txBody>
          <a:bodyPr>
            <a:normAutofit/>
          </a:bodyPr>
          <a:lstStyle/>
          <a:p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视觉技术分享</a:t>
            </a:r>
            <a:endParaRPr lang="zh-CN" altLang="en-US" sz="8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图片 6" descr="队标3"/>
          <p:cNvPicPr>
            <a:picLocks noChangeAspect="1"/>
          </p:cNvPicPr>
          <p:nvPr/>
        </p:nvPicPr>
        <p:blipFill>
          <a:blip r:embed="rId5">
            <a:lum bright="48000"/>
          </a:blip>
          <a:stretch>
            <a:fillRect/>
          </a:stretch>
        </p:blipFill>
        <p:spPr>
          <a:xfrm>
            <a:off x="605790" y="4116705"/>
            <a:ext cx="1985010" cy="19665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3065" y="6012815"/>
            <a:ext cx="2972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>
                <a:solidFill>
                  <a:srgbClr val="7B7B7B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XJTU·</a:t>
            </a:r>
            <a:r>
              <a:rPr lang="zh-CN" altLang="en-US" sz="3600" b="1" i="1">
                <a:solidFill>
                  <a:srgbClr val="7B7B7B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笃行</a:t>
            </a:r>
          </a:p>
        </p:txBody>
      </p:sp>
      <p:sp>
        <p:nvSpPr>
          <p:cNvPr id="10" name="矩形 9"/>
          <p:cNvSpPr/>
          <p:nvPr/>
        </p:nvSpPr>
        <p:spPr>
          <a:xfrm>
            <a:off x="933450" y="914400"/>
            <a:ext cx="944245" cy="431800"/>
          </a:xfrm>
          <a:prstGeom prst="rect">
            <a:avLst/>
          </a:prstGeom>
          <a:solidFill>
            <a:srgbClr val="66CE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90715" y="6104890"/>
            <a:ext cx="5657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主讲人：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郭骐瑞 张立旋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2020.12.20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82109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OpenCV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数据结构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72B715E7-E357-42C9-BC38-DE67994C0828}"/>
              </a:ext>
            </a:extLst>
          </p:cNvPr>
          <p:cNvSpPr txBox="1">
            <a:spLocks/>
          </p:cNvSpPr>
          <p:nvPr/>
        </p:nvSpPr>
        <p:spPr>
          <a:xfrm>
            <a:off x="487471" y="1769258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en-US" altLang="zh-CN" sz="3200" u="sng" dirty="0">
              <a:solidFill>
                <a:srgbClr val="FF0000"/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98B56E3-B4E5-49D1-9F88-D69926561B05}"/>
              </a:ext>
            </a:extLst>
          </p:cNvPr>
          <p:cNvSpPr txBox="1">
            <a:spLocks/>
          </p:cNvSpPr>
          <p:nvPr/>
        </p:nvSpPr>
        <p:spPr>
          <a:xfrm>
            <a:off x="751703" y="1461101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3AEFEE4D-3637-4EEC-B152-FD363368CF5A}"/>
              </a:ext>
            </a:extLst>
          </p:cNvPr>
          <p:cNvSpPr txBox="1">
            <a:spLocks/>
          </p:cNvSpPr>
          <p:nvPr/>
        </p:nvSpPr>
        <p:spPr>
          <a:xfrm>
            <a:off x="751703" y="195294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cv::Mat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矩阵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2.Mat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的初始化与元素访问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赋值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	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初始化：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	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元素的访问与赋值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914400" marR="0" lvl="2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M.at&lt;type&gt;(</a:t>
            </a: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i,j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)</a:t>
            </a: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	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4B9FEB3-4818-40DD-981F-0D90D15B05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0725" y="2991661"/>
            <a:ext cx="3950550" cy="17070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6375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82109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OpenCV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数据结构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72B715E7-E357-42C9-BC38-DE67994C0828}"/>
              </a:ext>
            </a:extLst>
          </p:cNvPr>
          <p:cNvSpPr txBox="1">
            <a:spLocks/>
          </p:cNvSpPr>
          <p:nvPr/>
        </p:nvSpPr>
        <p:spPr>
          <a:xfrm>
            <a:off x="487471" y="1769258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en-US" altLang="zh-CN" sz="3200" u="sng" dirty="0">
              <a:solidFill>
                <a:srgbClr val="FF0000"/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98B56E3-B4E5-49D1-9F88-D69926561B05}"/>
              </a:ext>
            </a:extLst>
          </p:cNvPr>
          <p:cNvSpPr txBox="1">
            <a:spLocks/>
          </p:cNvSpPr>
          <p:nvPr/>
        </p:nvSpPr>
        <p:spPr>
          <a:xfrm>
            <a:off x="751703" y="1461101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B1D9CD4-7FF2-4F37-B979-DB860F1393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697" y="1818561"/>
            <a:ext cx="10516511" cy="44321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3676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36647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ROS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72B715E7-E357-42C9-BC38-DE67994C0828}"/>
              </a:ext>
            </a:extLst>
          </p:cNvPr>
          <p:cNvSpPr txBox="1">
            <a:spLocks/>
          </p:cNvSpPr>
          <p:nvPr/>
        </p:nvSpPr>
        <p:spPr>
          <a:xfrm>
            <a:off x="487471" y="1769258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en-US" altLang="zh-CN" sz="3200" u="sng" dirty="0">
              <a:solidFill>
                <a:srgbClr val="FF0000"/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98B56E3-B4E5-49D1-9F88-D69926561B05}"/>
              </a:ext>
            </a:extLst>
          </p:cNvPr>
          <p:cNvSpPr txBox="1">
            <a:spLocks/>
          </p:cNvSpPr>
          <p:nvPr/>
        </p:nvSpPr>
        <p:spPr>
          <a:xfrm>
            <a:off x="751703" y="1461101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3D28DA3-4990-4659-B0BE-9DCA71FA1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968" y="1667508"/>
            <a:ext cx="3091248" cy="173471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BA50051-24AE-449D-B376-A3E93E192E3C}"/>
              </a:ext>
            </a:extLst>
          </p:cNvPr>
          <p:cNvSpPr txBox="1"/>
          <p:nvPr/>
        </p:nvSpPr>
        <p:spPr>
          <a:xfrm>
            <a:off x="967946" y="3855292"/>
            <a:ext cx="63225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ROS</a:t>
            </a:r>
            <a:r>
              <a:rPr lang="zh-CN" altLang="en-US" sz="2000" dirty="0"/>
              <a:t>（机器人操作系统，</a:t>
            </a:r>
            <a:r>
              <a:rPr lang="en-US" altLang="zh-CN" sz="2000" dirty="0"/>
              <a:t>Robot Operating System</a:t>
            </a:r>
            <a:r>
              <a:rPr lang="zh-CN" altLang="en-US" sz="2000" dirty="0"/>
              <a:t>），是专为机器人软件开发所设计出来的一套电脑操作系统架构。它是一个开源的元级操作系统（后操作系统），提供类似于操作系统的服务，包括硬件抽象描述、底层驱动程序管理、共用功能的执行、程序间消息传递、程序发行包管理，它也提供一些工具和库用于获取、建立、编写和执行多机融合的程序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CBF5469-A071-4B7F-9A13-8183614DEE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4313" y="2021015"/>
            <a:ext cx="3346622" cy="33912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2995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95878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ROS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与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UBUNTU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的对应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72B715E7-E357-42C9-BC38-DE67994C0828}"/>
              </a:ext>
            </a:extLst>
          </p:cNvPr>
          <p:cNvSpPr txBox="1">
            <a:spLocks/>
          </p:cNvSpPr>
          <p:nvPr/>
        </p:nvSpPr>
        <p:spPr>
          <a:xfrm>
            <a:off x="487471" y="1769258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en-US" altLang="zh-CN" sz="3200" u="sng" dirty="0">
              <a:solidFill>
                <a:srgbClr val="FF0000"/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98B56E3-B4E5-49D1-9F88-D69926561B05}"/>
              </a:ext>
            </a:extLst>
          </p:cNvPr>
          <p:cNvSpPr txBox="1">
            <a:spLocks/>
          </p:cNvSpPr>
          <p:nvPr/>
        </p:nvSpPr>
        <p:spPr>
          <a:xfrm>
            <a:off x="751703" y="1461101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84722F0-4F5C-4FF2-8DAA-1379AEADB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6543" y="1571162"/>
            <a:ext cx="7116293" cy="45494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055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46682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其他工具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——GIT</a:t>
            </a:r>
            <a:endParaRPr lang="zh-CN" altLang="en-US" sz="4400" b="1" i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72B715E7-E357-42C9-BC38-DE67994C0828}"/>
              </a:ext>
            </a:extLst>
          </p:cNvPr>
          <p:cNvSpPr txBox="1">
            <a:spLocks/>
          </p:cNvSpPr>
          <p:nvPr/>
        </p:nvSpPr>
        <p:spPr>
          <a:xfrm>
            <a:off x="487471" y="1769258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en-US" altLang="zh-CN" sz="3200" u="sng" dirty="0">
              <a:solidFill>
                <a:srgbClr val="FF0000"/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98B56E3-B4E5-49D1-9F88-D69926561B05}"/>
              </a:ext>
            </a:extLst>
          </p:cNvPr>
          <p:cNvSpPr txBox="1">
            <a:spLocks/>
          </p:cNvSpPr>
          <p:nvPr/>
        </p:nvSpPr>
        <p:spPr>
          <a:xfrm>
            <a:off x="751703" y="1461101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CMake">
            <a:extLst>
              <a:ext uri="{FF2B5EF4-FFF2-40B4-BE49-F238E27FC236}">
                <a16:creationId xmlns:a16="http://schemas.microsoft.com/office/drawing/2014/main" id="{8D487B29-778F-40CC-A2DC-8F9E64A94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80" y="1639117"/>
            <a:ext cx="24003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it 教程">
            <a:extLst>
              <a:ext uri="{FF2B5EF4-FFF2-40B4-BE49-F238E27FC236}">
                <a16:creationId xmlns:a16="http://schemas.microsoft.com/office/drawing/2014/main" id="{AC0CE3C6-C17A-4E1D-9B72-09C27606E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80" y="4342583"/>
            <a:ext cx="209550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482527D-2510-4A56-8E1F-B0312A8A7229}"/>
              </a:ext>
            </a:extLst>
          </p:cNvPr>
          <p:cNvSpPr txBox="1"/>
          <p:nvPr/>
        </p:nvSpPr>
        <p:spPr>
          <a:xfrm>
            <a:off x="3576573" y="2091337"/>
            <a:ext cx="63225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生成</a:t>
            </a:r>
            <a:r>
              <a:rPr lang="en-US" altLang="zh-CN" sz="2000" dirty="0" err="1"/>
              <a:t>Makefile</a:t>
            </a:r>
            <a:r>
              <a:rPr lang="zh-CN" altLang="en-US" sz="2000" dirty="0"/>
              <a:t>的工具，</a:t>
            </a:r>
            <a:r>
              <a:rPr lang="en-US" altLang="zh-CN" sz="2000" dirty="0" err="1"/>
              <a:t>Makefile</a:t>
            </a:r>
            <a:r>
              <a:rPr lang="en-US" altLang="zh-CN" sz="2000" dirty="0"/>
              <a:t> </a:t>
            </a:r>
            <a:r>
              <a:rPr lang="zh-CN" altLang="en-US" sz="2000" dirty="0"/>
              <a:t>是用于编译和链接</a:t>
            </a:r>
            <a:r>
              <a:rPr lang="en-US" altLang="zh-CN" sz="2000" dirty="0"/>
              <a:t>C/C++</a:t>
            </a:r>
            <a:r>
              <a:rPr lang="zh-CN" altLang="en-US" sz="2000" dirty="0"/>
              <a:t>程序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350414-1470-41F8-8E24-FCA7717FCBE2}"/>
              </a:ext>
            </a:extLst>
          </p:cNvPr>
          <p:cNvSpPr txBox="1"/>
          <p:nvPr/>
        </p:nvSpPr>
        <p:spPr>
          <a:xfrm>
            <a:off x="3576573" y="4426790"/>
            <a:ext cx="63225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一个开源的分布式版本控制系统，用于敏捷高效地处理任何或小或大的项目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0456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80" y="537210"/>
            <a:ext cx="9799200" cy="2570400"/>
          </a:xfrm>
        </p:spPr>
        <p:txBody>
          <a:bodyPr/>
          <a:lstStyle/>
          <a:p>
            <a:r>
              <a:rPr lang="en-US" altLang="zh-CN" sz="5400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Part2</a:t>
            </a:r>
            <a:r>
              <a:rPr lang="en-US" altLang="zh-CN" sz="6600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- </a:t>
            </a:r>
            <a:r>
              <a:rPr lang="zh-CN" altLang="en-US" sz="6600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硬件选型</a:t>
            </a:r>
            <a:endParaRPr lang="zh-CN" altLang="en-US" sz="72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7" name="图片 6" descr="队标3"/>
          <p:cNvPicPr>
            <a:picLocks noChangeAspect="1"/>
          </p:cNvPicPr>
          <p:nvPr/>
        </p:nvPicPr>
        <p:blipFill>
          <a:blip r:embed="rId4">
            <a:lum bright="48000"/>
          </a:blip>
          <a:stretch>
            <a:fillRect/>
          </a:stretch>
        </p:blipFill>
        <p:spPr>
          <a:xfrm>
            <a:off x="605790" y="4116705"/>
            <a:ext cx="1985010" cy="19665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3065" y="6012815"/>
            <a:ext cx="2972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rgbClr val="8E8E8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XJTU·</a:t>
            </a:r>
            <a:r>
              <a:rPr kumimoji="0" lang="zh-CN" altLang="en-US" sz="3600" b="1" i="1" u="none" strike="noStrike" kern="1200" cap="none" spc="0" normalizeH="0" baseline="0" noProof="0">
                <a:ln>
                  <a:noFill/>
                </a:ln>
                <a:solidFill>
                  <a:srgbClr val="8E8E8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笃行</a:t>
            </a:r>
          </a:p>
        </p:txBody>
      </p:sp>
      <p:sp>
        <p:nvSpPr>
          <p:cNvPr id="10" name="矩形 9"/>
          <p:cNvSpPr/>
          <p:nvPr/>
        </p:nvSpPr>
        <p:spPr>
          <a:xfrm>
            <a:off x="933450" y="914400"/>
            <a:ext cx="944245" cy="431800"/>
          </a:xfrm>
          <a:prstGeom prst="rect">
            <a:avLst/>
          </a:prstGeom>
          <a:solidFill>
            <a:srgbClr val="66CE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228215" y="3046730"/>
            <a:ext cx="6297295" cy="0"/>
          </a:xfrm>
          <a:prstGeom prst="line">
            <a:avLst/>
          </a:prstGeom>
          <a:ln w="635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538980" y="3207385"/>
            <a:ext cx="5322570" cy="20320"/>
          </a:xfrm>
          <a:prstGeom prst="line">
            <a:avLst/>
          </a:prstGeom>
          <a:ln w="63500">
            <a:solidFill>
              <a:srgbClr val="66CE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594D8D3-A29B-4DC9-AFEA-FFCA9D889718}"/>
              </a:ext>
            </a:extLst>
          </p:cNvPr>
          <p:cNvSpPr txBox="1"/>
          <p:nvPr/>
        </p:nvSpPr>
        <p:spPr>
          <a:xfrm>
            <a:off x="3416643" y="4038173"/>
            <a:ext cx="7840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FC00EA-06E9-4A0B-AF04-13A0628E9FDD}"/>
              </a:ext>
            </a:extLst>
          </p:cNvPr>
          <p:cNvSpPr txBox="1"/>
          <p:nvPr/>
        </p:nvSpPr>
        <p:spPr>
          <a:xfrm>
            <a:off x="3365500" y="3613429"/>
            <a:ext cx="784036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3200" dirty="0"/>
              <a:t>相机选型</a:t>
            </a:r>
            <a:endParaRPr lang="en-US" altLang="zh-CN" sz="3200" dirty="0"/>
          </a:p>
          <a:p>
            <a:pPr marL="342900" indent="-342900">
              <a:buAutoNum type="arabicPeriod"/>
            </a:pPr>
            <a:r>
              <a:rPr lang="zh-CN" altLang="en-US" sz="3200" dirty="0"/>
              <a:t>运算设备选型</a:t>
            </a:r>
            <a:endParaRPr lang="en-US" altLang="zh-CN" sz="3200" dirty="0"/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D2D90B-5003-4603-B6AB-8BB50DC50EC9}"/>
              </a:ext>
            </a:extLst>
          </p:cNvPr>
          <p:cNvSpPr txBox="1"/>
          <p:nvPr/>
        </p:nvSpPr>
        <p:spPr>
          <a:xfrm>
            <a:off x="397852" y="976868"/>
            <a:ext cx="3266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巧妇难为无米之炊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236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59843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相机选择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主要参数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80015BC-F28F-4697-A543-A49FD972CCED}"/>
              </a:ext>
            </a:extLst>
          </p:cNvPr>
          <p:cNvSpPr txBox="1"/>
          <p:nvPr/>
        </p:nvSpPr>
        <p:spPr>
          <a:xfrm>
            <a:off x="719412" y="1622965"/>
            <a:ext cx="1075317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2400" dirty="0"/>
              <a:t>分辨率（</a:t>
            </a:r>
            <a:r>
              <a:rPr lang="en-US" altLang="zh-CN" sz="2400" dirty="0"/>
              <a:t>Resolution</a:t>
            </a:r>
            <a:r>
              <a:rPr lang="zh-CN" altLang="en-US" sz="2400" dirty="0"/>
              <a:t>）：相机每次采集图像的像素点数（</a:t>
            </a:r>
            <a:r>
              <a:rPr lang="en-US" altLang="zh-CN" sz="2400" dirty="0"/>
              <a:t>Pixels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 marL="342900" indent="-342900">
              <a:buAutoNum type="arabicPeriod"/>
            </a:pPr>
            <a:endParaRPr lang="en-US" altLang="zh-CN" sz="2400" dirty="0"/>
          </a:p>
          <a:p>
            <a:r>
              <a:rPr lang="en-US" altLang="zh-CN" sz="2400" dirty="0"/>
              <a:t>2. </a:t>
            </a:r>
            <a:r>
              <a:rPr lang="zh-CN" altLang="en-US" sz="2400" dirty="0"/>
              <a:t>像素深度（</a:t>
            </a:r>
            <a:r>
              <a:rPr lang="en-US" altLang="zh-CN" sz="2400" dirty="0"/>
              <a:t>Pixel Depth</a:t>
            </a:r>
            <a:r>
              <a:rPr lang="zh-CN" altLang="en-US" sz="2400" dirty="0"/>
              <a:t>）：即每像素数据的位数</a:t>
            </a:r>
            <a:endParaRPr lang="en-US" altLang="zh-CN" sz="2400" dirty="0"/>
          </a:p>
          <a:p>
            <a:endParaRPr lang="zh-CN" altLang="en-US" sz="2400" dirty="0"/>
          </a:p>
          <a:p>
            <a:r>
              <a:rPr lang="en-US" altLang="zh-CN" sz="2400" dirty="0"/>
              <a:t>3. </a:t>
            </a:r>
            <a:r>
              <a:rPr lang="zh-CN" altLang="en-US" sz="2400" dirty="0"/>
              <a:t>最大帧率（</a:t>
            </a:r>
            <a:r>
              <a:rPr lang="en-US" altLang="zh-CN" sz="2400" dirty="0"/>
              <a:t>Frame Rate</a:t>
            </a:r>
            <a:r>
              <a:rPr lang="zh-CN" altLang="en-US" sz="2400" dirty="0"/>
              <a:t>）</a:t>
            </a:r>
            <a:r>
              <a:rPr lang="en-US" altLang="zh-CN" sz="2400" dirty="0"/>
              <a:t>/</a:t>
            </a:r>
            <a:r>
              <a:rPr lang="zh-CN" altLang="en-US" sz="2400" dirty="0"/>
              <a:t>行频（</a:t>
            </a:r>
            <a:r>
              <a:rPr lang="en-US" altLang="zh-CN" sz="2400" dirty="0"/>
              <a:t>Line Rate</a:t>
            </a:r>
            <a:r>
              <a:rPr lang="zh-CN" altLang="en-US" sz="2400" dirty="0"/>
              <a:t>）：相机机采集传输图像的速率</a:t>
            </a:r>
            <a:endParaRPr lang="en-US" altLang="zh-CN" sz="2400" dirty="0"/>
          </a:p>
          <a:p>
            <a:endParaRPr lang="zh-CN" altLang="en-US" sz="2400" dirty="0"/>
          </a:p>
          <a:p>
            <a:r>
              <a:rPr lang="en-US" altLang="zh-CN" sz="2400" dirty="0"/>
              <a:t>4. </a:t>
            </a:r>
            <a:r>
              <a:rPr lang="zh-CN" altLang="en-US" sz="2400" dirty="0"/>
              <a:t>曝光方式（</a:t>
            </a:r>
            <a:r>
              <a:rPr lang="en-US" altLang="zh-CN" sz="2400" dirty="0"/>
              <a:t>Exposure</a:t>
            </a:r>
            <a:r>
              <a:rPr lang="zh-CN" altLang="en-US" sz="2400" dirty="0"/>
              <a:t>）和快门速度（</a:t>
            </a:r>
            <a:r>
              <a:rPr lang="en-US" altLang="zh-CN" sz="2400" dirty="0"/>
              <a:t>Shutter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5. </a:t>
            </a:r>
            <a:r>
              <a:rPr lang="zh-CN" altLang="en-US" sz="2400" dirty="0"/>
              <a:t>像元尺寸（</a:t>
            </a:r>
            <a:r>
              <a:rPr lang="en-US" altLang="zh-CN" sz="2400" dirty="0"/>
              <a:t>Pixel Size</a:t>
            </a:r>
            <a:r>
              <a:rPr lang="zh-CN" altLang="en-US" sz="2400" dirty="0"/>
              <a:t>）：像元大小和像元数（分辨率）共同决定了相机机靶面的大小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6. </a:t>
            </a:r>
            <a:r>
              <a:rPr lang="zh-CN" altLang="en-US" sz="2400" dirty="0"/>
              <a:t>光谱响应特性（</a:t>
            </a:r>
            <a:r>
              <a:rPr lang="en-US" altLang="zh-CN" sz="2400" dirty="0"/>
              <a:t>Spectral Range</a:t>
            </a:r>
            <a:r>
              <a:rPr lang="zh-CN" altLang="en-US" sz="2400" dirty="0"/>
              <a:t>）：是指该像元传感器对不同光波的敏感特性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48558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相机选择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E50DEC-9C4C-45B5-9C22-77BF09D57BCC}"/>
              </a:ext>
            </a:extLst>
          </p:cNvPr>
          <p:cNvSpPr txBox="1"/>
          <p:nvPr/>
        </p:nvSpPr>
        <p:spPr>
          <a:xfrm>
            <a:off x="1703173" y="1843380"/>
            <a:ext cx="878565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/>
              <a:t>1. </a:t>
            </a:r>
            <a:r>
              <a:rPr lang="zh-CN" altLang="en-US" sz="2400" dirty="0"/>
              <a:t>按照芯片类型可以分为</a:t>
            </a:r>
            <a:r>
              <a:rPr lang="en-US" altLang="zh-CN" sz="2400" dirty="0"/>
              <a:t>CCD</a:t>
            </a:r>
            <a:r>
              <a:rPr lang="zh-CN" altLang="en-US" sz="2400" dirty="0"/>
              <a:t>相机、</a:t>
            </a:r>
            <a:r>
              <a:rPr lang="en-US" altLang="zh-CN" sz="2400" dirty="0"/>
              <a:t>CMOS</a:t>
            </a:r>
            <a:r>
              <a:rPr lang="zh-CN" altLang="en-US" sz="2400" dirty="0"/>
              <a:t>相机；</a:t>
            </a:r>
          </a:p>
          <a:p>
            <a:r>
              <a:rPr lang="en-US" altLang="zh-CN" sz="2400" dirty="0"/>
              <a:t>2. </a:t>
            </a:r>
            <a:r>
              <a:rPr lang="zh-CN" altLang="en-US" sz="2400" dirty="0"/>
              <a:t>按照传感器的结构特性可以分为线阵相机、面阵相机；</a:t>
            </a:r>
          </a:p>
          <a:p>
            <a:r>
              <a:rPr lang="en-US" altLang="zh-CN" sz="2400" dirty="0"/>
              <a:t>3. </a:t>
            </a:r>
            <a:r>
              <a:rPr lang="zh-CN" altLang="en-US" sz="2400" dirty="0"/>
              <a:t>按照扫描方式可以分为隔行扫描相机、逐行扫描相机；</a:t>
            </a:r>
          </a:p>
          <a:p>
            <a:r>
              <a:rPr lang="en-US" altLang="zh-CN" sz="2400" dirty="0"/>
              <a:t>4. </a:t>
            </a:r>
            <a:r>
              <a:rPr lang="zh-CN" altLang="en-US" sz="2400" dirty="0"/>
              <a:t>按照分辨率大小可以分为普通分辨率相机、高分辨率相机；</a:t>
            </a:r>
          </a:p>
          <a:p>
            <a:r>
              <a:rPr lang="en-US" altLang="zh-CN" sz="2400" dirty="0"/>
              <a:t>5. </a:t>
            </a:r>
            <a:r>
              <a:rPr lang="zh-CN" altLang="en-US" sz="2400" dirty="0"/>
              <a:t>按照输出信号方式可以分为模拟相机、数字相机；</a:t>
            </a:r>
          </a:p>
          <a:p>
            <a:r>
              <a:rPr lang="en-US" altLang="zh-CN" sz="2400" dirty="0"/>
              <a:t>6. </a:t>
            </a:r>
            <a:r>
              <a:rPr lang="zh-CN" altLang="en-US" sz="2400" dirty="0"/>
              <a:t>按照输出色彩可以分为单色（黑白）相机、彩色相机；</a:t>
            </a:r>
          </a:p>
          <a:p>
            <a:r>
              <a:rPr lang="en-US" altLang="zh-CN" sz="2400" dirty="0"/>
              <a:t>7. </a:t>
            </a:r>
            <a:r>
              <a:rPr lang="zh-CN" altLang="en-US" sz="2400" dirty="0"/>
              <a:t>按照输出信号速度可以分为普通速度相机、高速相机；</a:t>
            </a:r>
          </a:p>
          <a:p>
            <a:r>
              <a:rPr lang="en-US" altLang="zh-CN" sz="2400" dirty="0"/>
              <a:t>8. </a:t>
            </a:r>
            <a:r>
              <a:rPr lang="zh-CN" altLang="en-US" sz="2400" dirty="0"/>
              <a:t>按照响应频率范围可以分为可见光（普通）相机、红外相机、紫外相机等。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4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79912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运算设备选型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——CPU &amp; GPU</a:t>
            </a:r>
            <a:endParaRPr lang="zh-CN" altLang="en-US" sz="4400" b="1" i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80015BC-F28F-4697-A543-A49FD972CCED}"/>
              </a:ext>
            </a:extLst>
          </p:cNvPr>
          <p:cNvSpPr txBox="1"/>
          <p:nvPr/>
        </p:nvSpPr>
        <p:spPr>
          <a:xfrm>
            <a:off x="719412" y="1622965"/>
            <a:ext cx="1075317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几个考量的要素：</a:t>
            </a:r>
            <a:endParaRPr lang="en-US" altLang="zh-CN" sz="2400" dirty="0"/>
          </a:p>
          <a:p>
            <a:pPr marL="457200" indent="-457200">
              <a:buAutoNum type="arabicPeriod"/>
            </a:pPr>
            <a:r>
              <a:rPr lang="zh-CN" altLang="en-US" sz="2400" dirty="0"/>
              <a:t>价格因素：</a:t>
            </a:r>
            <a:r>
              <a:rPr lang="en-US" altLang="zh-CN" sz="2400" dirty="0"/>
              <a:t>2k</a:t>
            </a:r>
            <a:r>
              <a:rPr lang="zh-CN" altLang="en-US" sz="2400" dirty="0"/>
              <a:t>左右 </a:t>
            </a:r>
            <a:r>
              <a:rPr lang="en-US" altLang="zh-CN" sz="2400" dirty="0"/>
              <a:t>4k</a:t>
            </a:r>
            <a:r>
              <a:rPr lang="zh-CN" altLang="en-US" sz="2400" dirty="0"/>
              <a:t>左右  </a:t>
            </a:r>
            <a:r>
              <a:rPr lang="en-US" altLang="zh-CN" sz="2400" dirty="0"/>
              <a:t>8k</a:t>
            </a:r>
            <a:r>
              <a:rPr lang="zh-CN" altLang="en-US" sz="2400" dirty="0"/>
              <a:t>左右</a:t>
            </a:r>
            <a:endParaRPr lang="en-US" altLang="zh-CN" sz="2400" dirty="0"/>
          </a:p>
          <a:p>
            <a:pPr marL="457200" indent="-457200">
              <a:buAutoNum type="arabicPeriod"/>
            </a:pPr>
            <a:endParaRPr lang="en-US" altLang="zh-CN" sz="2400" dirty="0"/>
          </a:p>
          <a:p>
            <a:pPr marL="457200" indent="-457200">
              <a:buAutoNum type="arabicPeriod"/>
            </a:pPr>
            <a:r>
              <a:rPr lang="zh-CN" altLang="en-US" sz="2400" dirty="0"/>
              <a:t>运算单元：</a:t>
            </a:r>
            <a:r>
              <a:rPr lang="en-US" altLang="zh-CN" sz="2400" dirty="0"/>
              <a:t>CPU  —— mini PC, NUC;  GPU —— TX2, Manifold, AGX XAVIER</a:t>
            </a:r>
          </a:p>
          <a:p>
            <a:pPr marL="457200" indent="-457200">
              <a:buAutoNum type="arabicPeriod"/>
            </a:pPr>
            <a:endParaRPr lang="en-US" altLang="zh-CN" sz="2400" dirty="0"/>
          </a:p>
          <a:p>
            <a:pPr marL="457200" indent="-457200">
              <a:buAutoNum type="arabicPeriod"/>
            </a:pPr>
            <a:r>
              <a:rPr lang="zh-CN" altLang="en-US" sz="2400" dirty="0"/>
              <a:t>内存和硬盘：  </a:t>
            </a:r>
            <a:r>
              <a:rPr lang="en-US" altLang="zh-CN" sz="2400" dirty="0"/>
              <a:t>2G/4G/8G; 128G/256G</a:t>
            </a:r>
          </a:p>
          <a:p>
            <a:pPr marL="457200" indent="-457200">
              <a:buAutoNum type="arabicPeriod"/>
            </a:pPr>
            <a:endParaRPr lang="en-US" altLang="zh-CN" sz="2400" dirty="0"/>
          </a:p>
          <a:p>
            <a:pPr marL="457200" indent="-457200">
              <a:buAutoNum type="arabicPeriod"/>
            </a:pPr>
            <a:r>
              <a:rPr lang="zh-CN" altLang="en-US" sz="2400" dirty="0"/>
              <a:t>外设接口  </a:t>
            </a:r>
            <a:r>
              <a:rPr lang="en-US" altLang="zh-CN" sz="2400" dirty="0"/>
              <a:t>USB2.0/3.0</a:t>
            </a:r>
            <a:r>
              <a:rPr lang="zh-CN" altLang="en-US" sz="2400" dirty="0"/>
              <a:t>，网口等</a:t>
            </a:r>
            <a:endParaRPr lang="en-US" altLang="zh-CN" sz="2400" dirty="0"/>
          </a:p>
          <a:p>
            <a:pPr marL="457200" indent="-457200">
              <a:buAutoNum type="arabicPeriod"/>
            </a:pPr>
            <a:endParaRPr lang="en-US" altLang="zh-CN" sz="2400" dirty="0"/>
          </a:p>
          <a:p>
            <a:pPr marL="457200" indent="-457200">
              <a:buAutoNum type="arabicPeriod"/>
            </a:pPr>
            <a:r>
              <a:rPr lang="zh-CN" altLang="en-US" sz="2400" dirty="0"/>
              <a:t>体积： 较小的体积减少机械设计难度</a:t>
            </a:r>
            <a:endParaRPr lang="en-US" altLang="zh-CN" sz="2400" dirty="0"/>
          </a:p>
          <a:p>
            <a:pPr marL="457200" indent="-457200">
              <a:buAutoNum type="arabicPeriod"/>
            </a:pPr>
            <a:endParaRPr lang="en-US" altLang="zh-CN" sz="2400" dirty="0"/>
          </a:p>
          <a:p>
            <a:endParaRPr lang="en-US" altLang="zh-CN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51324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6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80" y="537210"/>
            <a:ext cx="9799200" cy="2570400"/>
          </a:xfrm>
        </p:spPr>
        <p:txBody>
          <a:bodyPr/>
          <a:lstStyle/>
          <a:p>
            <a:r>
              <a:rPr lang="en-US" altLang="zh-CN" sz="5400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Part3</a:t>
            </a:r>
            <a:r>
              <a:rPr lang="en-US" altLang="zh-CN" sz="6600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- </a:t>
            </a:r>
            <a:r>
              <a:rPr lang="zh-CN" altLang="en-US" sz="6600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技术模块</a:t>
            </a:r>
            <a:endParaRPr lang="zh-CN" altLang="en-US" sz="72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7" name="图片 6" descr="队标3"/>
          <p:cNvPicPr>
            <a:picLocks noChangeAspect="1"/>
          </p:cNvPicPr>
          <p:nvPr/>
        </p:nvPicPr>
        <p:blipFill>
          <a:blip r:embed="rId5">
            <a:lum bright="48000"/>
          </a:blip>
          <a:stretch>
            <a:fillRect/>
          </a:stretch>
        </p:blipFill>
        <p:spPr>
          <a:xfrm>
            <a:off x="605790" y="4116705"/>
            <a:ext cx="1985010" cy="19665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3065" y="6012815"/>
            <a:ext cx="2972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rgbClr val="8E8E8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XJTU·</a:t>
            </a:r>
            <a:r>
              <a:rPr kumimoji="0" lang="zh-CN" altLang="en-US" sz="3600" b="1" i="1" u="none" strike="noStrike" kern="1200" cap="none" spc="0" normalizeH="0" baseline="0" noProof="0">
                <a:ln>
                  <a:noFill/>
                </a:ln>
                <a:solidFill>
                  <a:srgbClr val="8E8E8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笃行</a:t>
            </a:r>
          </a:p>
        </p:txBody>
      </p:sp>
      <p:sp>
        <p:nvSpPr>
          <p:cNvPr id="10" name="矩形 9"/>
          <p:cNvSpPr/>
          <p:nvPr/>
        </p:nvSpPr>
        <p:spPr>
          <a:xfrm>
            <a:off x="933450" y="914400"/>
            <a:ext cx="944245" cy="431800"/>
          </a:xfrm>
          <a:prstGeom prst="rect">
            <a:avLst/>
          </a:prstGeom>
          <a:solidFill>
            <a:srgbClr val="66CE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228215" y="3046730"/>
            <a:ext cx="6297295" cy="0"/>
          </a:xfrm>
          <a:prstGeom prst="line">
            <a:avLst/>
          </a:prstGeom>
          <a:ln w="635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538980" y="3207385"/>
            <a:ext cx="5322570" cy="20320"/>
          </a:xfrm>
          <a:prstGeom prst="line">
            <a:avLst/>
          </a:prstGeom>
          <a:ln w="63500">
            <a:solidFill>
              <a:srgbClr val="66CE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594D8D3-A29B-4DC9-AFEA-FFCA9D889718}"/>
              </a:ext>
            </a:extLst>
          </p:cNvPr>
          <p:cNvSpPr txBox="1"/>
          <p:nvPr/>
        </p:nvSpPr>
        <p:spPr>
          <a:xfrm>
            <a:off x="3416643" y="4038173"/>
            <a:ext cx="7840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FC00EA-06E9-4A0B-AF04-13A0628E9FDD}"/>
              </a:ext>
            </a:extLst>
          </p:cNvPr>
          <p:cNvSpPr txBox="1"/>
          <p:nvPr/>
        </p:nvSpPr>
        <p:spPr>
          <a:xfrm>
            <a:off x="3365500" y="3613429"/>
            <a:ext cx="784036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3200" dirty="0"/>
              <a:t>自瞄流程及介绍</a:t>
            </a:r>
            <a:endParaRPr lang="en-US" altLang="zh-CN" sz="3200" dirty="0"/>
          </a:p>
          <a:p>
            <a:pPr marL="342900" indent="-342900">
              <a:buAutoNum type="arabicPeriod"/>
            </a:pPr>
            <a:r>
              <a:rPr lang="zh-CN" altLang="en-US" sz="3200" dirty="0"/>
              <a:t>能量机关流程及介绍</a:t>
            </a:r>
            <a:endParaRPr lang="en-US" altLang="zh-CN" sz="3200" dirty="0"/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D2D90B-5003-4603-B6AB-8BB50DC50EC9}"/>
              </a:ext>
            </a:extLst>
          </p:cNvPr>
          <p:cNvSpPr txBox="1"/>
          <p:nvPr/>
        </p:nvSpPr>
        <p:spPr>
          <a:xfrm>
            <a:off x="-35028" y="983046"/>
            <a:ext cx="3266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柱子！你他娘的打歪了！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8820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6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80" y="1974472"/>
            <a:ext cx="9799200" cy="1133138"/>
          </a:xfrm>
        </p:spPr>
        <p:txBody>
          <a:bodyPr/>
          <a:lstStyle/>
          <a:p>
            <a:r>
              <a:rPr lang="en-US" altLang="zh-CN" sz="5400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Part1</a:t>
            </a:r>
            <a:r>
              <a:rPr lang="en-US" altLang="zh-CN" sz="6600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-</a:t>
            </a:r>
            <a:r>
              <a:rPr lang="zh-CN" altLang="en-US" sz="6600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软件基础</a:t>
            </a:r>
            <a:endParaRPr lang="zh-CN" altLang="en-US" sz="72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7" name="图片 6" descr="队标3"/>
          <p:cNvPicPr>
            <a:picLocks noChangeAspect="1"/>
          </p:cNvPicPr>
          <p:nvPr/>
        </p:nvPicPr>
        <p:blipFill>
          <a:blip r:embed="rId5">
            <a:lum bright="48000"/>
          </a:blip>
          <a:stretch>
            <a:fillRect/>
          </a:stretch>
        </p:blipFill>
        <p:spPr>
          <a:xfrm>
            <a:off x="605790" y="4116705"/>
            <a:ext cx="1985010" cy="19665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3065" y="6012815"/>
            <a:ext cx="2972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>
                <a:solidFill>
                  <a:srgbClr val="8E8E8E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XJTU·</a:t>
            </a:r>
            <a:r>
              <a:rPr lang="zh-CN" altLang="en-US" sz="3600" b="1" i="1">
                <a:solidFill>
                  <a:srgbClr val="8E8E8E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笃行</a:t>
            </a:r>
          </a:p>
        </p:txBody>
      </p:sp>
      <p:sp>
        <p:nvSpPr>
          <p:cNvPr id="10" name="矩形 9"/>
          <p:cNvSpPr/>
          <p:nvPr/>
        </p:nvSpPr>
        <p:spPr>
          <a:xfrm>
            <a:off x="933450" y="914400"/>
            <a:ext cx="944245" cy="431800"/>
          </a:xfrm>
          <a:prstGeom prst="rect">
            <a:avLst/>
          </a:prstGeom>
          <a:solidFill>
            <a:srgbClr val="66CE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228215" y="3046730"/>
            <a:ext cx="6297295" cy="0"/>
          </a:xfrm>
          <a:prstGeom prst="line">
            <a:avLst/>
          </a:prstGeom>
          <a:ln w="635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538980" y="3207385"/>
            <a:ext cx="5322570" cy="20320"/>
          </a:xfrm>
          <a:prstGeom prst="line">
            <a:avLst/>
          </a:prstGeom>
          <a:ln w="63500">
            <a:solidFill>
              <a:srgbClr val="66CE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594D8D3-A29B-4DC9-AFEA-FFCA9D889718}"/>
              </a:ext>
            </a:extLst>
          </p:cNvPr>
          <p:cNvSpPr txBox="1"/>
          <p:nvPr/>
        </p:nvSpPr>
        <p:spPr>
          <a:xfrm>
            <a:off x="3416643" y="4038173"/>
            <a:ext cx="784036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3200" dirty="0"/>
              <a:t>系统基础 </a:t>
            </a:r>
            <a:r>
              <a:rPr lang="en-US" altLang="zh-CN" sz="3200" dirty="0"/>
              <a:t>——Ubuntu</a:t>
            </a:r>
            <a:r>
              <a:rPr lang="zh-CN" altLang="en-US" sz="3200" dirty="0"/>
              <a:t>及其介绍</a:t>
            </a:r>
            <a:endParaRPr lang="en-US" altLang="zh-CN" sz="3200" dirty="0"/>
          </a:p>
          <a:p>
            <a:pPr marL="342900" indent="-342900">
              <a:buAutoNum type="arabicPeriod"/>
            </a:pPr>
            <a:r>
              <a:rPr lang="zh-CN" altLang="en-US" sz="3200" dirty="0"/>
              <a:t>软件基础 </a:t>
            </a:r>
            <a:r>
              <a:rPr lang="en-US" altLang="zh-CN" sz="3200" dirty="0"/>
              <a:t>——OpenCV</a:t>
            </a:r>
            <a:r>
              <a:rPr lang="zh-CN" altLang="en-US" sz="3200" dirty="0"/>
              <a:t>及其介绍</a:t>
            </a:r>
            <a:endParaRPr lang="en-US" altLang="zh-CN" sz="3200" dirty="0"/>
          </a:p>
          <a:p>
            <a:pPr marL="342900" indent="-342900">
              <a:buAutoNum type="arabicPeriod"/>
            </a:pPr>
            <a:r>
              <a:rPr lang="zh-CN" altLang="en-US" sz="3200" dirty="0"/>
              <a:t>平台基础</a:t>
            </a:r>
            <a:r>
              <a:rPr lang="en-US" altLang="zh-CN" sz="3200" dirty="0"/>
              <a:t> ——ROS</a:t>
            </a:r>
            <a:r>
              <a:rPr lang="zh-CN" altLang="en-US" sz="3200" dirty="0"/>
              <a:t>及其介绍</a:t>
            </a:r>
            <a:endParaRPr lang="en-US" altLang="zh-CN" sz="3200" dirty="0"/>
          </a:p>
          <a:p>
            <a:pPr marL="342900" indent="-342900">
              <a:buAutoNum type="arabicPeriod"/>
            </a:pPr>
            <a:r>
              <a:rPr lang="zh-CN" altLang="en-US" sz="3200" dirty="0"/>
              <a:t>其他工具</a:t>
            </a:r>
            <a:endParaRPr lang="en-US" altLang="zh-CN" sz="3200" dirty="0"/>
          </a:p>
          <a:p>
            <a:pPr marL="342900" indent="-342900">
              <a:buAutoNum type="arabicPeriod"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0DE2F2-7F0E-4D90-9B6C-A52AFE8FB40E}"/>
              </a:ext>
            </a:extLst>
          </p:cNvPr>
          <p:cNvSpPr txBox="1"/>
          <p:nvPr/>
        </p:nvSpPr>
        <p:spPr>
          <a:xfrm>
            <a:off x="0" y="925775"/>
            <a:ext cx="2965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/>
              <a:t>磨刀不误砍柴工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54200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预处理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BDB6530B-0534-4790-A0B8-5068ABE94985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/>
              <a:t>1. </a:t>
            </a:r>
            <a:r>
              <a:rPr lang="zh-CN" altLang="en-US" dirty="0"/>
              <a:t>色彩模型</a:t>
            </a:r>
            <a:r>
              <a:rPr lang="en-US" altLang="zh-CN" dirty="0"/>
              <a:t>——</a:t>
            </a:r>
            <a:r>
              <a:rPr lang="zh-CN" altLang="en-US" dirty="0"/>
              <a:t>通过一组数字来描述颜色。</a:t>
            </a:r>
            <a:endParaRPr lang="en-US" altLang="zh-CN" dirty="0"/>
          </a:p>
          <a:p>
            <a:pPr lvl="1" algn="l"/>
            <a:r>
              <a:rPr lang="en-US" altLang="zh-CN" dirty="0"/>
              <a:t>1.RGB</a:t>
            </a:r>
            <a:r>
              <a:rPr lang="zh-CN" altLang="en-US" dirty="0"/>
              <a:t>模型</a:t>
            </a:r>
            <a:r>
              <a:rPr lang="en-US" altLang="zh-CN" dirty="0"/>
              <a:t>——</a:t>
            </a:r>
            <a:r>
              <a:rPr lang="zh-CN" altLang="en-US" dirty="0"/>
              <a:t>将红（</a:t>
            </a:r>
            <a:r>
              <a:rPr lang="en-US" altLang="zh-CN" dirty="0">
                <a:solidFill>
                  <a:srgbClr val="FF0000"/>
                </a:solidFill>
              </a:rPr>
              <a:t>R</a:t>
            </a:r>
            <a:r>
              <a:rPr lang="en-US" altLang="zh-CN" dirty="0"/>
              <a:t>ed</a:t>
            </a:r>
            <a:r>
              <a:rPr lang="zh-CN" altLang="en-US" dirty="0"/>
              <a:t>）、绿（</a:t>
            </a:r>
            <a:r>
              <a:rPr lang="en-US" altLang="zh-CN" dirty="0">
                <a:solidFill>
                  <a:srgbClr val="FF0000"/>
                </a:solidFill>
              </a:rPr>
              <a:t>G</a:t>
            </a:r>
            <a:r>
              <a:rPr lang="en-US" altLang="zh-CN" dirty="0"/>
              <a:t>reen</a:t>
            </a:r>
            <a:r>
              <a:rPr lang="zh-CN" altLang="en-US" dirty="0"/>
              <a:t>）、蓝（</a:t>
            </a:r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en-US" altLang="zh-CN" dirty="0"/>
              <a:t>lue</a:t>
            </a:r>
            <a:r>
              <a:rPr lang="zh-CN" altLang="en-US" dirty="0"/>
              <a:t>）三原色的色光以不同的比例相加，以合成产生各种色彩光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082700C-949C-4215-BA4A-484FC26C38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658" y="3239295"/>
            <a:ext cx="3499407" cy="349331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98101BC-1054-4E16-BBDE-76F4CED74F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6496" y="3785077"/>
            <a:ext cx="6754953" cy="10425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56097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54200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预处理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359A5D1-1930-4E5B-A84D-BC243055DFFF}"/>
              </a:ext>
            </a:extLst>
          </p:cNvPr>
          <p:cNvSpPr txBox="1">
            <a:spLocks/>
          </p:cNvSpPr>
          <p:nvPr/>
        </p:nvSpPr>
        <p:spPr>
          <a:xfrm>
            <a:off x="838200" y="1819447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en-US" altLang="zh-CN" dirty="0"/>
              <a:t>2.HSV</a:t>
            </a:r>
            <a:r>
              <a:rPr lang="zh-CN" altLang="en-US" dirty="0"/>
              <a:t>色彩模型：是一种将</a:t>
            </a:r>
            <a:r>
              <a:rPr lang="en-US" altLang="zh-CN" dirty="0"/>
              <a:t>RGB</a:t>
            </a:r>
            <a:r>
              <a:rPr lang="zh-CN" altLang="en-US" dirty="0"/>
              <a:t>色彩模型中的点在圆柱</a:t>
            </a:r>
            <a:endParaRPr lang="en-US" altLang="zh-CN" dirty="0"/>
          </a:p>
          <a:p>
            <a:pPr lvl="1" algn="l"/>
            <a:r>
              <a:rPr lang="en-US" altLang="zh-CN" dirty="0"/>
              <a:t>                              </a:t>
            </a:r>
            <a:r>
              <a:rPr lang="zh-CN" altLang="en-US" dirty="0"/>
              <a:t>坐标系中的表示法。</a:t>
            </a:r>
            <a:endParaRPr lang="en-US" altLang="zh-CN" dirty="0"/>
          </a:p>
          <a:p>
            <a:pPr lvl="1" algn="l"/>
            <a:r>
              <a:rPr lang="en-US" altLang="zh-CN" dirty="0"/>
              <a:t>			   	        </a:t>
            </a:r>
            <a:r>
              <a:rPr lang="zh-CN" altLang="en-US" dirty="0"/>
              <a:t>即色相（</a:t>
            </a:r>
            <a:r>
              <a:rPr lang="en-US" altLang="zh-CN" dirty="0"/>
              <a:t>Hue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 algn="l"/>
            <a:r>
              <a:rPr lang="en-US" altLang="zh-CN" dirty="0"/>
              <a:t>                                  </a:t>
            </a:r>
            <a:r>
              <a:rPr lang="zh-CN" altLang="en-US" dirty="0"/>
              <a:t>饱和度（</a:t>
            </a:r>
            <a:r>
              <a:rPr lang="en-US" altLang="zh-CN" dirty="0"/>
              <a:t>Saturation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 algn="l"/>
            <a:r>
              <a:rPr lang="en-US" altLang="zh-CN" dirty="0"/>
              <a:t>                                  </a:t>
            </a:r>
            <a:r>
              <a:rPr lang="zh-CN" altLang="en-US" dirty="0"/>
              <a:t>明度（</a:t>
            </a:r>
            <a:r>
              <a:rPr lang="en-US" altLang="zh-CN" dirty="0"/>
              <a:t>Value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 algn="l"/>
            <a:r>
              <a:rPr lang="zh-CN" altLang="en-US" dirty="0"/>
              <a:t>色相（</a:t>
            </a:r>
            <a:r>
              <a:rPr lang="en-US" altLang="zh-CN" dirty="0"/>
              <a:t>H</a:t>
            </a:r>
            <a:r>
              <a:rPr lang="zh-CN" altLang="en-US" dirty="0"/>
              <a:t>）是色彩的基本属性，就是平常所说的颜色名称</a:t>
            </a:r>
            <a:endParaRPr lang="en-US" altLang="zh-CN" dirty="0"/>
          </a:p>
          <a:p>
            <a:pPr lvl="1" algn="l"/>
            <a:r>
              <a:rPr lang="zh-CN" altLang="en-US" dirty="0"/>
              <a:t>饱和度（</a:t>
            </a:r>
            <a:r>
              <a:rPr lang="en-US" altLang="zh-CN" dirty="0"/>
              <a:t>S</a:t>
            </a:r>
            <a:r>
              <a:rPr lang="zh-CN" altLang="en-US" dirty="0"/>
              <a:t>）是指色彩的纯度，越高色彩越纯，低则逐渐变灰，</a:t>
            </a:r>
            <a:endParaRPr lang="en-US" altLang="zh-CN" dirty="0"/>
          </a:p>
          <a:p>
            <a:pPr lvl="1" algn="l"/>
            <a:r>
              <a:rPr lang="zh-CN" altLang="en-US" dirty="0"/>
              <a:t>明度（</a:t>
            </a:r>
            <a:r>
              <a:rPr lang="en-US" altLang="zh-CN" dirty="0"/>
              <a:t>V</a:t>
            </a:r>
            <a:r>
              <a:rPr lang="zh-CN" altLang="en-US" dirty="0"/>
              <a:t>），亮度（</a:t>
            </a:r>
            <a:r>
              <a:rPr lang="en-US" altLang="zh-CN" dirty="0"/>
              <a:t>L</a:t>
            </a:r>
            <a:r>
              <a:rPr lang="zh-CN" altLang="en-US" dirty="0"/>
              <a:t>），取</a:t>
            </a:r>
            <a:r>
              <a:rPr lang="en-US" altLang="zh-CN" dirty="0"/>
              <a:t>0-100%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058C80-D3CF-44F0-BC3A-87AB5D2C4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6048" y="0"/>
            <a:ext cx="3425952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1299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54200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预处理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/>
              <a:t>2.</a:t>
            </a:r>
            <a:r>
              <a:rPr lang="zh-CN" altLang="en-US" dirty="0"/>
              <a:t>颜色与通道相关操作</a:t>
            </a:r>
            <a:endParaRPr lang="en-US" altLang="zh-CN" dirty="0"/>
          </a:p>
          <a:p>
            <a:pPr lvl="2" algn="l"/>
            <a:r>
              <a:rPr lang="en-US" altLang="zh-CN" dirty="0" err="1"/>
              <a:t>i</a:t>
            </a:r>
            <a:r>
              <a:rPr lang="en-US" altLang="zh-CN" dirty="0"/>
              <a:t>&gt;</a:t>
            </a:r>
            <a:r>
              <a:rPr lang="zh-CN" altLang="en-US" dirty="0"/>
              <a:t>颜色空间的转换</a:t>
            </a:r>
            <a:endParaRPr lang="en-US" altLang="zh-CN" dirty="0"/>
          </a:p>
          <a:p>
            <a:pPr lvl="3" algn="l"/>
            <a:r>
              <a:rPr lang="en-US" altLang="zh-CN" sz="2400" dirty="0">
                <a:solidFill>
                  <a:srgbClr val="FF0000"/>
                </a:solidFill>
              </a:rPr>
              <a:t>cv::Mat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cv::</a:t>
            </a:r>
            <a:r>
              <a:rPr lang="en-US" altLang="zh-CN" sz="2400" dirty="0" err="1">
                <a:solidFill>
                  <a:srgbClr val="FF0000"/>
                </a:solidFill>
              </a:rPr>
              <a:t>cvtColor</a:t>
            </a:r>
            <a:r>
              <a:rPr lang="en-US" altLang="zh-CN" sz="2400" dirty="0">
                <a:solidFill>
                  <a:srgbClr val="FF0000"/>
                </a:solidFill>
              </a:rPr>
              <a:t>(</a:t>
            </a:r>
            <a:r>
              <a:rPr lang="en-US" altLang="zh-CN" sz="2400" dirty="0" err="1">
                <a:solidFill>
                  <a:srgbClr val="FF0000"/>
                </a:solidFill>
              </a:rPr>
              <a:t>input_mat,transforming_type</a:t>
            </a:r>
            <a:r>
              <a:rPr lang="en-US" altLang="zh-CN" sz="2400" dirty="0">
                <a:solidFill>
                  <a:srgbClr val="FF0000"/>
                </a:solidFill>
              </a:rPr>
              <a:t>)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FC70C8-9A6C-429B-B3A9-B4A5D9B998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562" y="3429000"/>
            <a:ext cx="5486876" cy="32250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72770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54200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预处理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/>
              <a:t>3.</a:t>
            </a:r>
            <a:r>
              <a:rPr lang="zh-CN" altLang="en-US" dirty="0"/>
              <a:t> 特征颜色的提取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33F7FAD-26B4-4F6C-9F31-CD5E78499C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520" y="2415269"/>
            <a:ext cx="4480948" cy="418221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EB238B4-2444-416F-885A-887CD63D1B0B}"/>
              </a:ext>
            </a:extLst>
          </p:cNvPr>
          <p:cNvSpPr txBox="1"/>
          <p:nvPr/>
        </p:nvSpPr>
        <p:spPr>
          <a:xfrm>
            <a:off x="6165422" y="3075217"/>
            <a:ext cx="62757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/>
              <a:t>通过灯条亮度选取</a:t>
            </a:r>
            <a:endParaRPr lang="en-US" altLang="zh-CN" dirty="0"/>
          </a:p>
          <a:p>
            <a:r>
              <a:rPr lang="en-US" altLang="zh-CN" dirty="0"/>
              <a:t>	a.</a:t>
            </a:r>
            <a:r>
              <a:rPr lang="zh-CN" altLang="en-US" dirty="0"/>
              <a:t>转为灰度图</a:t>
            </a:r>
            <a:endParaRPr lang="en-US" altLang="zh-CN" dirty="0"/>
          </a:p>
          <a:p>
            <a:r>
              <a:rPr lang="en-US" altLang="zh-CN" dirty="0"/>
              <a:t>               b.</a:t>
            </a:r>
            <a:r>
              <a:rPr lang="zh-CN" altLang="en-US" dirty="0"/>
              <a:t>利用</a:t>
            </a:r>
            <a:r>
              <a:rPr lang="en-US" altLang="zh-CN" dirty="0" err="1"/>
              <a:t>threhold</a:t>
            </a:r>
            <a:r>
              <a:rPr lang="zh-CN" altLang="en-US" dirty="0"/>
              <a:t>函数二值化，提取二值化图像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2.   </a:t>
            </a:r>
            <a:r>
              <a:rPr lang="zh-CN" altLang="en-US" dirty="0"/>
              <a:t>通过颜色选取</a:t>
            </a:r>
            <a:endParaRPr lang="en-US" altLang="zh-CN" dirty="0"/>
          </a:p>
          <a:p>
            <a:r>
              <a:rPr lang="en-US" altLang="zh-CN" dirty="0"/>
              <a:t>	</a:t>
            </a:r>
            <a:r>
              <a:rPr lang="en-US" altLang="zh-CN" dirty="0" err="1"/>
              <a:t>i</a:t>
            </a:r>
            <a:r>
              <a:rPr lang="en-US" altLang="zh-CN" dirty="0"/>
              <a:t>-HSV</a:t>
            </a:r>
            <a:r>
              <a:rPr lang="zh-CN" altLang="en-US" dirty="0"/>
              <a:t>选取</a:t>
            </a:r>
            <a:endParaRPr lang="en-US" altLang="zh-CN" dirty="0"/>
          </a:p>
          <a:p>
            <a:r>
              <a:rPr lang="en-US" altLang="zh-CN" dirty="0"/>
              <a:t>		</a:t>
            </a:r>
            <a:r>
              <a:rPr lang="zh-CN" altLang="en-US" dirty="0"/>
              <a:t>选取需要颜色的</a:t>
            </a:r>
            <a:r>
              <a:rPr lang="en-US" altLang="zh-CN" dirty="0"/>
              <a:t>HSV</a:t>
            </a:r>
            <a:r>
              <a:rPr lang="zh-CN" altLang="en-US" dirty="0"/>
              <a:t>空间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	ii-RGB</a:t>
            </a:r>
            <a:r>
              <a:rPr lang="zh-CN" altLang="en-US" dirty="0"/>
              <a:t>选取</a:t>
            </a:r>
            <a:endParaRPr lang="en-US" altLang="zh-CN" dirty="0"/>
          </a:p>
          <a:p>
            <a:r>
              <a:rPr lang="en-US" altLang="zh-CN" dirty="0"/>
              <a:t>		</a:t>
            </a:r>
            <a:r>
              <a:rPr lang="zh-CN" altLang="en-US" dirty="0"/>
              <a:t>选取需要颜色的</a:t>
            </a:r>
            <a:r>
              <a:rPr lang="en-US" altLang="zh-CN" dirty="0"/>
              <a:t>RGB</a:t>
            </a:r>
            <a:r>
              <a:rPr lang="zh-CN" altLang="en-US" dirty="0"/>
              <a:t>空间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02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54200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预处理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8E38D7-6967-4E02-9F7B-AF8D98B6C4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38" y="1580390"/>
            <a:ext cx="10167568" cy="52089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04041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54200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预处理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19A3C890-CA43-4D16-9F44-3D30638C4EDC}"/>
              </a:ext>
            </a:extLst>
          </p:cNvPr>
          <p:cNvSpPr txBox="1">
            <a:spLocks/>
          </p:cNvSpPr>
          <p:nvPr/>
        </p:nvSpPr>
        <p:spPr>
          <a:xfrm>
            <a:off x="-745524" y="161967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altLang="zh-CN" dirty="0">
                <a:solidFill>
                  <a:sysClr val="windowText" lastClr="000000"/>
                </a:solidFill>
                <a:latin typeface="等线" panose="020F0502020204030204"/>
                <a:ea typeface="等线" panose="02010600030101010101" pitchFamily="2" charset="-122"/>
              </a:rPr>
              <a:t>4.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基本形态学操作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A-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膨胀与腐蚀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膨胀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膨胀就是利用一个核（叫做结构元素）与图像进行卷积。随着核的移动，每次都取核覆盖区域的最大像素值，因此最终完成的效果是将高亮区域扩大。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腐蚀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同样地，腐蚀也是卷积操作。随着核的移动，每次都取核覆盖区域的最小像素值，因此最终完成的效果是将高亮区域缩小。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4FE4E3B-13DB-4104-9AC5-4FFA278BD0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3027" y="4001294"/>
            <a:ext cx="4975654" cy="25475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42577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54200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预处理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19A3C890-CA43-4D16-9F44-3D30638C4EDC}"/>
              </a:ext>
            </a:extLst>
          </p:cNvPr>
          <p:cNvSpPr txBox="1">
            <a:spLocks/>
          </p:cNvSpPr>
          <p:nvPr/>
        </p:nvSpPr>
        <p:spPr>
          <a:xfrm>
            <a:off x="-745524" y="161967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altLang="zh-CN" dirty="0">
                <a:solidFill>
                  <a:sysClr val="windowText" lastClr="000000"/>
                </a:solidFill>
                <a:latin typeface="等线" panose="020F0502020204030204"/>
                <a:ea typeface="等线" panose="02010600030101010101" pitchFamily="2" charset="-122"/>
              </a:rPr>
              <a:t>4.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基本形态学操作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B-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开操作与闭操作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开运算和闭运算就是将腐蚀和膨胀按照一定的次序进行处理。但这两者并不是可逆的，即先开后闭并不能得到原先的图像。为了获取图像中的主要对象：对一副二值图连续使用闭运算和开运算，或者消除图像中的噪声，也可以对图像先用开运算后用闭运算，不过这样也会消除一些破碎的对象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开运算：先腐蚀后膨胀，用于移除由图像噪音形成的斑点。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闭运算：先膨胀后腐蚀，用来连接被误分为许多小块的对象；</a:t>
            </a:r>
          </a:p>
          <a:p>
            <a:pPr marL="13716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5857716-D06F-4BC5-AE68-9CF268D30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771" y="4096264"/>
            <a:ext cx="4792748" cy="24538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6662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19A3C890-CA43-4D16-9F44-3D30638C4EDC}"/>
              </a:ext>
            </a:extLst>
          </p:cNvPr>
          <p:cNvSpPr txBox="1">
            <a:spLocks/>
          </p:cNvSpPr>
          <p:nvPr/>
        </p:nvSpPr>
        <p:spPr>
          <a:xfrm>
            <a:off x="-745524" y="161967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装甲板轮廓的提取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1828800" lvl="4" indent="0">
              <a:buNone/>
              <a:defRPr/>
            </a:pP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3D07B0-B160-4875-89EA-26EB468A2BAC}"/>
              </a:ext>
            </a:extLst>
          </p:cNvPr>
          <p:cNvSpPr txBox="1"/>
          <p:nvPr/>
        </p:nvSpPr>
        <p:spPr>
          <a:xfrm>
            <a:off x="2421924" y="2151411"/>
            <a:ext cx="11426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findContours</a:t>
            </a:r>
            <a:r>
              <a:rPr lang="en-US" altLang="zh-CN" dirty="0"/>
              <a:t>( </a:t>
            </a:r>
            <a:r>
              <a:rPr lang="en-US" altLang="zh-CN" dirty="0" err="1"/>
              <a:t>InputOutputArray</a:t>
            </a:r>
            <a:r>
              <a:rPr lang="en-US" altLang="zh-CN" dirty="0"/>
              <a:t> image, </a:t>
            </a:r>
            <a:r>
              <a:rPr lang="en-US" altLang="zh-CN" dirty="0" err="1"/>
              <a:t>OutputArrayOfArrays</a:t>
            </a:r>
            <a:r>
              <a:rPr lang="en-US" altLang="zh-CN" dirty="0"/>
              <a:t> contours,  </a:t>
            </a:r>
          </a:p>
          <a:p>
            <a:r>
              <a:rPr lang="en-US" altLang="zh-CN" dirty="0"/>
              <a:t>		</a:t>
            </a:r>
            <a:r>
              <a:rPr lang="en-US" altLang="zh-CN" dirty="0" err="1"/>
              <a:t>OutputArray</a:t>
            </a:r>
            <a:r>
              <a:rPr lang="en-US" altLang="zh-CN" dirty="0"/>
              <a:t> hierarchy, int mode, </a:t>
            </a:r>
          </a:p>
          <a:p>
            <a:r>
              <a:rPr lang="en-US" altLang="zh-CN" dirty="0"/>
              <a:t>		int method, Point offset=Point());</a:t>
            </a:r>
          </a:p>
          <a:p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BD15DA6-A368-4BD8-9A22-92EC4507EEAB}"/>
              </a:ext>
            </a:extLst>
          </p:cNvPr>
          <p:cNvSpPr txBox="1"/>
          <p:nvPr/>
        </p:nvSpPr>
        <p:spPr>
          <a:xfrm>
            <a:off x="1552183" y="3506261"/>
            <a:ext cx="10515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1.contours:</a:t>
            </a:r>
            <a:r>
              <a:rPr lang="zh-CN" altLang="en-US" dirty="0"/>
              <a:t>包含轮廓信息的坐标</a:t>
            </a:r>
            <a:endParaRPr lang="en-US" altLang="zh-CN" dirty="0"/>
          </a:p>
          <a:p>
            <a:r>
              <a:rPr lang="en-US" altLang="zh-CN" dirty="0"/>
              <a:t>2.hierarchy:</a:t>
            </a:r>
            <a:r>
              <a:rPr lang="zh-CN" altLang="en-US" dirty="0"/>
              <a:t>包含轮廓拓扑结构</a:t>
            </a:r>
            <a:endParaRPr lang="en-US" altLang="zh-CN" dirty="0"/>
          </a:p>
          <a:p>
            <a:r>
              <a:rPr lang="en-US" altLang="zh-CN" dirty="0"/>
              <a:t>3. mode:</a:t>
            </a:r>
            <a:r>
              <a:rPr lang="zh-CN" altLang="en-US" dirty="0"/>
              <a:t>选择轮廓选取类型</a:t>
            </a:r>
            <a:endParaRPr lang="en-US" altLang="zh-CN" dirty="0"/>
          </a:p>
          <a:p>
            <a:r>
              <a:rPr lang="en-US" altLang="zh-CN" dirty="0"/>
              <a:t>	</a:t>
            </a:r>
            <a:r>
              <a:rPr lang="zh-CN" altLang="en-US" dirty="0"/>
              <a:t> </a:t>
            </a:r>
            <a:r>
              <a:rPr lang="en-US" altLang="zh-CN" dirty="0"/>
              <a:t>RETR_EXTERNAL</a:t>
            </a:r>
            <a:r>
              <a:rPr lang="zh-CN" altLang="en-US" dirty="0"/>
              <a:t>表示只检测外轮廓</a:t>
            </a:r>
          </a:p>
          <a:p>
            <a:r>
              <a:rPr lang="en-US" altLang="zh-CN" dirty="0"/>
              <a:t>	RETR_LIST</a:t>
            </a:r>
            <a:r>
              <a:rPr lang="zh-CN" altLang="en-US" dirty="0"/>
              <a:t>检测的轮廓不建立等级关系</a:t>
            </a:r>
          </a:p>
          <a:p>
            <a:r>
              <a:rPr lang="en-US" altLang="zh-CN" dirty="0"/>
              <a:t>	RETR_CCOMP</a:t>
            </a:r>
            <a:r>
              <a:rPr lang="zh-CN" altLang="en-US" dirty="0"/>
              <a:t>建立两个等级的轮廓，上面的一层为外边界，里面的一层为内孔的边界信息。</a:t>
            </a:r>
            <a:r>
              <a:rPr lang="en-US" altLang="zh-CN" dirty="0"/>
              <a:t>		</a:t>
            </a:r>
            <a:r>
              <a:rPr lang="zh-CN" altLang="en-US" dirty="0"/>
              <a:t>如果内孔内还有一个连通物体，这个物体的边界也在顶层。</a:t>
            </a:r>
          </a:p>
          <a:p>
            <a:r>
              <a:rPr lang="en-US" altLang="zh-CN" dirty="0"/>
              <a:t>	RETR_TREE</a:t>
            </a:r>
            <a:r>
              <a:rPr lang="zh-CN" altLang="en-US" dirty="0"/>
              <a:t>建立一个等级树结构的轮廓。</a:t>
            </a:r>
            <a:endParaRPr lang="en-US" altLang="zh-CN" dirty="0"/>
          </a:p>
          <a:p>
            <a:r>
              <a:rPr lang="en-US" altLang="zh-CN" dirty="0"/>
              <a:t>4.method:</a:t>
            </a:r>
            <a:r>
              <a:rPr lang="zh-CN" altLang="en-US" dirty="0"/>
              <a:t>轮廓近似方法，一般为</a:t>
            </a:r>
            <a:r>
              <a:rPr lang="en-US" altLang="zh-CN" dirty="0"/>
              <a:t>CHAIN_APPROX_SIMPLE</a:t>
            </a:r>
          </a:p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71818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AFA9072-D373-4157-B9CD-1BD1AE618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792" y="1405101"/>
            <a:ext cx="8010838" cy="5425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34779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3F6B5B3-12D2-4D1F-BC8A-5E6ACA8F1C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589" y="1722262"/>
            <a:ext cx="9077925" cy="46487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6709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45720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Ubuntu 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</a:t>
            </a: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48605714-6830-48A2-95AD-242C239045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91184" y="262841"/>
            <a:ext cx="4991872" cy="112613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A576171-FB0D-40AE-98F5-A2E962793E37}"/>
              </a:ext>
            </a:extLst>
          </p:cNvPr>
          <p:cNvSpPr txBox="1"/>
          <p:nvPr/>
        </p:nvSpPr>
        <p:spPr>
          <a:xfrm>
            <a:off x="274955" y="2014152"/>
            <a:ext cx="609188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Ubuntu</a:t>
            </a:r>
            <a:r>
              <a:rPr lang="zh-CN" altLang="en-US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是著名的</a:t>
            </a:r>
            <a:r>
              <a:rPr lang="en-US" altLang="zh-CN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Linux</a:t>
            </a:r>
            <a:r>
              <a:rPr lang="zh-CN" altLang="en-US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发行版之一，它也是目前最多用户的</a:t>
            </a:r>
            <a:r>
              <a:rPr lang="en-US" altLang="zh-CN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Linux</a:t>
            </a:r>
            <a:r>
              <a:rPr lang="zh-CN" altLang="en-US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版本。</a:t>
            </a:r>
            <a:endParaRPr lang="en-US" altLang="zh-CN" sz="2800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endParaRPr lang="en-US" altLang="zh-CN" sz="2800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r>
              <a:rPr lang="en-US" altLang="zh-CN" sz="2800" dirty="0"/>
              <a:t>Ubuntu</a:t>
            </a:r>
            <a:r>
              <a:rPr lang="zh-CN" altLang="en-US" sz="2800" dirty="0"/>
              <a:t>基于</a:t>
            </a:r>
            <a:r>
              <a:rPr lang="en-US" altLang="zh-CN" sz="2800" dirty="0"/>
              <a:t>Debian</a:t>
            </a:r>
            <a:r>
              <a:rPr lang="zh-CN" altLang="en-US" sz="2800" dirty="0"/>
              <a:t>发行版和</a:t>
            </a:r>
            <a:r>
              <a:rPr lang="en-US" altLang="zh-CN" sz="2800" dirty="0"/>
              <a:t>GNOME</a:t>
            </a:r>
            <a:r>
              <a:rPr lang="zh-CN" altLang="en-US" sz="2800" dirty="0"/>
              <a:t>桌面环境。</a:t>
            </a:r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800" dirty="0"/>
              <a:t>其版本有</a:t>
            </a:r>
            <a:r>
              <a:rPr lang="en-US" altLang="zh-CN" sz="2800" dirty="0"/>
              <a:t>LTS</a:t>
            </a:r>
            <a:r>
              <a:rPr lang="zh-CN" altLang="en-US" sz="2800" dirty="0"/>
              <a:t>与普通版本之分</a:t>
            </a:r>
            <a:endParaRPr lang="en-US" altLang="zh-CN" sz="2800" dirty="0"/>
          </a:p>
          <a:p>
            <a:r>
              <a:rPr lang="zh-CN" altLang="en-US" sz="2800" dirty="0"/>
              <a:t>目前常用</a:t>
            </a:r>
            <a:endParaRPr lang="en-US" altLang="zh-CN" sz="2800" dirty="0"/>
          </a:p>
          <a:p>
            <a:r>
              <a:rPr lang="en-US" altLang="zh-CN" sz="2800" dirty="0"/>
              <a:t>	+ 16.04 LTS</a:t>
            </a:r>
          </a:p>
          <a:p>
            <a:r>
              <a:rPr lang="en-US" altLang="zh-CN" sz="2800" dirty="0"/>
              <a:t>	+ 18.04 LTS</a:t>
            </a:r>
          </a:p>
          <a:p>
            <a:r>
              <a:rPr lang="en-US" altLang="zh-CN" sz="2800" dirty="0"/>
              <a:t>	+ 20.04 LTS</a:t>
            </a:r>
          </a:p>
          <a:p>
            <a:endParaRPr lang="zh-CN" altLang="en-US" sz="2800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FF40150-D5CA-4A3B-B97C-FE552FFE83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9804" y="2063578"/>
            <a:ext cx="4147109" cy="34907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E26859-A319-4340-B522-8E6592D74B58}"/>
              </a:ext>
            </a:extLst>
          </p:cNvPr>
          <p:cNvSpPr txBox="1"/>
          <p:nvPr/>
        </p:nvSpPr>
        <p:spPr>
          <a:xfrm>
            <a:off x="902043" y="1655805"/>
            <a:ext cx="10336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装甲板的解算</a:t>
            </a:r>
            <a:endParaRPr lang="en-US" altLang="zh-CN" dirty="0"/>
          </a:p>
          <a:p>
            <a:r>
              <a:rPr lang="en-US" altLang="zh-CN" dirty="0"/>
              <a:t>    A-</a:t>
            </a:r>
            <a:r>
              <a:rPr lang="zh-CN" altLang="en-US" dirty="0"/>
              <a:t>装甲板坐标系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375F261-3F55-484B-B3E8-0D1F486DB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994247"/>
            <a:ext cx="3462828" cy="288365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A4C9B06-3CBB-49BB-9DD9-068B4A510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508" y="2302136"/>
            <a:ext cx="6266805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通常设需要检测的装甲板中心为坐标原点，也就得到了左图的坐标定义</a:t>
            </a: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其中，装甲板的四个角点（灯条的顶点全部已知并且确定）</a:t>
            </a: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得到一个确定的世界坐标系以及其上的</a:t>
            </a:r>
            <a:r>
              <a:rPr lang="zh-CN" altLang="en-US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特征点</a:t>
            </a:r>
          </a:p>
          <a:p>
            <a:endParaRPr lang="zh-CN" altLang="en-US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比如我们可以表示为（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2/3/4/1 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象限顺序）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</a:t>
            </a:r>
          </a:p>
          <a:p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cv::Point3f( - HALF_LENGTH, HALF_HEIGHT, 0)</a:t>
            </a: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cv::Point3f( - HALF_LENGTH, - HALF_HEIGHT, 0)</a:t>
            </a: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cv::Point3f( HALF_LENGTH, - HALF_HEIGHT, 0)</a:t>
            </a: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cv::Point3f( HALF_LENGTH, HALF_HEIGHT, 0)</a:t>
            </a:r>
          </a:p>
          <a:p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269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E26859-A319-4340-B522-8E6592D74B58}"/>
              </a:ext>
            </a:extLst>
          </p:cNvPr>
          <p:cNvSpPr txBox="1"/>
          <p:nvPr/>
        </p:nvSpPr>
        <p:spPr>
          <a:xfrm>
            <a:off x="927786" y="1509767"/>
            <a:ext cx="10336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装甲板的解算</a:t>
            </a:r>
            <a:endParaRPr lang="en-US" altLang="zh-CN" dirty="0"/>
          </a:p>
          <a:p>
            <a:r>
              <a:rPr lang="en-US" altLang="zh-CN" dirty="0"/>
              <a:t>    B-</a:t>
            </a:r>
            <a:r>
              <a:rPr lang="zh-CN" altLang="en-US" dirty="0"/>
              <a:t>相机坐标系 </a:t>
            </a:r>
            <a:r>
              <a:rPr lang="en-US" altLang="zh-CN" dirty="0"/>
              <a:t>/ </a:t>
            </a:r>
            <a:r>
              <a:rPr lang="zh-CN" altLang="en-US" dirty="0"/>
              <a:t>其与装甲板坐标系的关系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CE3822B-D822-4D6D-8082-50BC3143F5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701" y="2134887"/>
            <a:ext cx="6448425" cy="3638550"/>
          </a:xfrm>
          <a:prstGeom prst="rect">
            <a:avLst/>
          </a:prstGeom>
        </p:spPr>
      </p:pic>
      <p:sp>
        <p:nvSpPr>
          <p:cNvPr id="13" name="文本框 7">
            <a:extLst>
              <a:ext uri="{FF2B5EF4-FFF2-40B4-BE49-F238E27FC236}">
                <a16:creationId xmlns:a16="http://schemas.microsoft.com/office/drawing/2014/main" id="{DAA526BB-AC93-45D1-9B6B-9E0A55AD2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7070" y="2044005"/>
            <a:ext cx="31715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假设</a:t>
            </a:r>
            <a:r>
              <a:rPr lang="zh-CN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装甲板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坐标系上有一点</a:t>
            </a:r>
          </a:p>
          <a:p>
            <a:r>
              <a:rPr lang="en-US" altLang="zh-CN" sz="1400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Pw</a:t>
            </a:r>
          </a:p>
          <a:p>
            <a:endParaRPr lang="en-US" altLang="zh-CN" sz="1400" b="1" i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我们要求其在相机坐标系上的坐标</a:t>
            </a:r>
            <a:r>
              <a:rPr lang="en-US" altLang="zh-CN" sz="1400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，又由某些方法得到世界坐标与相机坐标的关系（由</a:t>
            </a:r>
            <a:r>
              <a:rPr lang="en-US" altLang="zh-CN" sz="1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sz="1400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1400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表示）</a:t>
            </a:r>
          </a:p>
        </p:txBody>
      </p:sp>
      <p:graphicFrame>
        <p:nvGraphicFramePr>
          <p:cNvPr id="14" name="对象 11">
            <a:hlinkClick r:id="" action="ppaction://ole?verb=1"/>
            <a:extLst>
              <a:ext uri="{FF2B5EF4-FFF2-40B4-BE49-F238E27FC236}">
                <a16:creationId xmlns:a16="http://schemas.microsoft.com/office/drawing/2014/main" id="{AD002DC3-9EC1-492B-B882-74AB587FD3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623496"/>
              </p:ext>
            </p:extLst>
          </p:nvPr>
        </p:nvGraphicFramePr>
        <p:xfrm>
          <a:off x="8843732" y="3647380"/>
          <a:ext cx="17732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774360" imgH="177480" progId="Equation.KSEE3">
                  <p:embed/>
                </p:oleObj>
              </mc:Choice>
              <mc:Fallback>
                <p:oleObj r:id="rId5" imgW="774360" imgH="177480" progId="Equation.KSEE3">
                  <p:embed/>
                  <p:pic>
                    <p:nvPicPr>
                      <p:cNvPr id="14342" name="对象 11">
                        <a:hlinkClick r:id="" action="ppaction://ole?verb=1"/>
                        <a:extLst>
                          <a:ext uri="{FF2B5EF4-FFF2-40B4-BE49-F238E27FC236}">
                            <a16:creationId xmlns:a16="http://schemas.microsoft.com/office/drawing/2014/main" id="{6588BF3B-52E2-4415-8872-360908CFC3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3732" y="3647380"/>
                        <a:ext cx="1773237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1"/>
            <a:extLst>
              <a:ext uri="{FF2B5EF4-FFF2-40B4-BE49-F238E27FC236}">
                <a16:creationId xmlns:a16="http://schemas.microsoft.com/office/drawing/2014/main" id="{D8181F00-1E94-41CE-BEC5-32F23E8F6E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338046"/>
              </p:ext>
            </p:extLst>
          </p:nvPr>
        </p:nvGraphicFramePr>
        <p:xfrm>
          <a:off x="8373831" y="4701903"/>
          <a:ext cx="2713038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1930320" imgH="711000" progId="Equation.KSEE3">
                  <p:embed/>
                </p:oleObj>
              </mc:Choice>
              <mc:Fallback>
                <p:oleObj r:id="rId7" imgW="1930320" imgH="711000" progId="Equation.KSEE3">
                  <p:embed/>
                  <p:pic>
                    <p:nvPicPr>
                      <p:cNvPr id="15" name="对象 14">
                        <a:hlinkClick r:id="" action="ppaction://ole?verb=1"/>
                        <a:extLst>
                          <a:ext uri="{FF2B5EF4-FFF2-40B4-BE49-F238E27FC236}">
                            <a16:creationId xmlns:a16="http://schemas.microsoft.com/office/drawing/2014/main" id="{0F59E27B-F3AC-47D8-B657-A6339F8146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3831" y="4701903"/>
                        <a:ext cx="2713038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5851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E26859-A319-4340-B522-8E6592D74B58}"/>
              </a:ext>
            </a:extLst>
          </p:cNvPr>
          <p:cNvSpPr txBox="1"/>
          <p:nvPr/>
        </p:nvSpPr>
        <p:spPr>
          <a:xfrm>
            <a:off x="927786" y="1509767"/>
            <a:ext cx="10336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装甲板的解算</a:t>
            </a:r>
            <a:endParaRPr lang="en-US" altLang="zh-CN" dirty="0"/>
          </a:p>
          <a:p>
            <a:r>
              <a:rPr lang="en-US" altLang="zh-CN" dirty="0"/>
              <a:t>    C-</a:t>
            </a:r>
            <a:r>
              <a:rPr lang="zh-CN" altLang="en-US" dirty="0"/>
              <a:t>针孔模型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7A8038-C3B1-4761-9969-1E8D9B5EEC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4209" y="2156098"/>
            <a:ext cx="6122221" cy="39531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2726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E26859-A319-4340-B522-8E6592D74B58}"/>
              </a:ext>
            </a:extLst>
          </p:cNvPr>
          <p:cNvSpPr txBox="1"/>
          <p:nvPr/>
        </p:nvSpPr>
        <p:spPr>
          <a:xfrm>
            <a:off x="927786" y="1509767"/>
            <a:ext cx="10336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装甲板的解算</a:t>
            </a:r>
            <a:endParaRPr lang="en-US" altLang="zh-CN" dirty="0"/>
          </a:p>
          <a:p>
            <a:r>
              <a:rPr lang="en-US" altLang="zh-CN" dirty="0"/>
              <a:t>    C-</a:t>
            </a:r>
            <a:r>
              <a:rPr lang="zh-CN" altLang="en-US" dirty="0"/>
              <a:t>针孔模型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F09AFC3-5325-46EA-9268-AF68A1D2D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4093" y="2058005"/>
            <a:ext cx="5901474" cy="35811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17742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E26859-A319-4340-B522-8E6592D74B58}"/>
              </a:ext>
            </a:extLst>
          </p:cNvPr>
          <p:cNvSpPr txBox="1"/>
          <p:nvPr/>
        </p:nvSpPr>
        <p:spPr>
          <a:xfrm>
            <a:off x="927786" y="1509767"/>
            <a:ext cx="10336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装甲板的解算</a:t>
            </a:r>
            <a:endParaRPr lang="en-US" altLang="zh-CN" dirty="0"/>
          </a:p>
          <a:p>
            <a:r>
              <a:rPr lang="en-US" altLang="zh-CN" dirty="0"/>
              <a:t>    C-</a:t>
            </a:r>
            <a:r>
              <a:rPr lang="zh-CN" altLang="en-US" dirty="0"/>
              <a:t>针孔模型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24CDB1F-1A59-45C1-BF91-C56FBA382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1358" y="2094266"/>
            <a:ext cx="5493221" cy="39193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00767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E26859-A319-4340-B522-8E6592D74B58}"/>
              </a:ext>
            </a:extLst>
          </p:cNvPr>
          <p:cNvSpPr txBox="1"/>
          <p:nvPr/>
        </p:nvSpPr>
        <p:spPr>
          <a:xfrm>
            <a:off x="927786" y="1509767"/>
            <a:ext cx="10336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装甲板的解算</a:t>
            </a:r>
            <a:endParaRPr lang="en-US" altLang="zh-CN" dirty="0"/>
          </a:p>
          <a:p>
            <a:r>
              <a:rPr lang="en-US" altLang="zh-CN" dirty="0"/>
              <a:t>    D-PnP</a:t>
            </a:r>
            <a:r>
              <a:rPr lang="zh-CN" altLang="en-US" dirty="0"/>
              <a:t>算法</a:t>
            </a:r>
            <a:endParaRPr lang="en-US" altLang="zh-CN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57AADF9-BEA2-494E-B225-4FF4B5C92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199" y="2288847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PnP (Perspective-n-Point)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是求解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 3D 到 2D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点对运动的方法。它描述了当我们知道n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 个 3D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空间点以及它们的投影位置时,如何估计相机所在的位姿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SimSun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求解方法：DLT DLS P3P EPnP UPnP BA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96251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E26859-A319-4340-B522-8E6592D74B58}"/>
              </a:ext>
            </a:extLst>
          </p:cNvPr>
          <p:cNvSpPr txBox="1"/>
          <p:nvPr/>
        </p:nvSpPr>
        <p:spPr>
          <a:xfrm>
            <a:off x="927786" y="1509767"/>
            <a:ext cx="10336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装甲板的解算</a:t>
            </a:r>
            <a:endParaRPr lang="en-US" altLang="zh-CN" dirty="0"/>
          </a:p>
          <a:p>
            <a:r>
              <a:rPr lang="en-US" altLang="zh-CN" dirty="0"/>
              <a:t>    D-PnP</a:t>
            </a:r>
            <a:r>
              <a:rPr lang="zh-CN" altLang="en-US" dirty="0"/>
              <a:t>算法</a:t>
            </a:r>
            <a:endParaRPr lang="en-US" altLang="zh-CN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57AADF9-BEA2-494E-B225-4FF4B5C92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199" y="2288847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直接线性变换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DLT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SimSun" panose="02010600030101010101" pitchFamily="2" charset="-122"/>
              <a:cs typeface="+mn-cs"/>
            </a:endParaRPr>
          </a:p>
        </p:txBody>
      </p:sp>
      <p:pic>
        <p:nvPicPr>
          <p:cNvPr id="7" name="Content Placeholder 2">
            <a:extLst>
              <a:ext uri="{FF2B5EF4-FFF2-40B4-BE49-F238E27FC236}">
                <a16:creationId xmlns:a16="http://schemas.microsoft.com/office/drawing/2014/main" id="{06C485A4-3DA1-45B7-8D45-F0D69C180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4901" y="2951463"/>
            <a:ext cx="4591050" cy="1552575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A573056C-BE39-4D5B-B314-BD179C044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6" y="4504038"/>
            <a:ext cx="48006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163FCFA-D323-4C6A-B06C-8AF052DB87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4867" y="2326658"/>
            <a:ext cx="5060119" cy="38956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78E7025-D347-449A-A804-81A7B957CEE1}"/>
              </a:ext>
            </a:extLst>
          </p:cNvPr>
          <p:cNvSpPr txBox="1"/>
          <p:nvPr/>
        </p:nvSpPr>
        <p:spPr>
          <a:xfrm>
            <a:off x="2977979" y="6344182"/>
            <a:ext cx="3744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相机模型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39BA3D3-1D08-4780-AE9C-F03FD0177C9F}"/>
              </a:ext>
            </a:extLst>
          </p:cNvPr>
          <p:cNvSpPr txBox="1"/>
          <p:nvPr/>
        </p:nvSpPr>
        <p:spPr>
          <a:xfrm>
            <a:off x="8598244" y="6285588"/>
            <a:ext cx="3744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刚体交换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60015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自瞄系统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E26859-A319-4340-B522-8E6592D74B58}"/>
              </a:ext>
            </a:extLst>
          </p:cNvPr>
          <p:cNvSpPr txBox="1"/>
          <p:nvPr/>
        </p:nvSpPr>
        <p:spPr>
          <a:xfrm>
            <a:off x="927786" y="1509767"/>
            <a:ext cx="10336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装甲板的解算</a:t>
            </a:r>
            <a:endParaRPr lang="en-US" altLang="zh-CN" dirty="0"/>
          </a:p>
          <a:p>
            <a:r>
              <a:rPr lang="en-US" altLang="zh-CN" dirty="0"/>
              <a:t>    D-PnP</a:t>
            </a:r>
            <a:r>
              <a:rPr lang="zh-CN" altLang="en-US" dirty="0"/>
              <a:t>算法</a:t>
            </a:r>
            <a:endParaRPr lang="en-US" altLang="zh-CN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57AADF9-BEA2-494E-B225-4FF4B5C92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199" y="2288847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直接线性</a:t>
            </a:r>
            <a:r>
              <a:rPr lang="zh-CN" altLang="en-US" dirty="0">
                <a:solidFill>
                  <a:srgbClr val="000000"/>
                </a:solidFill>
                <a:latin typeface="Arial"/>
              </a:rPr>
              <a:t>开方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DLS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SimSun" panose="02010600030101010101" pitchFamily="2" charset="-122"/>
              <a:cs typeface="+mn-cs"/>
            </a:endParaRPr>
          </a:p>
        </p:txBody>
      </p:sp>
      <p:pic>
        <p:nvPicPr>
          <p:cNvPr id="14" name="Content Placeholder 3">
            <a:extLst>
              <a:ext uri="{FF2B5EF4-FFF2-40B4-BE49-F238E27FC236}">
                <a16:creationId xmlns:a16="http://schemas.microsoft.com/office/drawing/2014/main" id="{3257D601-221A-45AC-A5A5-77951E125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6060" y="2880652"/>
            <a:ext cx="6229350" cy="990600"/>
          </a:xfrm>
          <a:prstGeom prst="rect">
            <a:avLst/>
          </a:prstGeom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17A1BD2A-975B-4F50-98A9-F11CB6C0A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885" y="4145890"/>
            <a:ext cx="67437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08911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805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装甲板的识别与解算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E26859-A319-4340-B522-8E6592D74B58}"/>
              </a:ext>
            </a:extLst>
          </p:cNvPr>
          <p:cNvSpPr txBox="1"/>
          <p:nvPr/>
        </p:nvSpPr>
        <p:spPr>
          <a:xfrm>
            <a:off x="927786" y="1509767"/>
            <a:ext cx="10336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装甲板的解算</a:t>
            </a:r>
            <a:endParaRPr lang="en-US" altLang="zh-CN" dirty="0"/>
          </a:p>
          <a:p>
            <a:r>
              <a:rPr lang="en-US" altLang="zh-CN" dirty="0"/>
              <a:t>    D-PnP</a:t>
            </a:r>
            <a:r>
              <a:rPr lang="zh-CN" altLang="en-US" dirty="0"/>
              <a:t>算法</a:t>
            </a:r>
            <a:endParaRPr lang="en-US" altLang="zh-CN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57AADF9-BEA2-494E-B225-4FF4B5C92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199" y="2288847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SimSun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直接线性</a:t>
            </a:r>
            <a:r>
              <a:rPr lang="zh-CN" altLang="en-US" dirty="0">
                <a:solidFill>
                  <a:srgbClr val="000000"/>
                </a:solidFill>
                <a:latin typeface="Arial"/>
              </a:rPr>
              <a:t>开方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 panose="02010600030101010101" pitchFamily="2" charset="-122"/>
                <a:cs typeface="+mn-cs"/>
              </a:rPr>
              <a:t>DLS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SimSun" panose="02010600030101010101" pitchFamily="2" charset="-122"/>
              <a:cs typeface="+mn-cs"/>
            </a:endParaRPr>
          </a:p>
        </p:txBody>
      </p:sp>
      <p:pic>
        <p:nvPicPr>
          <p:cNvPr id="14" name="Content Placeholder 3">
            <a:extLst>
              <a:ext uri="{FF2B5EF4-FFF2-40B4-BE49-F238E27FC236}">
                <a16:creationId xmlns:a16="http://schemas.microsoft.com/office/drawing/2014/main" id="{3257D601-221A-45AC-A5A5-77951E125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6060" y="2880652"/>
            <a:ext cx="6229350" cy="990600"/>
          </a:xfrm>
          <a:prstGeom prst="rect">
            <a:avLst/>
          </a:prstGeom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17A1BD2A-975B-4F50-98A9-F11CB6C0A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885" y="4145890"/>
            <a:ext cx="67437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98735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2413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能量机关的预处理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FC2FD6D-C448-4C68-AA72-B9F21E2FDE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3087" y="1904356"/>
            <a:ext cx="6096528" cy="34323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1813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82718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Ubuntu 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文件系统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120FF3A-86C0-48A7-B199-AC9C0D1E3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9877" y="1538415"/>
            <a:ext cx="7152245" cy="43693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63742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82413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能量机关的预处理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A2984FD-774A-4534-8FAD-65DE645C79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5169" y="1874038"/>
            <a:ext cx="4669941" cy="35176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96450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9621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能量机关的识别与分类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SVM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算法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3FC170-FD9F-47FA-B04C-3C26B225E7D6}"/>
              </a:ext>
            </a:extLst>
          </p:cNvPr>
          <p:cNvSpPr txBox="1"/>
          <p:nvPr/>
        </p:nvSpPr>
        <p:spPr>
          <a:xfrm>
            <a:off x="4894751" y="2064505"/>
            <a:ext cx="25241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什么是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SVM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83D304-42B9-4964-802C-03435D58071B}"/>
              </a:ext>
            </a:extLst>
          </p:cNvPr>
          <p:cNvSpPr txBox="1"/>
          <p:nvPr/>
        </p:nvSpPr>
        <p:spPr>
          <a:xfrm>
            <a:off x="2522391" y="3027800"/>
            <a:ext cx="72688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支持向量机（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Support Vector Machine, SVM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）是一类按监督学习（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supervised learning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）方式对数据进行二元分类的广义线性分类器（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generalized linear classifier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），其决策边界是对学习样本求解的最大边距超平面（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maximum-margin hyperplane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37602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9621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能量机关的识别与分类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SVM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算法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ED72709-3429-4809-B9FE-909DA1D50A66}"/>
              </a:ext>
            </a:extLst>
          </p:cNvPr>
          <p:cNvSpPr txBox="1">
            <a:spLocks/>
          </p:cNvSpPr>
          <p:nvPr/>
        </p:nvSpPr>
        <p:spPr>
          <a:xfrm>
            <a:off x="970384" y="1737281"/>
            <a:ext cx="7886700" cy="994172"/>
          </a:xfr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</a:rPr>
              <a:t>超平面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264F6365-D056-4EE0-8473-E014C370FBDF}"/>
              </a:ext>
            </a:extLst>
          </p:cNvPr>
          <p:cNvSpPr txBox="1">
            <a:spLocks/>
          </p:cNvSpPr>
          <p:nvPr/>
        </p:nvSpPr>
        <p:spPr>
          <a:xfrm>
            <a:off x="904292" y="2325370"/>
            <a:ext cx="6046384" cy="3263504"/>
          </a:xfrm>
        </p:spPr>
        <p:txBody>
          <a:bodyPr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首先明确几个定义：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</a:rPr>
              <a:t>(1) </a:t>
            </a:r>
            <a:r>
              <a:rPr lang="zh-CN" altLang="en-US" sz="2400" dirty="0">
                <a:latin typeface="微软雅黑" panose="020B0503020204020204" pitchFamily="34" charset="-122"/>
              </a:rPr>
              <a:t>超平面是指</a:t>
            </a:r>
            <a:r>
              <a:rPr lang="en-US" altLang="zh-CN" sz="2400" dirty="0">
                <a:latin typeface="微软雅黑" panose="020B0503020204020204" pitchFamily="34" charset="-122"/>
              </a:rPr>
              <a:t>n</a:t>
            </a:r>
            <a:r>
              <a:rPr lang="zh-CN" altLang="en-US" sz="2400" dirty="0">
                <a:latin typeface="微软雅黑" panose="020B0503020204020204" pitchFamily="34" charset="-122"/>
              </a:rPr>
              <a:t>维线性空间中维度为</a:t>
            </a:r>
            <a:r>
              <a:rPr lang="en-US" altLang="zh-CN" sz="2400" dirty="0">
                <a:latin typeface="微软雅黑" panose="020B0503020204020204" pitchFamily="34" charset="-122"/>
              </a:rPr>
              <a:t>n-1</a:t>
            </a:r>
            <a:r>
              <a:rPr lang="zh-CN" altLang="en-US" sz="2400" dirty="0">
                <a:latin typeface="微软雅黑" panose="020B0503020204020204" pitchFamily="34" charset="-122"/>
              </a:rPr>
              <a:t>的子空间。它可以把线性空间分割成不相交的两部分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</a:rPr>
              <a:t>(2) </a:t>
            </a:r>
            <a:r>
              <a:rPr lang="zh-CN" altLang="en-US" sz="2400" dirty="0">
                <a:latin typeface="微软雅黑" panose="020B0503020204020204" pitchFamily="34" charset="-122"/>
              </a:rPr>
              <a:t>法向量是指垂直于超平面的向量。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3FCF9A3-E565-4F77-96C8-D80F072FD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6335" y="2731453"/>
            <a:ext cx="4610821" cy="26241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4432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9621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能量机关的识别与分类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SVM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算法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98DAF3-CE1C-4B70-972A-097C818194C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dirty="0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C0A250D8-E14A-480C-AC0B-EDE6F6053BDD}"/>
              </a:ext>
            </a:extLst>
          </p:cNvPr>
          <p:cNvSpPr txBox="1">
            <a:spLocks/>
          </p:cNvSpPr>
          <p:nvPr/>
        </p:nvSpPr>
        <p:spPr>
          <a:xfrm>
            <a:off x="-2452838" y="1538304"/>
            <a:ext cx="7886700" cy="994172"/>
          </a:xfr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微软雅黑" panose="020B0503020204020204" pitchFamily="34" charset="-122"/>
              </a:rPr>
              <a:t>核函数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6D10014C-EDDE-4158-A70D-793B66520D0B}"/>
              </a:ext>
            </a:extLst>
          </p:cNvPr>
          <p:cNvSpPr txBox="1">
            <a:spLocks/>
          </p:cNvSpPr>
          <p:nvPr/>
        </p:nvSpPr>
        <p:spPr>
          <a:xfrm>
            <a:off x="665720" y="2584814"/>
            <a:ext cx="7886700" cy="3263504"/>
          </a:xfrm>
        </p:spPr>
        <p:txBody>
          <a:bodyPr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2400" b="0" i="0" u="none" strike="noStrike" kern="1200" cap="none" spc="15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将向量的维度从低维映射到高维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2400" b="0" i="0" u="none" strike="noStrike" kern="1200" cap="none" spc="15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降低运算复杂度降低运算复杂度</a:t>
            </a:r>
            <a:endParaRPr kumimoji="0" lang="zh-CN" altLang="en-US" sz="1800" b="0" i="0" u="none" strike="noStrike" kern="1200" cap="none" spc="15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zh-CN" altLang="en-US" sz="1800" b="0" i="0" u="none" strike="noStrike" kern="1200" cap="none" spc="15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31354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9621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能量机关的识别与分类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SVM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算法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05BB8B40-B988-433D-BE41-6EB26661E95B}"/>
              </a:ext>
            </a:extLst>
          </p:cNvPr>
          <p:cNvSpPr txBox="1">
            <a:spLocks/>
          </p:cNvSpPr>
          <p:nvPr/>
        </p:nvSpPr>
        <p:spPr>
          <a:xfrm>
            <a:off x="-922123" y="1635322"/>
            <a:ext cx="7886700" cy="994172"/>
          </a:xfr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4000" dirty="0">
                <a:latin typeface="微软雅黑" panose="020B0503020204020204" pitchFamily="34" charset="-122"/>
              </a:rPr>
              <a:t>SVM</a:t>
            </a:r>
            <a:r>
              <a:rPr lang="zh-CN" altLang="en-US" sz="4000" dirty="0">
                <a:latin typeface="微软雅黑" panose="020B0503020204020204" pitchFamily="34" charset="-122"/>
              </a:rPr>
              <a:t>算法基础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49F30922-6911-4ED3-882E-B16E75FB74D6}"/>
              </a:ext>
            </a:extLst>
          </p:cNvPr>
          <p:cNvSpPr txBox="1">
            <a:spLocks/>
          </p:cNvSpPr>
          <p:nvPr/>
        </p:nvSpPr>
        <p:spPr>
          <a:xfrm>
            <a:off x="1092028" y="2582416"/>
            <a:ext cx="7886700" cy="3263504"/>
          </a:xfrm>
        </p:spPr>
        <p:txBody>
          <a:bodyPr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</a:rPr>
              <a:t>所有坐落在边际超平面上的点被称作支持向量</a:t>
            </a:r>
            <a:r>
              <a:rPr lang="en-US" altLang="zh-CN">
                <a:latin typeface="微软雅黑" panose="020B0503020204020204" pitchFamily="34" charset="-122"/>
              </a:rPr>
              <a:t>(support vectors)</a:t>
            </a:r>
            <a:r>
              <a:rPr lang="zh-CN" altLang="en-US">
                <a:latin typeface="微软雅黑" panose="020B0503020204020204" pitchFamily="34" charset="-122"/>
              </a:rPr>
              <a:t>含义： 支持向量（</a:t>
            </a:r>
            <a:r>
              <a:rPr lang="en-US" altLang="zh-CN">
                <a:latin typeface="微软雅黑" panose="020B0503020204020204" pitchFamily="34" charset="-122"/>
              </a:rPr>
              <a:t>support vector</a:t>
            </a:r>
            <a:r>
              <a:rPr lang="zh-CN" altLang="en-US">
                <a:latin typeface="微软雅黑" panose="020B0503020204020204" pitchFamily="34" charset="-122"/>
              </a:rPr>
              <a:t>）就是刚好贴在边际所在的平面上的点，它们是用来定义边际的，是距离划分超平面最近的点</a:t>
            </a:r>
            <a:endParaRPr lang="en-US" altLang="zh-CN">
              <a:latin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</a:rPr>
              <a:t>作用： 支持向量因为支撑了边际区域，并且用于建立划分超平面</a:t>
            </a:r>
            <a:endParaRPr lang="en-US" altLang="zh-CN">
              <a:latin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</a:rPr>
              <a:t>注意： 支持向量可能不止一侧一个，有可能一侧有多个点都贴在边际平面上。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27168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9621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能量机关的识别与分类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SVM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算法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52D4B3F-9C82-4B7D-A3C8-0314C4F1BEC5}"/>
              </a:ext>
            </a:extLst>
          </p:cNvPr>
          <p:cNvSpPr txBox="1">
            <a:spLocks/>
          </p:cNvSpPr>
          <p:nvPr/>
        </p:nvSpPr>
        <p:spPr>
          <a:xfrm>
            <a:off x="-1984804" y="1510087"/>
            <a:ext cx="7886700" cy="994172"/>
          </a:xfr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4000" dirty="0">
                <a:latin typeface="微软雅黑" panose="020B0503020204020204" pitchFamily="34" charset="-122"/>
              </a:rPr>
              <a:t>SVM</a:t>
            </a:r>
            <a:r>
              <a:rPr lang="zh-CN" altLang="en-US" sz="4000" dirty="0">
                <a:latin typeface="微软雅黑" panose="020B0503020204020204" pitchFamily="34" charset="-122"/>
              </a:rPr>
              <a:t>算法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内容占位符 2">
                <a:extLst>
                  <a:ext uri="{FF2B5EF4-FFF2-40B4-BE49-F238E27FC236}">
                    <a16:creationId xmlns:a16="http://schemas.microsoft.com/office/drawing/2014/main" id="{639971CA-6482-40EE-82EB-C3780F41F2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2472" y="2500476"/>
                <a:ext cx="7886700" cy="3263504"/>
              </a:xfrm>
            </p:spPr>
            <p:txBody>
              <a:bodyPr/>
              <a:lstStyle>
                <a:lvl1pPr marL="228600" indent="-22860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1000"/>
                  </a:spcAft>
                  <a:buFont typeface="Arial" panose="020B0604020202020204" pitchFamily="34" charset="0"/>
                  <a:buChar char="●"/>
                  <a:defRPr sz="18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●"/>
                  <a:tabLst>
                    <a:tab pos="1609725" algn="l"/>
                    <a:tab pos="1609725" algn="l"/>
                    <a:tab pos="1609725" algn="l"/>
                    <a:tab pos="1609725" algn="l"/>
                  </a:tabLst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●"/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Wingdings" panose="05000000000000000000" charset="0"/>
                  <a:buChar char=""/>
                  <a:defRPr sz="14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  <a:defRPr sz="14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dirty="0">
                    <a:latin typeface="微软雅黑" panose="020B0503020204020204" pitchFamily="34" charset="-122"/>
                  </a:rPr>
                  <a:t>超平面定义式：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40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r>
                          <a:rPr lang="en-US" altLang="zh-CN" sz="240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en-US" altLang="zh-CN" sz="2400" dirty="0">
                  <a:latin typeface="微软雅黑" panose="020B0503020204020204" pitchFamily="34" charset="-122"/>
                </a:endParaRPr>
              </a:p>
              <a:p>
                <a:r>
                  <a:rPr lang="en-US" altLang="zh-CN" sz="2400" dirty="0">
                    <a:latin typeface="微软雅黑" panose="020B0503020204020204" pitchFamily="34" charset="-122"/>
                  </a:rPr>
                  <a:t>W</a:t>
                </a:r>
                <a:r>
                  <a:rPr lang="zh-CN" altLang="en-US" sz="2400" dirty="0">
                    <a:latin typeface="微软雅黑" panose="020B0503020204020204" pitchFamily="34" charset="-122"/>
                  </a:rPr>
                  <a:t>：权重向量（</a:t>
                </a:r>
                <a:r>
                  <a:rPr lang="en-US" altLang="zh-CN" sz="2400" dirty="0">
                    <a:latin typeface="微软雅黑" panose="020B0503020204020204" pitchFamily="34" charset="-122"/>
                  </a:rPr>
                  <a:t>n</a:t>
                </a:r>
                <a:r>
                  <a:rPr lang="zh-CN" altLang="en-US" sz="2400" dirty="0">
                    <a:latin typeface="微软雅黑" panose="020B0503020204020204" pitchFamily="34" charset="-122"/>
                  </a:rPr>
                  <a:t>维）</a:t>
                </a:r>
                <a:endParaRPr lang="en-US" altLang="zh-CN" sz="2400" dirty="0">
                  <a:latin typeface="微软雅黑" panose="020B0503020204020204" pitchFamily="34" charset="-122"/>
                </a:endParaRPr>
              </a:p>
              <a:p>
                <a:r>
                  <a:rPr lang="en-US" altLang="zh-CN" sz="2400" dirty="0">
                    <a:latin typeface="微软雅黑" panose="020B0503020204020204" pitchFamily="34" charset="-122"/>
                  </a:rPr>
                  <a:t>X</a:t>
                </a:r>
                <a:r>
                  <a:rPr lang="zh-CN" altLang="en-US" sz="2400" dirty="0">
                    <a:latin typeface="微软雅黑" panose="020B0503020204020204" pitchFamily="34" charset="-122"/>
                  </a:rPr>
                  <a:t>：训练实例</a:t>
                </a:r>
                <a:endParaRPr lang="en-US" altLang="zh-CN" sz="2400" dirty="0">
                  <a:latin typeface="微软雅黑" panose="020B0503020204020204" pitchFamily="34" charset="-122"/>
                </a:endParaRPr>
              </a:p>
              <a:p>
                <a:r>
                  <a:rPr lang="en-US" altLang="zh-CN" sz="2400" dirty="0">
                    <a:latin typeface="微软雅黑" panose="020B0503020204020204" pitchFamily="34" charset="-122"/>
                  </a:rPr>
                  <a:t>b</a:t>
                </a:r>
                <a:r>
                  <a:rPr lang="zh-CN" altLang="en-US" sz="2400" dirty="0">
                    <a:latin typeface="微软雅黑" panose="020B0503020204020204" pitchFamily="34" charset="-122"/>
                  </a:rPr>
                  <a:t>：</a:t>
                </a:r>
                <a:r>
                  <a:rPr lang="en-US" altLang="zh-CN" sz="2400" dirty="0">
                    <a:latin typeface="微软雅黑" panose="020B0503020204020204" pitchFamily="34" charset="-122"/>
                  </a:rPr>
                  <a:t>bias</a:t>
                </a:r>
                <a:r>
                  <a:rPr lang="zh-CN" altLang="en-US" sz="2400" dirty="0">
                    <a:latin typeface="微软雅黑" panose="020B0503020204020204" pitchFamily="34" charset="-122"/>
                  </a:rPr>
                  <a:t>偏向</a:t>
                </a:r>
              </a:p>
            </p:txBody>
          </p:sp>
        </mc:Choice>
        <mc:Fallback xmlns="">
          <p:sp>
            <p:nvSpPr>
              <p:cNvPr id="9" name="内容占位符 2">
                <a:extLst>
                  <a:ext uri="{FF2B5EF4-FFF2-40B4-BE49-F238E27FC236}">
                    <a16:creationId xmlns:a16="http://schemas.microsoft.com/office/drawing/2014/main" id="{639971CA-6482-40EE-82EB-C3780F41F2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472" y="2500476"/>
                <a:ext cx="7886700" cy="3263504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>
            <a:extLst>
              <a:ext uri="{FF2B5EF4-FFF2-40B4-BE49-F238E27FC236}">
                <a16:creationId xmlns:a16="http://schemas.microsoft.com/office/drawing/2014/main" id="{8A0699D3-94BD-46BA-812F-8C444AEF93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122" y="1784751"/>
            <a:ext cx="6174948" cy="4275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73774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200814" y="635660"/>
            <a:ext cx="9621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能量机关的识别与分类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SVM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算法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2D7673BE-B33D-46F7-8886-DDBC3E70CEA3}"/>
              </a:ext>
            </a:extLst>
          </p:cNvPr>
          <p:cNvSpPr txBox="1">
            <a:spLocks/>
          </p:cNvSpPr>
          <p:nvPr/>
        </p:nvSpPr>
        <p:spPr>
          <a:xfrm>
            <a:off x="-1323717" y="1487041"/>
            <a:ext cx="7886700" cy="994172"/>
          </a:xfr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4000" dirty="0">
                <a:latin typeface="微软雅黑" panose="020B0503020204020204" pitchFamily="34" charset="-122"/>
              </a:rPr>
              <a:t>SVM</a:t>
            </a:r>
            <a:r>
              <a:rPr lang="zh-CN" altLang="en-US" sz="4000" dirty="0">
                <a:latin typeface="微软雅黑" panose="020B0503020204020204" pitchFamily="34" charset="-122"/>
              </a:rPr>
              <a:t>算法特性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677DA135-A49E-444C-AC71-D87A87E2290D}"/>
              </a:ext>
            </a:extLst>
          </p:cNvPr>
          <p:cNvSpPr txBox="1">
            <a:spLocks/>
          </p:cNvSpPr>
          <p:nvPr/>
        </p:nvSpPr>
        <p:spPr>
          <a:xfrm>
            <a:off x="628650" y="2226469"/>
            <a:ext cx="7886700" cy="3263504"/>
          </a:xfrm>
        </p:spPr>
        <p:txBody>
          <a:bodyPr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latin typeface="微软雅黑" panose="020B0503020204020204" pitchFamily="34" charset="-122"/>
              </a:rPr>
              <a:t>SVM </a:t>
            </a:r>
            <a:r>
              <a:rPr lang="zh-CN" altLang="en-US">
                <a:latin typeface="微软雅黑" panose="020B0503020204020204" pitchFamily="34" charset="-122"/>
              </a:rPr>
              <a:t>算法特性训练好的模型的算法复杂度是由支持向量的个数决定的，而不是由数据的维度决定的。所以 </a:t>
            </a:r>
            <a:r>
              <a:rPr lang="en-US" altLang="zh-CN">
                <a:latin typeface="微软雅黑" panose="020B0503020204020204" pitchFamily="34" charset="-122"/>
              </a:rPr>
              <a:t>SVM </a:t>
            </a:r>
            <a:r>
              <a:rPr lang="zh-CN" altLang="en-US">
                <a:latin typeface="微软雅黑" panose="020B0503020204020204" pitchFamily="34" charset="-122"/>
              </a:rPr>
              <a:t>不太容易产生 </a:t>
            </a:r>
            <a:r>
              <a:rPr lang="en-US" altLang="zh-CN">
                <a:latin typeface="微软雅黑" panose="020B0503020204020204" pitchFamily="34" charset="-122"/>
              </a:rPr>
              <a:t>overfitting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  <a:endParaRPr lang="en-US" altLang="zh-CN">
              <a:latin typeface="微软雅黑" panose="020B0503020204020204" pitchFamily="34" charset="-122"/>
            </a:endParaRPr>
          </a:p>
          <a:p>
            <a:r>
              <a:rPr lang="en-US" altLang="zh-CN">
                <a:latin typeface="微软雅黑" panose="020B0503020204020204" pitchFamily="34" charset="-122"/>
              </a:rPr>
              <a:t>SVM </a:t>
            </a:r>
            <a:r>
              <a:rPr lang="zh-CN" altLang="en-US">
                <a:latin typeface="微软雅黑" panose="020B0503020204020204" pitchFamily="34" charset="-122"/>
              </a:rPr>
              <a:t>训练出来的模型完全依赖于支持向量，即使训练集里面所有非支持向量的点都被去除，重复训练过程，结果仍然会得到完全一样的模型。</a:t>
            </a:r>
            <a:endParaRPr lang="en-US" altLang="zh-CN">
              <a:latin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</a:rPr>
              <a:t>一个 </a:t>
            </a:r>
            <a:r>
              <a:rPr lang="en-US" altLang="zh-CN">
                <a:latin typeface="微软雅黑" panose="020B0503020204020204" pitchFamily="34" charset="-122"/>
              </a:rPr>
              <a:t>SVM </a:t>
            </a:r>
            <a:r>
              <a:rPr lang="zh-CN" altLang="en-US">
                <a:latin typeface="微软雅黑" panose="020B0503020204020204" pitchFamily="34" charset="-122"/>
              </a:rPr>
              <a:t>如果训练得出的支持向量个数比较少，那么</a:t>
            </a:r>
            <a:r>
              <a:rPr lang="en-US" altLang="zh-CN">
                <a:latin typeface="微软雅黑" panose="020B0503020204020204" pitchFamily="34" charset="-122"/>
              </a:rPr>
              <a:t>SVM </a:t>
            </a:r>
            <a:r>
              <a:rPr lang="zh-CN" altLang="en-US">
                <a:latin typeface="微软雅黑" panose="020B0503020204020204" pitchFamily="34" charset="-122"/>
              </a:rPr>
              <a:t>训练出的模型比较容易被泛化。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8947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783274" y="561519"/>
            <a:ext cx="6548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跟踪与预测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2D7673BE-B33D-46F7-8886-DDBC3E70CEA3}"/>
              </a:ext>
            </a:extLst>
          </p:cNvPr>
          <p:cNvSpPr txBox="1">
            <a:spLocks/>
          </p:cNvSpPr>
          <p:nvPr/>
        </p:nvSpPr>
        <p:spPr>
          <a:xfrm>
            <a:off x="-1323717" y="1487041"/>
            <a:ext cx="7886700" cy="994172"/>
          </a:xfr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4000" dirty="0">
              <a:latin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39BB449-E3FA-491C-A5EF-AFE24B790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9006" y="1523835"/>
            <a:ext cx="6693988" cy="38103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5412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102235" y="553720"/>
            <a:ext cx="3456511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7D2A67-362E-4736-8EE2-7EE9CFF856BC}"/>
              </a:ext>
            </a:extLst>
          </p:cNvPr>
          <p:cNvSpPr txBox="1"/>
          <p:nvPr/>
        </p:nvSpPr>
        <p:spPr>
          <a:xfrm>
            <a:off x="783274" y="561519"/>
            <a:ext cx="6548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能量机关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跟踪与预测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2D7673BE-B33D-46F7-8886-DDBC3E70CEA3}"/>
              </a:ext>
            </a:extLst>
          </p:cNvPr>
          <p:cNvSpPr txBox="1">
            <a:spLocks/>
          </p:cNvSpPr>
          <p:nvPr/>
        </p:nvSpPr>
        <p:spPr>
          <a:xfrm>
            <a:off x="-1323717" y="1487041"/>
            <a:ext cx="7886700" cy="994172"/>
          </a:xfr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4000" dirty="0">
              <a:latin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0CC893D-4F95-48AA-B163-F3D4F5DB69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8147" y="1722067"/>
            <a:ext cx="7295706" cy="45268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74870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6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77440" y="636905"/>
            <a:ext cx="9799200" cy="2570400"/>
          </a:xfrm>
        </p:spPr>
        <p:txBody>
          <a:bodyPr/>
          <a:lstStyle/>
          <a:p>
            <a:r>
              <a:rPr lang="en-US" sz="8000" i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T</a:t>
            </a:r>
            <a:r>
              <a:rPr lang="en-US" sz="8000" i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HANKS </a:t>
            </a:r>
            <a:r>
              <a:rPr lang="en-US" sz="8000" i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for</a:t>
            </a:r>
            <a:r>
              <a:rPr lang="en-US" sz="8000" i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br>
              <a:rPr lang="en-US" sz="8000" i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</a:br>
            <a:r>
              <a:rPr lang="en-US" sz="8000" i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WHATCHIN</a:t>
            </a:r>
            <a:r>
              <a:rPr lang="en-US" sz="8000" i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G</a:t>
            </a:r>
          </a:p>
        </p:txBody>
      </p:sp>
      <p:pic>
        <p:nvPicPr>
          <p:cNvPr id="7" name="图片 6" descr="队标3"/>
          <p:cNvPicPr>
            <a:picLocks noChangeAspect="1"/>
          </p:cNvPicPr>
          <p:nvPr/>
        </p:nvPicPr>
        <p:blipFill>
          <a:blip r:embed="rId5">
            <a:lum bright="48000"/>
          </a:blip>
          <a:stretch>
            <a:fillRect/>
          </a:stretch>
        </p:blipFill>
        <p:spPr>
          <a:xfrm>
            <a:off x="605790" y="4116705"/>
            <a:ext cx="1985010" cy="19665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3065" y="6012815"/>
            <a:ext cx="2972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>
                <a:solidFill>
                  <a:srgbClr val="8E8E8E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XJTU·</a:t>
            </a:r>
            <a:r>
              <a:rPr lang="zh-CN" altLang="en-US" sz="3600" b="1" i="1">
                <a:solidFill>
                  <a:srgbClr val="8E8E8E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笃行</a:t>
            </a:r>
          </a:p>
        </p:txBody>
      </p:sp>
      <p:sp>
        <p:nvSpPr>
          <p:cNvPr id="10" name="矩形 9"/>
          <p:cNvSpPr/>
          <p:nvPr/>
        </p:nvSpPr>
        <p:spPr>
          <a:xfrm>
            <a:off x="933450" y="914400"/>
            <a:ext cx="944245" cy="431800"/>
          </a:xfrm>
          <a:prstGeom prst="rect">
            <a:avLst/>
          </a:prstGeom>
          <a:solidFill>
            <a:srgbClr val="66CE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228215" y="3046730"/>
            <a:ext cx="6297295" cy="0"/>
          </a:xfrm>
          <a:prstGeom prst="line">
            <a:avLst/>
          </a:prstGeom>
          <a:ln w="635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538980" y="3207385"/>
            <a:ext cx="5322570" cy="20320"/>
          </a:xfrm>
          <a:prstGeom prst="line">
            <a:avLst/>
          </a:prstGeom>
          <a:ln w="63500">
            <a:solidFill>
              <a:srgbClr val="66CE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45B1D14B-082F-4088-A255-305BA88B29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5557" y="3269651"/>
            <a:ext cx="2701217" cy="270121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6DCCC6A-82F5-4DE0-AEA6-117A22F63AD3}"/>
              </a:ext>
            </a:extLst>
          </p:cNvPr>
          <p:cNvSpPr txBox="1"/>
          <p:nvPr/>
        </p:nvSpPr>
        <p:spPr>
          <a:xfrm>
            <a:off x="4603660" y="6033214"/>
            <a:ext cx="1985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抽奖扫这里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82718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Ubuntu 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终端命令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71F7AE0-F632-4681-AFAF-3E5083B90C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07" y="1791215"/>
            <a:ext cx="4342958" cy="188492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6892CB8-B3D7-49EE-8738-3F77A9D0F5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039" y="1402492"/>
            <a:ext cx="4181875" cy="54555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7922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82718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Ubuntu 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包管理器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1D21E0B-677F-4683-9BC7-34BB2134B7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432" y="1836779"/>
            <a:ext cx="2891996" cy="24742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95E5B01-3BEB-4849-A985-1872B3F2412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3970"/>
          <a:stretch/>
        </p:blipFill>
        <p:spPr>
          <a:xfrm>
            <a:off x="4566464" y="1512158"/>
            <a:ext cx="4274795" cy="46863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7627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46682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OpenCV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3E67CAD-AEDE-4FB6-9E68-790BE6A10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3443" y="2079683"/>
            <a:ext cx="2322777" cy="28592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9F46C16-E0F7-4D74-8BE0-62A2FF534D20}"/>
              </a:ext>
            </a:extLst>
          </p:cNvPr>
          <p:cNvSpPr txBox="1"/>
          <p:nvPr/>
        </p:nvSpPr>
        <p:spPr>
          <a:xfrm>
            <a:off x="3897298" y="1507884"/>
            <a:ext cx="73329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优点：</a:t>
            </a:r>
            <a:endParaRPr lang="en-US" altLang="zh-CN" sz="2800" dirty="0"/>
          </a:p>
          <a:p>
            <a:r>
              <a:rPr lang="en-US" altLang="zh-CN" sz="2800" dirty="0"/>
              <a:t>	1.</a:t>
            </a:r>
            <a:r>
              <a:rPr lang="zh-CN" altLang="en-US" sz="2800" dirty="0"/>
              <a:t>是一个开源且持续优化的基础库</a:t>
            </a:r>
            <a:endParaRPr lang="en-US" altLang="zh-CN" sz="2800" dirty="0"/>
          </a:p>
          <a:p>
            <a:r>
              <a:rPr lang="en-US" altLang="zh-CN" sz="2800" dirty="0"/>
              <a:t>	2.</a:t>
            </a:r>
            <a:r>
              <a:rPr lang="zh-CN" altLang="en-US" sz="2800" dirty="0"/>
              <a:t>使用广泛、多种学科均有涉及</a:t>
            </a:r>
            <a:endParaRPr lang="en-US" altLang="zh-CN" sz="2800" dirty="0"/>
          </a:p>
          <a:p>
            <a:r>
              <a:rPr lang="en-US" altLang="zh-CN" sz="2800" dirty="0"/>
              <a:t>	3.</a:t>
            </a:r>
            <a:r>
              <a:rPr lang="zh-CN" altLang="en-US" sz="2800" dirty="0"/>
              <a:t>免费且功能强大</a:t>
            </a:r>
            <a:endParaRPr lang="en-US" altLang="zh-CN" sz="2800" dirty="0"/>
          </a:p>
          <a:p>
            <a:r>
              <a:rPr lang="en-US" altLang="zh-CN" sz="2800" dirty="0"/>
              <a:t>	4.</a:t>
            </a:r>
            <a:r>
              <a:rPr lang="zh-CN" altLang="en-US" sz="2800" dirty="0"/>
              <a:t>支持</a:t>
            </a:r>
            <a:r>
              <a:rPr lang="en-US" altLang="zh-CN" sz="2800" dirty="0"/>
              <a:t>CPU</a:t>
            </a:r>
            <a:r>
              <a:rPr lang="zh-CN" altLang="en-US" sz="2800" dirty="0"/>
              <a:t>，也支持</a:t>
            </a:r>
            <a:r>
              <a:rPr lang="en-US" altLang="zh-CN" sz="2800" dirty="0"/>
              <a:t>GPU</a:t>
            </a:r>
            <a:r>
              <a:rPr lang="zh-CN" altLang="en-US" sz="2800" dirty="0"/>
              <a:t>（</a:t>
            </a:r>
            <a:r>
              <a:rPr lang="en-US" altLang="zh-CN" sz="2800" dirty="0"/>
              <a:t>OpenCV 4.0+</a:t>
            </a:r>
            <a:r>
              <a:rPr lang="zh-CN" altLang="en-US" sz="2800" dirty="0"/>
              <a:t>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050BA8-D582-4302-A49C-8C084A03565D}"/>
              </a:ext>
            </a:extLst>
          </p:cNvPr>
          <p:cNvSpPr txBox="1"/>
          <p:nvPr/>
        </p:nvSpPr>
        <p:spPr>
          <a:xfrm>
            <a:off x="3897298" y="4271958"/>
            <a:ext cx="69245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使用的基本要求</a:t>
            </a:r>
            <a:endParaRPr lang="en-US" altLang="zh-CN" sz="2800" dirty="0"/>
          </a:p>
          <a:p>
            <a:r>
              <a:rPr lang="en-US" altLang="zh-CN" sz="2800" dirty="0"/>
              <a:t>	1. </a:t>
            </a:r>
            <a:r>
              <a:rPr lang="zh-CN" altLang="en-US" sz="2800" dirty="0"/>
              <a:t>版本选择：</a:t>
            </a:r>
            <a:r>
              <a:rPr lang="en-US" altLang="zh-CN" sz="2800" dirty="0"/>
              <a:t>OpenCV 3.3.1/4</a:t>
            </a:r>
            <a:r>
              <a:rPr lang="zh-CN" altLang="en-US" sz="2800" dirty="0"/>
              <a:t>（</a:t>
            </a:r>
            <a:r>
              <a:rPr lang="en-US" altLang="zh-CN" sz="2800" dirty="0"/>
              <a:t>LTS</a:t>
            </a:r>
            <a:r>
              <a:rPr lang="zh-CN" altLang="en-US" sz="2800" dirty="0"/>
              <a:t>）</a:t>
            </a:r>
            <a:endParaRPr lang="en-US" altLang="zh-CN" sz="2800" dirty="0"/>
          </a:p>
          <a:p>
            <a:r>
              <a:rPr lang="en-US" altLang="zh-CN" sz="2800" dirty="0"/>
              <a:t>	2.</a:t>
            </a:r>
            <a:r>
              <a:rPr lang="zh-CN" altLang="en-US" sz="2800" dirty="0"/>
              <a:t> 平台限制：</a:t>
            </a:r>
            <a:r>
              <a:rPr lang="en-US" altLang="zh-CN" sz="2800" dirty="0"/>
              <a:t>Ubuntu  16.04/18.04 </a:t>
            </a:r>
            <a:r>
              <a:rPr lang="zh-CN" altLang="en-US" sz="2800" dirty="0"/>
              <a:t>（</a:t>
            </a:r>
            <a:r>
              <a:rPr lang="en-US" altLang="zh-CN" sz="2800" dirty="0"/>
              <a:t>LTS</a:t>
            </a:r>
            <a:r>
              <a:rPr lang="zh-CN" altLang="en-US" sz="2800" dirty="0"/>
              <a:t>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4348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82109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OpenCV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数据结构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72B715E7-E357-42C9-BC38-DE67994C0828}"/>
              </a:ext>
            </a:extLst>
          </p:cNvPr>
          <p:cNvSpPr txBox="1">
            <a:spLocks/>
          </p:cNvSpPr>
          <p:nvPr/>
        </p:nvSpPr>
        <p:spPr>
          <a:xfrm>
            <a:off x="487471" y="1769258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en-US" altLang="zh-CN" dirty="0" err="1"/>
              <a:t>i</a:t>
            </a:r>
            <a:r>
              <a:rPr lang="en-US" altLang="zh-CN" dirty="0"/>
              <a:t>-cv::Point </a:t>
            </a:r>
            <a:r>
              <a:rPr lang="zh-CN" altLang="en-US" dirty="0"/>
              <a:t>点类</a:t>
            </a:r>
            <a:endParaRPr lang="en-US" altLang="zh-CN" dirty="0"/>
          </a:p>
          <a:p>
            <a:pPr lvl="2" algn="l"/>
            <a:r>
              <a:rPr lang="zh-CN" altLang="en-US" dirty="0"/>
              <a:t>点是</a:t>
            </a:r>
            <a:r>
              <a:rPr lang="en-US" altLang="zh-CN" dirty="0"/>
              <a:t>OpenCV</a:t>
            </a:r>
            <a:r>
              <a:rPr lang="zh-CN" altLang="en-US" dirty="0"/>
              <a:t>中最简单，最基础的</a:t>
            </a:r>
            <a:endParaRPr lang="en-US" altLang="zh-CN" dirty="0"/>
          </a:p>
          <a:p>
            <a:pPr lvl="2" algn="l"/>
            <a:r>
              <a:rPr lang="zh-CN" altLang="en-US" dirty="0"/>
              <a:t>数据结构</a:t>
            </a:r>
            <a:endParaRPr lang="en-US" altLang="zh-CN" dirty="0"/>
          </a:p>
          <a:p>
            <a:pPr lvl="2" algn="l"/>
            <a:r>
              <a:rPr lang="zh-CN" altLang="en-US" dirty="0"/>
              <a:t>它可以是低维的，也可以是高维的</a:t>
            </a:r>
            <a:endParaRPr lang="en-US" altLang="zh-CN" dirty="0"/>
          </a:p>
          <a:p>
            <a:pPr lvl="2" algn="l"/>
            <a:r>
              <a:rPr lang="zh-CN" altLang="en-US" dirty="0"/>
              <a:t>实例化格式</a:t>
            </a:r>
            <a:endParaRPr lang="en-US" altLang="zh-CN" dirty="0"/>
          </a:p>
          <a:p>
            <a:pPr lvl="2" algn="l"/>
            <a:r>
              <a:rPr lang="en-US" altLang="zh-CN" sz="3200" dirty="0"/>
              <a:t>cv::</a:t>
            </a:r>
            <a:r>
              <a:rPr lang="en-US" altLang="zh-CN" sz="3200" dirty="0" err="1"/>
              <a:t>Point</a:t>
            </a:r>
            <a:r>
              <a:rPr lang="en-US" altLang="zh-CN" sz="3200" dirty="0" err="1">
                <a:solidFill>
                  <a:srgbClr val="FFC000"/>
                </a:solidFill>
              </a:rPr>
              <a:t>n</a:t>
            </a:r>
            <a:r>
              <a:rPr lang="en-US" altLang="zh-CN" sz="3200" u="sng" dirty="0" err="1">
                <a:solidFill>
                  <a:srgbClr val="FF0000"/>
                </a:solidFill>
              </a:rPr>
              <a:t>x</a:t>
            </a:r>
            <a:endParaRPr lang="en-US" altLang="zh-CN" sz="3200" u="sng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DC2916-434C-4332-A479-2FDEF79FA46F}"/>
              </a:ext>
            </a:extLst>
          </p:cNvPr>
          <p:cNvSpPr txBox="1"/>
          <p:nvPr/>
        </p:nvSpPr>
        <p:spPr>
          <a:xfrm>
            <a:off x="1835448" y="4459022"/>
            <a:ext cx="2787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C000"/>
                </a:solidFill>
              </a:rPr>
              <a:t>n:</a:t>
            </a:r>
            <a:r>
              <a:rPr lang="zh-CN" altLang="en-US" dirty="0">
                <a:solidFill>
                  <a:srgbClr val="FFC000"/>
                </a:solidFill>
              </a:rPr>
              <a:t>代表维数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1364A0-FAD1-4D92-BF56-D2D119EA3F24}"/>
              </a:ext>
            </a:extLst>
          </p:cNvPr>
          <p:cNvSpPr txBox="1"/>
          <p:nvPr/>
        </p:nvSpPr>
        <p:spPr>
          <a:xfrm>
            <a:off x="4223911" y="4459022"/>
            <a:ext cx="3559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X</a:t>
            </a:r>
            <a:r>
              <a:rPr lang="zh-CN" altLang="en-US" dirty="0">
                <a:solidFill>
                  <a:srgbClr val="FF0000"/>
                </a:solidFill>
              </a:rPr>
              <a:t>代表数据类型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i:int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f:float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D:double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449D9A80-D8BE-4629-8B72-9BA4E95BF8E1}"/>
              </a:ext>
            </a:extLst>
          </p:cNvPr>
          <p:cNvSpPr txBox="1">
            <a:spLocks/>
          </p:cNvSpPr>
          <p:nvPr/>
        </p:nvSpPr>
        <p:spPr>
          <a:xfrm>
            <a:off x="3647303" y="1619679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10000"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/>
              <a:t>ii-cv::Scalar </a:t>
            </a:r>
            <a:r>
              <a:rPr lang="zh-CN" altLang="en-US"/>
              <a:t>四维点类</a:t>
            </a:r>
            <a:endParaRPr lang="en-US" altLang="zh-CN"/>
          </a:p>
          <a:p>
            <a:pPr lvl="2"/>
            <a:r>
              <a:rPr lang="zh-CN" altLang="en-US"/>
              <a:t>常用来表示颜色</a:t>
            </a:r>
            <a:endParaRPr lang="en-US" altLang="zh-CN"/>
          </a:p>
          <a:p>
            <a:pPr lvl="3"/>
            <a:r>
              <a:rPr lang="zh-CN" altLang="en-US"/>
              <a:t>例如：</a:t>
            </a:r>
            <a:r>
              <a:rPr lang="en-US" altLang="zh-CN"/>
              <a:t>cv::Scalar(255,255,255)</a:t>
            </a:r>
            <a:r>
              <a:rPr lang="zh-CN" altLang="en-US"/>
              <a:t>表示白色</a:t>
            </a:r>
            <a:endParaRPr lang="en-US" altLang="zh-CN"/>
          </a:p>
          <a:p>
            <a:pPr lvl="1"/>
            <a:endParaRPr lang="en-US" altLang="zh-CN"/>
          </a:p>
          <a:p>
            <a:pPr lvl="1"/>
            <a:r>
              <a:rPr lang="en-US" altLang="zh-CN"/>
              <a:t>iii-cv::Size</a:t>
            </a:r>
            <a:r>
              <a:rPr lang="zh-CN" altLang="en-US"/>
              <a:t> 尺寸类</a:t>
            </a:r>
            <a:endParaRPr lang="en-US" altLang="zh-CN"/>
          </a:p>
          <a:p>
            <a:pPr lvl="2"/>
            <a:r>
              <a:rPr lang="zh-CN" altLang="en-US"/>
              <a:t>常用来描述一个二维的尺寸大小</a:t>
            </a:r>
            <a:endParaRPr lang="en-US" altLang="zh-CN"/>
          </a:p>
          <a:p>
            <a:pPr lvl="3"/>
            <a:r>
              <a:rPr lang="zh-CN" altLang="en-US"/>
              <a:t>同</a:t>
            </a:r>
            <a:r>
              <a:rPr lang="en-US" altLang="zh-CN"/>
              <a:t>Point</a:t>
            </a:r>
            <a:r>
              <a:rPr lang="zh-CN" altLang="en-US"/>
              <a:t>类似</a:t>
            </a:r>
            <a:endParaRPr lang="en-US" altLang="zh-CN"/>
          </a:p>
          <a:p>
            <a:pPr lvl="3"/>
            <a:endParaRPr lang="en-US" altLang="zh-CN"/>
          </a:p>
          <a:p>
            <a:pPr lvl="1"/>
            <a:r>
              <a:rPr lang="en-US" altLang="zh-CN"/>
              <a:t>iv-Point</a:t>
            </a:r>
            <a:r>
              <a:rPr lang="zh-CN" altLang="en-US"/>
              <a:t>衍生类</a:t>
            </a:r>
            <a:endParaRPr lang="en-US" altLang="zh-CN"/>
          </a:p>
          <a:p>
            <a:pPr lvl="2"/>
            <a:r>
              <a:rPr lang="en-US" altLang="zh-CN"/>
              <a:t>cv::Rect	</a:t>
            </a:r>
          </a:p>
          <a:p>
            <a:pPr lvl="2"/>
            <a:r>
              <a:rPr lang="en-US" altLang="zh-CN"/>
              <a:t>cv::RotatedRect</a:t>
            </a:r>
            <a:endParaRPr lang="en-US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8477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102235" y="553720"/>
            <a:ext cx="4913630" cy="777240"/>
          </a:xfrm>
          <a:prstGeom prst="parallelogram">
            <a:avLst>
              <a:gd name="adj" fmla="val 63970"/>
            </a:avLst>
          </a:prstGeom>
          <a:solidFill>
            <a:srgbClr val="66CE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955" y="561519"/>
            <a:ext cx="82109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OpenCV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及其介绍 </a:t>
            </a:r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44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数据结构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72B715E7-E357-42C9-BC38-DE67994C0828}"/>
              </a:ext>
            </a:extLst>
          </p:cNvPr>
          <p:cNvSpPr txBox="1">
            <a:spLocks/>
          </p:cNvSpPr>
          <p:nvPr/>
        </p:nvSpPr>
        <p:spPr>
          <a:xfrm>
            <a:off x="487471" y="1769258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en-US" altLang="zh-CN" sz="3200" u="sng" dirty="0">
              <a:solidFill>
                <a:srgbClr val="FF0000"/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A98B56E3-B4E5-49D1-9F88-D69926561B05}"/>
              </a:ext>
            </a:extLst>
          </p:cNvPr>
          <p:cNvSpPr txBox="1">
            <a:spLocks/>
          </p:cNvSpPr>
          <p:nvPr/>
        </p:nvSpPr>
        <p:spPr>
          <a:xfrm>
            <a:off x="751703" y="1461101"/>
            <a:ext cx="105156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dirty="0">
                <a:solidFill>
                  <a:srgbClr val="FF0000"/>
                </a:solidFill>
              </a:rPr>
              <a:t>cv::Mat </a:t>
            </a:r>
            <a:r>
              <a:rPr lang="zh-CN" altLang="en-US" dirty="0">
                <a:solidFill>
                  <a:srgbClr val="FF0000"/>
                </a:solidFill>
              </a:rPr>
              <a:t>矩阵</a:t>
            </a:r>
            <a:r>
              <a:rPr lang="en-US" altLang="zh-CN" dirty="0">
                <a:solidFill>
                  <a:srgbClr val="FF0000"/>
                </a:solidFill>
              </a:rPr>
              <a:t>——</a:t>
            </a:r>
            <a:r>
              <a:rPr lang="zh-CN" altLang="en-US" dirty="0">
                <a:solidFill>
                  <a:srgbClr val="FF0000"/>
                </a:solidFill>
              </a:rPr>
              <a:t>图片的储存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ED4D079-F8FA-4C9E-B068-9E4CE7B779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0360" y="4823419"/>
            <a:ext cx="8291279" cy="76206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084D5B6-477B-41C2-88EE-D2E098C0F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453" y="2112005"/>
            <a:ext cx="3353091" cy="215207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1D58AE2E-8967-4344-A441-65C7B9AF3539}"/>
              </a:ext>
            </a:extLst>
          </p:cNvPr>
          <p:cNvSpPr txBox="1"/>
          <p:nvPr/>
        </p:nvSpPr>
        <p:spPr>
          <a:xfrm>
            <a:off x="8326926" y="2450290"/>
            <a:ext cx="2121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Mat</a:t>
            </a:r>
            <a:r>
              <a:rPr lang="zh-CN" altLang="en-US" dirty="0"/>
              <a:t>结构包含什么？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04A4E00-A0C9-48A3-947E-0E8F2ED459BA}"/>
              </a:ext>
            </a:extLst>
          </p:cNvPr>
          <p:cNvSpPr txBox="1"/>
          <p:nvPr/>
        </p:nvSpPr>
        <p:spPr>
          <a:xfrm>
            <a:off x="8369003" y="2949763"/>
            <a:ext cx="4313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包含</a:t>
            </a:r>
            <a:r>
              <a:rPr lang="en-US" altLang="zh-CN" dirty="0"/>
              <a:t>Mat</a:t>
            </a:r>
            <a:r>
              <a:rPr lang="zh-CN" altLang="en-US" dirty="0"/>
              <a:t>基本信息的一个矩阵头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指向</a:t>
            </a:r>
            <a:r>
              <a:rPr lang="en-US" altLang="zh-CN" dirty="0"/>
              <a:t>Mat</a:t>
            </a:r>
            <a:r>
              <a:rPr lang="zh-CN" altLang="en-US" dirty="0"/>
              <a:t>的一个指针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83297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2389</Words>
  <Application>Microsoft Office PowerPoint</Application>
  <PresentationFormat>宽屏</PresentationFormat>
  <Paragraphs>263</Paragraphs>
  <Slides>49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9" baseType="lpstr">
      <vt:lpstr>等线</vt:lpstr>
      <vt:lpstr>方正粗黑宋简体</vt:lpstr>
      <vt:lpstr>Microsoft YaHei</vt:lpstr>
      <vt:lpstr>Microsoft YaHei</vt:lpstr>
      <vt:lpstr>微软雅黑 Light</vt:lpstr>
      <vt:lpstr>Arial</vt:lpstr>
      <vt:lpstr>Cambria Math</vt:lpstr>
      <vt:lpstr>Wingdings</vt:lpstr>
      <vt:lpstr>Office 主题​​</vt:lpstr>
      <vt:lpstr>Equation.KSEE3</vt:lpstr>
      <vt:lpstr>视觉技术分享</vt:lpstr>
      <vt:lpstr>Part1-软件基础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Part2- 硬件选型</vt:lpstr>
      <vt:lpstr>PowerPoint 演示文稿</vt:lpstr>
      <vt:lpstr>PowerPoint 演示文稿</vt:lpstr>
      <vt:lpstr>PowerPoint 演示文稿</vt:lpstr>
      <vt:lpstr>Part3- 技术模块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 for  WHATCHING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视觉技术分享</dc:title>
  <dc:creator/>
  <cp:lastModifiedBy>立旋</cp:lastModifiedBy>
  <cp:revision>237</cp:revision>
  <dcterms:created xsi:type="dcterms:W3CDTF">2019-06-19T02:08:00Z</dcterms:created>
  <dcterms:modified xsi:type="dcterms:W3CDTF">2021-01-25T11:18:26Z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